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62" r:id="rId5"/>
    <p:sldId id="263" r:id="rId6"/>
    <p:sldId id="264" r:id="rId7"/>
    <p:sldId id="261" r:id="rId8"/>
    <p:sldId id="259" r:id="rId9"/>
    <p:sldId id="269" r:id="rId10"/>
    <p:sldId id="268" r:id="rId11"/>
    <p:sldId id="267" r:id="rId12"/>
    <p:sldId id="265" r:id="rId13"/>
    <p:sldId id="272" r:id="rId14"/>
    <p:sldId id="271" r:id="rId15"/>
    <p:sldId id="270" r:id="rId16"/>
    <p:sldId id="279" r:id="rId17"/>
    <p:sldId id="278" r:id="rId18"/>
    <p:sldId id="277" r:id="rId19"/>
    <p:sldId id="276" r:id="rId20"/>
    <p:sldId id="275" r:id="rId21"/>
    <p:sldId id="274" r:id="rId22"/>
    <p:sldId id="273" r:id="rId23"/>
  </p:sldIdLst>
  <p:sldSz cx="24382413" cy="136842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6363"/>
    <a:srgbClr val="1E1B8C"/>
    <a:srgbClr val="F2E394"/>
    <a:srgbClr val="F2C6B6"/>
    <a:srgbClr val="CEDE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>
      <p:cViewPr varScale="1">
        <p:scale>
          <a:sx n="57" d="100"/>
          <a:sy n="57" d="100"/>
        </p:scale>
        <p:origin x="16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39530"/>
            <a:ext cx="18286810" cy="4764146"/>
          </a:xfrm>
        </p:spPr>
        <p:txBody>
          <a:bodyPr anchor="b"/>
          <a:lstStyle>
            <a:lvl1pPr algn="ctr">
              <a:defRPr sz="11972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187400"/>
            <a:ext cx="18286810" cy="3303858"/>
          </a:xfrm>
        </p:spPr>
        <p:txBody>
          <a:bodyPr/>
          <a:lstStyle>
            <a:lvl1pPr marL="0" indent="0" algn="ctr">
              <a:buNone/>
              <a:defRPr sz="4789"/>
            </a:lvl1pPr>
            <a:lvl2pPr marL="912297" indent="0" algn="ctr">
              <a:buNone/>
              <a:defRPr sz="3991"/>
            </a:lvl2pPr>
            <a:lvl3pPr marL="1824594" indent="0" algn="ctr">
              <a:buNone/>
              <a:defRPr sz="3592"/>
            </a:lvl3pPr>
            <a:lvl4pPr marL="2736891" indent="0" algn="ctr">
              <a:buNone/>
              <a:defRPr sz="3193"/>
            </a:lvl4pPr>
            <a:lvl5pPr marL="3649188" indent="0" algn="ctr">
              <a:buNone/>
              <a:defRPr sz="3193"/>
            </a:lvl5pPr>
            <a:lvl6pPr marL="4561484" indent="0" algn="ctr">
              <a:buNone/>
              <a:defRPr sz="3193"/>
            </a:lvl6pPr>
            <a:lvl7pPr marL="5473781" indent="0" algn="ctr">
              <a:buNone/>
              <a:defRPr sz="3193"/>
            </a:lvl7pPr>
            <a:lvl8pPr marL="6386078" indent="0" algn="ctr">
              <a:buNone/>
              <a:defRPr sz="3193"/>
            </a:lvl8pPr>
            <a:lvl9pPr marL="7298375" indent="0" algn="ctr">
              <a:buNone/>
              <a:defRPr sz="3193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C13F0-09E8-43DB-BB4D-6254343A623D}" type="datetimeFigureOut">
              <a:rPr lang="pt-PT" smtClean="0"/>
              <a:t>21/11/2020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64B6-EC82-4BF1-87F7-23177AA26AE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5278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C13F0-09E8-43DB-BB4D-6254343A623D}" type="datetimeFigureOut">
              <a:rPr lang="pt-PT" smtClean="0"/>
              <a:t>21/11/2020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64B6-EC82-4BF1-87F7-23177AA26AE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93398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1561"/>
            <a:ext cx="21029831" cy="5692267"/>
          </a:xfrm>
        </p:spPr>
        <p:txBody>
          <a:bodyPr anchor="b"/>
          <a:lstStyle>
            <a:lvl1pPr>
              <a:defRPr sz="11972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57679"/>
            <a:ext cx="21029831" cy="2993429"/>
          </a:xfrm>
        </p:spPr>
        <p:txBody>
          <a:bodyPr/>
          <a:lstStyle>
            <a:lvl1pPr marL="0" indent="0">
              <a:buNone/>
              <a:defRPr sz="4789">
                <a:solidFill>
                  <a:schemeClr val="tx1">
                    <a:tint val="75000"/>
                  </a:schemeClr>
                </a:solidFill>
              </a:defRPr>
            </a:lvl1pPr>
            <a:lvl2pPr marL="912297" indent="0">
              <a:buNone/>
              <a:defRPr sz="3991">
                <a:solidFill>
                  <a:schemeClr val="tx1">
                    <a:tint val="75000"/>
                  </a:schemeClr>
                </a:solidFill>
              </a:defRPr>
            </a:lvl2pPr>
            <a:lvl3pPr marL="1824594" indent="0">
              <a:buNone/>
              <a:defRPr sz="3592">
                <a:solidFill>
                  <a:schemeClr val="tx1">
                    <a:tint val="75000"/>
                  </a:schemeClr>
                </a:solidFill>
              </a:defRPr>
            </a:lvl3pPr>
            <a:lvl4pPr marL="2736891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4pPr>
            <a:lvl5pPr marL="3649188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5pPr>
            <a:lvl6pPr marL="4561484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6pPr>
            <a:lvl7pPr marL="5473781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7pPr>
            <a:lvl8pPr marL="6386078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8pPr>
            <a:lvl9pPr marL="7298375" indent="0">
              <a:buNone/>
              <a:defRPr sz="31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C13F0-09E8-43DB-BB4D-6254343A623D}" type="datetimeFigureOut">
              <a:rPr lang="pt-PT" smtClean="0"/>
              <a:t>21/11/2020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64B6-EC82-4BF1-87F7-23177AA26AE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3268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42798"/>
            <a:ext cx="10362526" cy="868253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42798"/>
            <a:ext cx="10362526" cy="868253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C13F0-09E8-43DB-BB4D-6254343A623D}" type="datetimeFigureOut">
              <a:rPr lang="pt-PT" smtClean="0"/>
              <a:t>21/11/2020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64B6-EC82-4BF1-87F7-23177AA26AE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72954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28561"/>
            <a:ext cx="21029831" cy="2644989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54543"/>
            <a:ext cx="10314903" cy="1644010"/>
          </a:xfrm>
        </p:spPr>
        <p:txBody>
          <a:bodyPr anchor="b"/>
          <a:lstStyle>
            <a:lvl1pPr marL="0" indent="0">
              <a:buNone/>
              <a:defRPr sz="4789" b="1"/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4998552"/>
            <a:ext cx="10314903" cy="735211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54543"/>
            <a:ext cx="10365701" cy="1644010"/>
          </a:xfrm>
        </p:spPr>
        <p:txBody>
          <a:bodyPr anchor="b"/>
          <a:lstStyle>
            <a:lvl1pPr marL="0" indent="0">
              <a:buNone/>
              <a:defRPr sz="4789" b="1"/>
            </a:lvl1pPr>
            <a:lvl2pPr marL="912297" indent="0">
              <a:buNone/>
              <a:defRPr sz="3991" b="1"/>
            </a:lvl2pPr>
            <a:lvl3pPr marL="1824594" indent="0">
              <a:buNone/>
              <a:defRPr sz="3592" b="1"/>
            </a:lvl3pPr>
            <a:lvl4pPr marL="2736891" indent="0">
              <a:buNone/>
              <a:defRPr sz="3193" b="1"/>
            </a:lvl4pPr>
            <a:lvl5pPr marL="3649188" indent="0">
              <a:buNone/>
              <a:defRPr sz="3193" b="1"/>
            </a:lvl5pPr>
            <a:lvl6pPr marL="4561484" indent="0">
              <a:buNone/>
              <a:defRPr sz="3193" b="1"/>
            </a:lvl6pPr>
            <a:lvl7pPr marL="5473781" indent="0">
              <a:buNone/>
              <a:defRPr sz="3193" b="1"/>
            </a:lvl7pPr>
            <a:lvl8pPr marL="6386078" indent="0">
              <a:buNone/>
              <a:defRPr sz="3193" b="1"/>
            </a:lvl8pPr>
            <a:lvl9pPr marL="7298375" indent="0">
              <a:buNone/>
              <a:defRPr sz="3193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4998552"/>
            <a:ext cx="10365701" cy="735211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C13F0-09E8-43DB-BB4D-6254343A623D}" type="datetimeFigureOut">
              <a:rPr lang="pt-PT" smtClean="0"/>
              <a:t>21/11/2020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64B6-EC82-4BF1-87F7-23177AA26AE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1839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C13F0-09E8-43DB-BB4D-6254343A623D}" type="datetimeFigureOut">
              <a:rPr lang="pt-PT" smtClean="0"/>
              <a:t>21/11/2020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64B6-EC82-4BF1-87F7-23177AA26AE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9240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C13F0-09E8-43DB-BB4D-6254343A623D}" type="datetimeFigureOut">
              <a:rPr lang="pt-PT" smtClean="0"/>
              <a:t>21/11/2020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64B6-EC82-4BF1-87F7-23177AA26AE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81175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2283"/>
            <a:ext cx="7863962" cy="3192992"/>
          </a:xfrm>
        </p:spPr>
        <p:txBody>
          <a:bodyPr anchor="b"/>
          <a:lstStyle>
            <a:lvl1pPr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0280"/>
            <a:ext cx="12343597" cy="9724687"/>
          </a:xfrm>
        </p:spPr>
        <p:txBody>
          <a:bodyPr/>
          <a:lstStyle>
            <a:lvl1pPr>
              <a:defRPr sz="6385"/>
            </a:lvl1pPr>
            <a:lvl2pPr>
              <a:defRPr sz="5587"/>
            </a:lvl2pPr>
            <a:lvl3pPr>
              <a:defRPr sz="4789"/>
            </a:lvl3pPr>
            <a:lvl4pPr>
              <a:defRPr sz="3991"/>
            </a:lvl4pPr>
            <a:lvl5pPr>
              <a:defRPr sz="3991"/>
            </a:lvl5pPr>
            <a:lvl6pPr>
              <a:defRPr sz="3991"/>
            </a:lvl6pPr>
            <a:lvl7pPr>
              <a:defRPr sz="3991"/>
            </a:lvl7pPr>
            <a:lvl8pPr>
              <a:defRPr sz="3991"/>
            </a:lvl8pPr>
            <a:lvl9pPr>
              <a:defRPr sz="3991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05275"/>
            <a:ext cx="7863962" cy="7605530"/>
          </a:xfrm>
        </p:spPr>
        <p:txBody>
          <a:bodyPr/>
          <a:lstStyle>
            <a:lvl1pPr marL="0" indent="0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C13F0-09E8-43DB-BB4D-6254343A623D}" type="datetimeFigureOut">
              <a:rPr lang="pt-PT" smtClean="0"/>
              <a:t>21/11/2020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64B6-EC82-4BF1-87F7-23177AA26AE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8989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2283"/>
            <a:ext cx="7863962" cy="3192992"/>
          </a:xfrm>
        </p:spPr>
        <p:txBody>
          <a:bodyPr anchor="b"/>
          <a:lstStyle>
            <a:lvl1pPr>
              <a:defRPr sz="638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0280"/>
            <a:ext cx="12343597" cy="9724687"/>
          </a:xfrm>
        </p:spPr>
        <p:txBody>
          <a:bodyPr anchor="t"/>
          <a:lstStyle>
            <a:lvl1pPr marL="0" indent="0">
              <a:buNone/>
              <a:defRPr sz="6385"/>
            </a:lvl1pPr>
            <a:lvl2pPr marL="912297" indent="0">
              <a:buNone/>
              <a:defRPr sz="5587"/>
            </a:lvl2pPr>
            <a:lvl3pPr marL="1824594" indent="0">
              <a:buNone/>
              <a:defRPr sz="4789"/>
            </a:lvl3pPr>
            <a:lvl4pPr marL="2736891" indent="0">
              <a:buNone/>
              <a:defRPr sz="3991"/>
            </a:lvl4pPr>
            <a:lvl5pPr marL="3649188" indent="0">
              <a:buNone/>
              <a:defRPr sz="3991"/>
            </a:lvl5pPr>
            <a:lvl6pPr marL="4561484" indent="0">
              <a:buNone/>
              <a:defRPr sz="3991"/>
            </a:lvl6pPr>
            <a:lvl7pPr marL="5473781" indent="0">
              <a:buNone/>
              <a:defRPr sz="3991"/>
            </a:lvl7pPr>
            <a:lvl8pPr marL="6386078" indent="0">
              <a:buNone/>
              <a:defRPr sz="3991"/>
            </a:lvl8pPr>
            <a:lvl9pPr marL="7298375" indent="0">
              <a:buNone/>
              <a:defRPr sz="3991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05275"/>
            <a:ext cx="7863962" cy="7605530"/>
          </a:xfrm>
        </p:spPr>
        <p:txBody>
          <a:bodyPr/>
          <a:lstStyle>
            <a:lvl1pPr marL="0" indent="0">
              <a:buNone/>
              <a:defRPr sz="3193"/>
            </a:lvl1pPr>
            <a:lvl2pPr marL="912297" indent="0">
              <a:buNone/>
              <a:defRPr sz="2794"/>
            </a:lvl2pPr>
            <a:lvl3pPr marL="1824594" indent="0">
              <a:buNone/>
              <a:defRPr sz="2394"/>
            </a:lvl3pPr>
            <a:lvl4pPr marL="2736891" indent="0">
              <a:buNone/>
              <a:defRPr sz="1995"/>
            </a:lvl4pPr>
            <a:lvl5pPr marL="3649188" indent="0">
              <a:buNone/>
              <a:defRPr sz="1995"/>
            </a:lvl5pPr>
            <a:lvl6pPr marL="4561484" indent="0">
              <a:buNone/>
              <a:defRPr sz="1995"/>
            </a:lvl6pPr>
            <a:lvl7pPr marL="5473781" indent="0">
              <a:buNone/>
              <a:defRPr sz="1995"/>
            </a:lvl7pPr>
            <a:lvl8pPr marL="6386078" indent="0">
              <a:buNone/>
              <a:defRPr sz="1995"/>
            </a:lvl8pPr>
            <a:lvl9pPr marL="7298375" indent="0">
              <a:buNone/>
              <a:defRPr sz="1995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C13F0-09E8-43DB-BB4D-6254343A623D}" type="datetimeFigureOut">
              <a:rPr lang="pt-PT" smtClean="0"/>
              <a:t>21/11/2020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64B6-EC82-4BF1-87F7-23177AA26AE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33750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C13F0-09E8-43DB-BB4D-6254343A623D}" type="datetimeFigureOut">
              <a:rPr lang="pt-PT" smtClean="0"/>
              <a:t>21/11/2020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64B6-EC82-4BF1-87F7-23177AA26AE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6884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28560"/>
            <a:ext cx="5257458" cy="11596769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28560"/>
            <a:ext cx="15467593" cy="11596769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C13F0-09E8-43DB-BB4D-6254343A623D}" type="datetimeFigureOut">
              <a:rPr lang="pt-PT" smtClean="0"/>
              <a:t>21/11/2020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64B6-EC82-4BF1-87F7-23177AA26AE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3731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28561"/>
            <a:ext cx="21029831" cy="26449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42798"/>
            <a:ext cx="21029831" cy="8682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683273"/>
            <a:ext cx="5486043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C13F0-09E8-43DB-BB4D-6254343A623D}" type="datetimeFigureOut">
              <a:rPr lang="pt-PT" smtClean="0"/>
              <a:t>21/11/2020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683273"/>
            <a:ext cx="8229064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683273"/>
            <a:ext cx="5486043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E64B6-EC82-4BF1-87F7-23177AA26AE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4869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4594" rtl="0" eaLnBrk="1" latinLnBrk="0" hangingPunct="1">
        <a:lnSpc>
          <a:spcPct val="90000"/>
        </a:lnSpc>
        <a:spcBef>
          <a:spcPct val="0"/>
        </a:spcBef>
        <a:buNone/>
        <a:defRPr sz="87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148" indent="-456148" algn="l" defTabSz="1824594" rtl="0" eaLnBrk="1" latinLnBrk="0" hangingPunct="1">
        <a:lnSpc>
          <a:spcPct val="90000"/>
        </a:lnSpc>
        <a:spcBef>
          <a:spcPts val="1995"/>
        </a:spcBef>
        <a:buFont typeface="Arial" panose="020B0604020202020204" pitchFamily="34" charset="0"/>
        <a:buChar char="•"/>
        <a:defRPr sz="5587" kern="1200">
          <a:solidFill>
            <a:schemeClr val="tx1"/>
          </a:solidFill>
          <a:latin typeface="+mn-lt"/>
          <a:ea typeface="+mn-ea"/>
          <a:cs typeface="+mn-cs"/>
        </a:defRPr>
      </a:lvl1pPr>
      <a:lvl2pPr marL="1368445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2pPr>
      <a:lvl3pPr marL="2280742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991" kern="1200">
          <a:solidFill>
            <a:schemeClr val="tx1"/>
          </a:solidFill>
          <a:latin typeface="+mn-lt"/>
          <a:ea typeface="+mn-ea"/>
          <a:cs typeface="+mn-cs"/>
        </a:defRPr>
      </a:lvl3pPr>
      <a:lvl4pPr marL="3193039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4pPr>
      <a:lvl5pPr marL="4105336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5pPr>
      <a:lvl6pPr marL="5017633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6pPr>
      <a:lvl7pPr marL="5929930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7pPr>
      <a:lvl8pPr marL="6842227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8pPr>
      <a:lvl9pPr marL="7754523" indent="-456148" algn="l" defTabSz="182459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35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1pPr>
      <a:lvl2pPr marL="912297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2pPr>
      <a:lvl3pPr marL="1824594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3pPr>
      <a:lvl4pPr marL="2736891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4pPr>
      <a:lvl5pPr marL="3649188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5pPr>
      <a:lvl6pPr marL="4561484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6pPr>
      <a:lvl7pPr marL="5473781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7pPr>
      <a:lvl8pPr marL="6386078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8pPr>
      <a:lvl9pPr marL="7298375" algn="l" defTabSz="1824594" rtl="0" eaLnBrk="1" latinLnBrk="0" hangingPunct="1">
        <a:defRPr sz="35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BAB0B79-7272-404A-9A91-9598A0BEB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" y="0"/>
            <a:ext cx="24381738" cy="136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631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9C22DBE-536A-419E-B4B6-BD1E90F068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6" t="226" r="32967" b="50000"/>
          <a:stretch/>
        </p:blipFill>
        <p:spPr>
          <a:xfrm>
            <a:off x="-112" y="0"/>
            <a:ext cx="24231711" cy="13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296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507067" y="575730"/>
            <a:ext cx="22875346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8800" dirty="0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64EC6BC-FEEE-405A-BB35-7ACD3280B9D4}"/>
              </a:ext>
            </a:extLst>
          </p:cNvPr>
          <p:cNvSpPr txBox="1"/>
          <p:nvPr/>
        </p:nvSpPr>
        <p:spPr>
          <a:xfrm>
            <a:off x="2818606" y="2659535"/>
            <a:ext cx="20252267" cy="894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1500" u="sng" dirty="0">
                <a:uFill>
                  <a:solidFill>
                    <a:srgbClr val="FF0000"/>
                  </a:solidFill>
                </a:uFill>
              </a:rPr>
              <a:t>TEXTO ÁUREO</a:t>
            </a:r>
          </a:p>
          <a:p>
            <a:r>
              <a:rPr lang="pt-PT" sz="11500" i="1" dirty="0">
                <a:latin typeface="+mj-lt"/>
              </a:rPr>
              <a:t>“Mas disse ao homem: Eis que o temor do Senhor é a sabedoria, e apartar-se do mal é a inteligência.”  </a:t>
            </a:r>
            <a:r>
              <a:rPr lang="pt-PT" sz="11500" b="1" i="1" dirty="0">
                <a:solidFill>
                  <a:srgbClr val="FF0000"/>
                </a:solidFill>
                <a:latin typeface="+mj-lt"/>
              </a:rPr>
              <a:t>(Jó 28.28)</a:t>
            </a:r>
          </a:p>
        </p:txBody>
      </p:sp>
      <p:pic>
        <p:nvPicPr>
          <p:cNvPr id="6" name="Gráfico 5" descr="Notas adesivas 3">
            <a:extLst>
              <a:ext uri="{FF2B5EF4-FFF2-40B4-BE49-F238E27FC236}">
                <a16:creationId xmlns:a16="http://schemas.microsoft.com/office/drawing/2014/main" id="{18419396-599A-4A36-9BD1-22573BF77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82242" y="1669435"/>
            <a:ext cx="2312194" cy="198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706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507067" y="575732"/>
            <a:ext cx="22875346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FB4FDFB-6D76-4F24-A165-4D00254961F6}"/>
              </a:ext>
            </a:extLst>
          </p:cNvPr>
          <p:cNvSpPr txBox="1"/>
          <p:nvPr/>
        </p:nvSpPr>
        <p:spPr>
          <a:xfrm>
            <a:off x="2674673" y="2659535"/>
            <a:ext cx="20540134" cy="894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1500" u="sng" dirty="0">
                <a:uFill>
                  <a:solidFill>
                    <a:srgbClr val="FF0000"/>
                  </a:solidFill>
                </a:uFill>
              </a:rPr>
              <a:t>VERDADE PRÁTICA</a:t>
            </a:r>
          </a:p>
          <a:p>
            <a:r>
              <a:rPr lang="pt-PT" sz="11500" i="1" dirty="0">
                <a:latin typeface="+mj-lt"/>
              </a:rPr>
              <a:t>A verdadeira sabedoria está associada ao temor do Senhor e não ao mero acúmulo de conhecimento.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811D48A-8ED1-462C-A3B1-236A1E761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4314" y="1331189"/>
            <a:ext cx="2310584" cy="198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987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D6F9431D-91C4-4206-9118-923AB1E16FBC}"/>
              </a:ext>
            </a:extLst>
          </p:cNvPr>
          <p:cNvSpPr/>
          <p:nvPr/>
        </p:nvSpPr>
        <p:spPr>
          <a:xfrm>
            <a:off x="0" y="0"/>
            <a:ext cx="24382413" cy="13684250"/>
          </a:xfrm>
          <a:prstGeom prst="frame">
            <a:avLst>
              <a:gd name="adj1" fmla="val 1487"/>
            </a:avLst>
          </a:prstGeom>
          <a:solidFill>
            <a:srgbClr val="F2E39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F778D37-8633-4DAB-B01A-B460E34D6493}"/>
              </a:ext>
            </a:extLst>
          </p:cNvPr>
          <p:cNvSpPr txBox="1"/>
          <p:nvPr/>
        </p:nvSpPr>
        <p:spPr>
          <a:xfrm>
            <a:off x="499532" y="1443799"/>
            <a:ext cx="23300267" cy="1191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>
                <a:solidFill>
                  <a:srgbClr val="FF0000"/>
                </a:solidFill>
              </a:rPr>
              <a:t>1-</a:t>
            </a:r>
            <a:r>
              <a:rPr lang="pt-PT" sz="4800" dirty="0"/>
              <a:t> Na verdade, há veios de onde se extrai a prata, e lugar onde se refina o ouro.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2-</a:t>
            </a:r>
            <a:r>
              <a:rPr lang="pt-PT" sz="4800" dirty="0"/>
              <a:t> O ferro tira-se da terra, e da pedra se funde o cobre.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3-</a:t>
            </a:r>
            <a:r>
              <a:rPr lang="pt-PT" sz="4800" dirty="0"/>
              <a:t> Ele põe fim às trevas, e toda a extremidade ele esquadrinha, a pedra da escuridão e a da sombra da morte.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4-</a:t>
            </a:r>
            <a:r>
              <a:rPr lang="pt-PT" sz="4800" dirty="0"/>
              <a:t> Abre um poço de mina longe dos homens, em lugares esquecidos do pé; ficando pendentes longe dos homens, oscilam de um lado para outro.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5-</a:t>
            </a:r>
            <a:r>
              <a:rPr lang="pt-PT" sz="4800" dirty="0"/>
              <a:t> Da terra procede o pão, mas por baixo é revolvida como por fogo.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6-</a:t>
            </a:r>
            <a:r>
              <a:rPr lang="pt-PT" sz="4800" dirty="0"/>
              <a:t> As suas pedras são o lugar da safira, e tem pó de ouro.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7-</a:t>
            </a:r>
            <a:r>
              <a:rPr lang="pt-PT" sz="4800" dirty="0"/>
              <a:t> Essa vereda a ave de rapina a ignora, e não a viram os olhos da gralha.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8-</a:t>
            </a:r>
            <a:r>
              <a:rPr lang="pt-PT" sz="4800" dirty="0"/>
              <a:t> Nunca a pisaram filhos de animais altivos, nem o feroz leão passou por ela.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9-</a:t>
            </a:r>
            <a:r>
              <a:rPr lang="pt-PT" sz="4800" dirty="0"/>
              <a:t> Ele estende a sua mão contra o rochedo, e revolve os montes desde as suas raízes.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10-</a:t>
            </a:r>
            <a:r>
              <a:rPr lang="pt-PT" sz="4800" dirty="0"/>
              <a:t> Dos rochedos faz sair rios, e o seu olho vê tudo o que há de precioso.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11-</a:t>
            </a:r>
            <a:r>
              <a:rPr lang="pt-PT" sz="4800" dirty="0"/>
              <a:t> Os rios tapa, e nem uma gota sai deles, e tira à luz o que estava escondido.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12-</a:t>
            </a:r>
            <a:r>
              <a:rPr lang="pt-PT" sz="4800" dirty="0"/>
              <a:t> Porém onde se achará a sabedoria, e onde está o lugar da inteligência?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13- </a:t>
            </a:r>
            <a:r>
              <a:rPr lang="pt-PT" sz="4800" dirty="0"/>
              <a:t>O homem não conhece o seu valor, e nem ela se acha na terra dos viventes.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14-</a:t>
            </a:r>
            <a:r>
              <a:rPr lang="pt-PT" sz="4800" dirty="0"/>
              <a:t> O abismo diz: Não está em mim; e o mar diz: Ela não está comigo.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0D136D1-6C72-4B51-BB1F-50125157ECE1}"/>
              </a:ext>
            </a:extLst>
          </p:cNvPr>
          <p:cNvSpPr txBox="1"/>
          <p:nvPr/>
        </p:nvSpPr>
        <p:spPr>
          <a:xfrm>
            <a:off x="6417733" y="520469"/>
            <a:ext cx="114638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u="sng" dirty="0">
                <a:uFill>
                  <a:solidFill>
                    <a:srgbClr val="FF0000"/>
                  </a:solidFill>
                </a:uFill>
              </a:rPr>
              <a:t>LEITURA BÍBLICA EM CLASSE </a:t>
            </a:r>
            <a:r>
              <a:rPr lang="pt-PT" sz="5400" b="1" dirty="0">
                <a:solidFill>
                  <a:srgbClr val="FF0000"/>
                </a:solidFill>
              </a:rPr>
              <a:t>Jó 28:1-28</a:t>
            </a:r>
          </a:p>
        </p:txBody>
      </p:sp>
    </p:spTree>
    <p:extLst>
      <p:ext uri="{BB962C8B-B14F-4D97-AF65-F5344CB8AC3E}">
        <p14:creationId xmlns:p14="http://schemas.microsoft.com/office/powerpoint/2010/main" val="2547681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34065C2D-3ED6-4329-B303-9630D8EF070A}"/>
              </a:ext>
            </a:extLst>
          </p:cNvPr>
          <p:cNvSpPr/>
          <p:nvPr/>
        </p:nvSpPr>
        <p:spPr>
          <a:xfrm flipH="1">
            <a:off x="-2" y="0"/>
            <a:ext cx="24382414" cy="13684250"/>
          </a:xfrm>
          <a:prstGeom prst="frame">
            <a:avLst>
              <a:gd name="adj1" fmla="val 1715"/>
            </a:avLst>
          </a:prstGeom>
          <a:solidFill>
            <a:srgbClr val="F2E39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BDC9D3E-0E46-4D5B-8601-C3CE30B21914}"/>
              </a:ext>
            </a:extLst>
          </p:cNvPr>
          <p:cNvSpPr txBox="1"/>
          <p:nvPr/>
        </p:nvSpPr>
        <p:spPr>
          <a:xfrm>
            <a:off x="532605" y="1089848"/>
            <a:ext cx="23317200" cy="1191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>
                <a:solidFill>
                  <a:srgbClr val="FF0000"/>
                </a:solidFill>
              </a:rPr>
              <a:t>15-</a:t>
            </a:r>
            <a:r>
              <a:rPr lang="pt-PT" sz="4800" dirty="0"/>
              <a:t> Não se dará por ela ouro fino, nem se pesará prata em troca dela.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16-</a:t>
            </a:r>
            <a:r>
              <a:rPr lang="pt-PT" sz="4800" dirty="0"/>
              <a:t> Nem se pode comprar por ouro fino de Ofir, nem pelo precioso ônix, nem pela safira.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17-</a:t>
            </a:r>
            <a:r>
              <a:rPr lang="pt-PT" sz="4800" dirty="0"/>
              <a:t> Com ela não se pode comparar o ouro nem o cristal; nem se trocará por </a:t>
            </a:r>
            <a:r>
              <a:rPr lang="pt-PT" sz="4800" dirty="0" err="1"/>
              <a:t>jóia</a:t>
            </a:r>
            <a:r>
              <a:rPr lang="pt-PT" sz="4800" dirty="0"/>
              <a:t> de ouro fino.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18-</a:t>
            </a:r>
            <a:r>
              <a:rPr lang="pt-PT" sz="4800" dirty="0"/>
              <a:t> Não se fará menção de coral nem de pérolas; porque o valor da sabedoria é melhor que o dos rubis.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19-</a:t>
            </a:r>
            <a:r>
              <a:rPr lang="pt-PT" sz="4800" dirty="0"/>
              <a:t> Não se lhe igualará o topázio da Etiópia, nem se pode avaliar por ouro puro.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20-</a:t>
            </a:r>
            <a:r>
              <a:rPr lang="pt-PT" sz="4800" dirty="0"/>
              <a:t> Donde, pois, vem a sabedoria, e onde está o lugar da inteligência?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21-</a:t>
            </a:r>
            <a:r>
              <a:rPr lang="pt-PT" sz="4800" dirty="0"/>
              <a:t> Pois está encoberta aos olhos de todo o vivente, e oculta às aves do céu.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22-</a:t>
            </a:r>
            <a:r>
              <a:rPr lang="pt-PT" sz="4800" dirty="0"/>
              <a:t> A perdição e a morte dizem: Ouvimos com os nossos ouvidos a sua fama.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23-</a:t>
            </a:r>
            <a:r>
              <a:rPr lang="pt-PT" sz="4800" dirty="0"/>
              <a:t> Deus entende o seu caminho, e ele sabe o seu lugar.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24-</a:t>
            </a:r>
            <a:r>
              <a:rPr lang="pt-PT" sz="4800" dirty="0"/>
              <a:t> Porque ele vê as extremidades da terra; e vê tudo o que há debaixo dos céus.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25-</a:t>
            </a:r>
            <a:r>
              <a:rPr lang="pt-PT" sz="4800" dirty="0"/>
              <a:t> Quando deu peso ao vento, e tomou a medida das águas;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26-</a:t>
            </a:r>
            <a:r>
              <a:rPr lang="pt-PT" sz="4800" dirty="0"/>
              <a:t> Quando prescreveu leis para a chuva e caminho para o relâmpago dos trovões;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27-</a:t>
            </a:r>
            <a:r>
              <a:rPr lang="pt-PT" sz="4800" dirty="0"/>
              <a:t> Então a viu e relatou; estabeleceu-a, e também a esquadrinhou.</a:t>
            </a:r>
          </a:p>
          <a:p>
            <a:r>
              <a:rPr lang="pt-PT" sz="4800" b="1" dirty="0">
                <a:solidFill>
                  <a:srgbClr val="FF0000"/>
                </a:solidFill>
              </a:rPr>
              <a:t>28-</a:t>
            </a:r>
            <a:r>
              <a:rPr lang="pt-PT" sz="4800" dirty="0"/>
              <a:t> E disse ao homem: Eis que o temor do Senhor é a sabedoria, e apartar-se do mal é a inteligência.</a:t>
            </a:r>
          </a:p>
        </p:txBody>
      </p:sp>
    </p:spTree>
    <p:extLst>
      <p:ext uri="{BB962C8B-B14F-4D97-AF65-F5344CB8AC3E}">
        <p14:creationId xmlns:p14="http://schemas.microsoft.com/office/powerpoint/2010/main" val="1249638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507067" y="575733"/>
            <a:ext cx="22875346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sp>
        <p:nvSpPr>
          <p:cNvPr id="4" name="Chavetas 3">
            <a:extLst>
              <a:ext uri="{FF2B5EF4-FFF2-40B4-BE49-F238E27FC236}">
                <a16:creationId xmlns:a16="http://schemas.microsoft.com/office/drawing/2014/main" id="{837D938E-B529-4965-A4C8-69B120404C31}"/>
              </a:ext>
            </a:extLst>
          </p:cNvPr>
          <p:cNvSpPr/>
          <p:nvPr/>
        </p:nvSpPr>
        <p:spPr>
          <a:xfrm>
            <a:off x="5426338" y="1371601"/>
            <a:ext cx="13911529" cy="2496686"/>
          </a:xfrm>
          <a:prstGeom prst="bracePair">
            <a:avLst/>
          </a:prstGeom>
          <a:ln w="254000">
            <a:solidFill>
              <a:srgbClr val="1E1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pt-PT" sz="16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INTRODUÇÃO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D4533124-6DC6-4E7D-BDF0-19581DD665B3}"/>
              </a:ext>
            </a:extLst>
          </p:cNvPr>
          <p:cNvSpPr/>
          <p:nvPr/>
        </p:nvSpPr>
        <p:spPr>
          <a:xfrm>
            <a:off x="2948355" y="4230393"/>
            <a:ext cx="19849998" cy="5099874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315F645-D5E4-452E-A21D-D1CA1D108905}"/>
              </a:ext>
            </a:extLst>
          </p:cNvPr>
          <p:cNvSpPr txBox="1"/>
          <p:nvPr/>
        </p:nvSpPr>
        <p:spPr>
          <a:xfrm>
            <a:off x="3382221" y="4656671"/>
            <a:ext cx="1898226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b="1" u="sng" dirty="0">
                <a:solidFill>
                  <a:srgbClr val="FF0000"/>
                </a:solidFill>
                <a:uFill>
                  <a:solidFill>
                    <a:srgbClr val="1E1B8C"/>
                  </a:solidFill>
                </a:uFill>
                <a:latin typeface="AngsanaUPC" panose="02020603050405020304" pitchFamily="18" charset="-34"/>
                <a:cs typeface="AngsanaUPC" panose="02020603050405020304" pitchFamily="18" charset="-34"/>
              </a:rPr>
              <a:t>Quem é o sábio segundo as Escrituras? </a:t>
            </a:r>
            <a:r>
              <a:rPr lang="pt-PT" sz="6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É o que fala diversos idiomas? O que lê mais de 60 livros por ano? O que conhece muito de filosofia? O que conhece muito de teologia? O que tem profundo conhecimento da literatura mundial e nacional? Quem é o sábio segundo as Escrituras?</a:t>
            </a:r>
          </a:p>
        </p:txBody>
      </p:sp>
      <p:sp>
        <p:nvSpPr>
          <p:cNvPr id="8" name="Parênteses 7">
            <a:extLst>
              <a:ext uri="{FF2B5EF4-FFF2-40B4-BE49-F238E27FC236}">
                <a16:creationId xmlns:a16="http://schemas.microsoft.com/office/drawing/2014/main" id="{7D71D398-DC5C-4D8D-8E2B-BEC6F992653C}"/>
              </a:ext>
            </a:extLst>
          </p:cNvPr>
          <p:cNvSpPr/>
          <p:nvPr/>
        </p:nvSpPr>
        <p:spPr>
          <a:xfrm>
            <a:off x="3382222" y="9594546"/>
            <a:ext cx="17462712" cy="3301320"/>
          </a:xfrm>
          <a:prstGeom prst="bracketPair">
            <a:avLst/>
          </a:prstGeom>
          <a:ln w="76200">
            <a:solidFill>
              <a:srgbClr val="CEDE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DFA5086-AA22-4583-BDE5-263A7B95A238}"/>
              </a:ext>
            </a:extLst>
          </p:cNvPr>
          <p:cNvSpPr txBox="1"/>
          <p:nvPr/>
        </p:nvSpPr>
        <p:spPr>
          <a:xfrm>
            <a:off x="5727487" y="9675545"/>
            <a:ext cx="1429173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 </a:t>
            </a:r>
            <a:r>
              <a:rPr lang="pt-PT" sz="5400" b="1" u="sng" dirty="0">
                <a:solidFill>
                  <a:srgbClr val="FF0000"/>
                </a:solidFill>
                <a:uFill>
                  <a:solidFill>
                    <a:srgbClr val="1E1B8C"/>
                  </a:solidFill>
                </a:uFill>
              </a:rPr>
              <a:t>Não há nenhuma reprovação à essas atividades. </a:t>
            </a:r>
          </a:p>
          <a:p>
            <a:r>
              <a:rPr lang="pt-PT" sz="4800" b="1" i="1" dirty="0">
                <a:latin typeface="+mj-lt"/>
              </a:rPr>
              <a:t>Pelo contrário, como seria bom que cada vez mais cristãos tivessem uma compreensão profunda, segundo a cosmovisão cristã, acerca de todos esses temas. </a:t>
            </a:r>
          </a:p>
        </p:txBody>
      </p:sp>
    </p:spTree>
    <p:extLst>
      <p:ext uri="{BB962C8B-B14F-4D97-AF65-F5344CB8AC3E}">
        <p14:creationId xmlns:p14="http://schemas.microsoft.com/office/powerpoint/2010/main" val="707787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507067" y="575732"/>
            <a:ext cx="22875346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40B72BE-5819-4B82-9BCD-B88B82D13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0849" y="1093128"/>
            <a:ext cx="15960711" cy="4432176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569A582-39F0-44F8-A455-2DA4A6A43FFD}"/>
              </a:ext>
            </a:extLst>
          </p:cNvPr>
          <p:cNvSpPr/>
          <p:nvPr/>
        </p:nvSpPr>
        <p:spPr>
          <a:xfrm>
            <a:off x="2348345" y="4825999"/>
            <a:ext cx="7626928" cy="8282519"/>
          </a:xfrm>
          <a:prstGeom prst="roundRect">
            <a:avLst>
              <a:gd name="adj" fmla="val 20025"/>
            </a:avLst>
          </a:prstGeom>
          <a:noFill/>
          <a:ln w="76200">
            <a:solidFill>
              <a:srgbClr val="F2E3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>
                <a:solidFill>
                  <a:schemeClr val="tx1"/>
                </a:solidFill>
              </a:rPr>
              <a:t>OS LONGOS DISCURSOS DOS AMIGOS DE JÓ CHEGAM AO FIM</a:t>
            </a:r>
            <a:r>
              <a:rPr lang="pt-PT" sz="4400" b="1" dirty="0"/>
              <a:t>S</a:t>
            </a:r>
          </a:p>
        </p:txBody>
      </p:sp>
      <p:sp>
        <p:nvSpPr>
          <p:cNvPr id="8" name="Parênteses 7">
            <a:extLst>
              <a:ext uri="{FF2B5EF4-FFF2-40B4-BE49-F238E27FC236}">
                <a16:creationId xmlns:a16="http://schemas.microsoft.com/office/drawing/2014/main" id="{19F31406-90F6-410C-BFED-2D4EA42B0FB6}"/>
              </a:ext>
            </a:extLst>
          </p:cNvPr>
          <p:cNvSpPr/>
          <p:nvPr/>
        </p:nvSpPr>
        <p:spPr>
          <a:xfrm>
            <a:off x="10600266" y="4825999"/>
            <a:ext cx="12920133" cy="3064933"/>
          </a:xfrm>
          <a:prstGeom prst="bracketPair">
            <a:avLst/>
          </a:prstGeom>
          <a:ln w="76200">
            <a:solidFill>
              <a:srgbClr val="F26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30EC985-AC81-4F16-BB94-651FA89164AC}"/>
              </a:ext>
            </a:extLst>
          </p:cNvPr>
          <p:cNvSpPr txBox="1"/>
          <p:nvPr/>
        </p:nvSpPr>
        <p:spPr>
          <a:xfrm>
            <a:off x="11064405" y="5065803"/>
            <a:ext cx="1199185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i="1" dirty="0">
                <a:latin typeface="+mj-lt"/>
              </a:rPr>
              <a:t>O propósito do capítulo 28 é contrastar a sabedoria meramente humana com a sabedoria revelada, que é de origem divina.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8E5AF02-C2AE-4DB1-963C-F782F5AC4FD6}"/>
              </a:ext>
            </a:extLst>
          </p:cNvPr>
          <p:cNvSpPr txBox="1"/>
          <p:nvPr/>
        </p:nvSpPr>
        <p:spPr>
          <a:xfrm>
            <a:off x="10600266" y="8761481"/>
            <a:ext cx="127508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i="1" u="sng" dirty="0">
                <a:uFill>
                  <a:solidFill>
                    <a:srgbClr val="FFC000"/>
                  </a:solidFill>
                </a:uFill>
                <a:latin typeface="Eras Demi ITC" panose="020B0805030504020804" pitchFamily="34" charset="0"/>
              </a:rPr>
              <a:t>A divina sabedoria se manifesta na vida dos homens de forma prática através do temor do Senhor.</a:t>
            </a:r>
          </a:p>
        </p:txBody>
      </p:sp>
    </p:spTree>
    <p:extLst>
      <p:ext uri="{BB962C8B-B14F-4D97-AF65-F5344CB8AC3E}">
        <p14:creationId xmlns:p14="http://schemas.microsoft.com/office/powerpoint/2010/main" val="3308718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384400" y="545598"/>
            <a:ext cx="22875346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sp>
        <p:nvSpPr>
          <p:cNvPr id="4" name="Fluxograma: Terminador 3">
            <a:extLst>
              <a:ext uri="{FF2B5EF4-FFF2-40B4-BE49-F238E27FC236}">
                <a16:creationId xmlns:a16="http://schemas.microsoft.com/office/drawing/2014/main" id="{F20304BF-8F65-4FD1-B3AA-79B5C2DC8879}"/>
              </a:ext>
            </a:extLst>
          </p:cNvPr>
          <p:cNvSpPr/>
          <p:nvPr/>
        </p:nvSpPr>
        <p:spPr>
          <a:xfrm>
            <a:off x="2116667" y="1253066"/>
            <a:ext cx="10938934" cy="4334933"/>
          </a:xfrm>
          <a:prstGeom prst="flowChartTerminator">
            <a:avLst/>
          </a:prstGeom>
          <a:noFill/>
          <a:ln w="76200">
            <a:solidFill>
              <a:srgbClr val="1E1B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16EDC88-1515-4A3E-B6C5-754533F99DDB}"/>
              </a:ext>
            </a:extLst>
          </p:cNvPr>
          <p:cNvSpPr txBox="1"/>
          <p:nvPr/>
        </p:nvSpPr>
        <p:spPr>
          <a:xfrm>
            <a:off x="3911799" y="1527706"/>
            <a:ext cx="73486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dirty="0">
                <a:solidFill>
                  <a:srgbClr val="FF0000"/>
                </a:solidFill>
                <a:latin typeface="+mj-lt"/>
              </a:rPr>
              <a:t>I –</a:t>
            </a:r>
            <a:r>
              <a:rPr lang="pt-PT" sz="8000" dirty="0">
                <a:latin typeface="+mj-lt"/>
              </a:rPr>
              <a:t> A SABEDORIA VISTA COMO UM BEM NATURAL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84BD4FB-B466-4D8D-B119-A3D45238E539}"/>
              </a:ext>
            </a:extLst>
          </p:cNvPr>
          <p:cNvSpPr txBox="1"/>
          <p:nvPr/>
        </p:nvSpPr>
        <p:spPr>
          <a:xfrm>
            <a:off x="14783198" y="2225470"/>
            <a:ext cx="82303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u="sng" dirty="0">
                <a:uFill>
                  <a:solidFill>
                    <a:srgbClr val="F2C6B6"/>
                  </a:solidFill>
                </a:uFill>
                <a:latin typeface="Arial Narrow" panose="020B0606020202030204" pitchFamily="34" charset="0"/>
              </a:rPr>
              <a:t>1. O Empenho na busca da sabedoria</a:t>
            </a:r>
          </a:p>
        </p:txBody>
      </p:sp>
      <p:sp>
        <p:nvSpPr>
          <p:cNvPr id="8" name="Chavetas 7">
            <a:extLst>
              <a:ext uri="{FF2B5EF4-FFF2-40B4-BE49-F238E27FC236}">
                <a16:creationId xmlns:a16="http://schemas.microsoft.com/office/drawing/2014/main" id="{2079DA86-8052-40BE-9231-1F5B6D430C32}"/>
              </a:ext>
            </a:extLst>
          </p:cNvPr>
          <p:cNvSpPr/>
          <p:nvPr/>
        </p:nvSpPr>
        <p:spPr>
          <a:xfrm>
            <a:off x="2387600" y="5889089"/>
            <a:ext cx="12039599" cy="7219427"/>
          </a:xfrm>
          <a:prstGeom prst="bracePair">
            <a:avLst/>
          </a:prstGeom>
          <a:ln w="76200">
            <a:solidFill>
              <a:srgbClr val="F26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9DFF3CA-B815-4466-8B69-9F4F23AA8E52}"/>
              </a:ext>
            </a:extLst>
          </p:cNvPr>
          <p:cNvSpPr txBox="1"/>
          <p:nvPr/>
        </p:nvSpPr>
        <p:spPr>
          <a:xfrm>
            <a:off x="4114402" y="5858954"/>
            <a:ext cx="87629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rgbClr val="FF0000"/>
                </a:solidFill>
              </a:rPr>
              <a:t>Jó faz um contraste entre a busca do homem por minérios naturais e a sabedoria.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86960D3-909C-4B78-AFC0-D9500DD2FE56}"/>
              </a:ext>
            </a:extLst>
          </p:cNvPr>
          <p:cNvSpPr txBox="1"/>
          <p:nvPr/>
        </p:nvSpPr>
        <p:spPr>
          <a:xfrm>
            <a:off x="3428206" y="8640309"/>
            <a:ext cx="101353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i="1" dirty="0">
                <a:latin typeface="Arial" panose="020B0604020202020204" pitchFamily="34" charset="0"/>
                <a:cs typeface="Arial" panose="020B0604020202020204" pitchFamily="34" charset="0"/>
              </a:rPr>
              <a:t>Assim como o homem se esforça em busca por metais preciosos e encontra, a busca pela sabedoria que Deus concede ao homem deve ter o mesmo empenho para ser encontrada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BDD25A1-C91D-4EE8-A3E3-0B4BBC387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2403" y="5343494"/>
            <a:ext cx="8890397" cy="77951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122028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507067" y="575732"/>
            <a:ext cx="22875346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A7C531D-667B-4A91-9D7E-CDF98E3DC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812" y="1248514"/>
            <a:ext cx="11022523" cy="441388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4AE3E31-E3E1-45B4-8E30-126E89905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5613" y="1248513"/>
            <a:ext cx="8394920" cy="4578493"/>
          </a:xfrm>
          <a:prstGeom prst="rect">
            <a:avLst/>
          </a:prstGeom>
        </p:spPr>
      </p:pic>
      <p:sp>
        <p:nvSpPr>
          <p:cNvPr id="11" name="Chavetas 10">
            <a:extLst>
              <a:ext uri="{FF2B5EF4-FFF2-40B4-BE49-F238E27FC236}">
                <a16:creationId xmlns:a16="http://schemas.microsoft.com/office/drawing/2014/main" id="{727DBED1-A7FA-499E-BE4D-804B2A850F1A}"/>
              </a:ext>
            </a:extLst>
          </p:cNvPr>
          <p:cNvSpPr/>
          <p:nvPr/>
        </p:nvSpPr>
        <p:spPr>
          <a:xfrm>
            <a:off x="2387600" y="5827005"/>
            <a:ext cx="10580255" cy="7281513"/>
          </a:xfrm>
          <a:prstGeom prst="bracePair">
            <a:avLst/>
          </a:prstGeom>
          <a:ln w="76200">
            <a:solidFill>
              <a:srgbClr val="F26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456D082-9B0F-491B-ADEE-D8989B12C543}"/>
              </a:ext>
            </a:extLst>
          </p:cNvPr>
          <p:cNvSpPr txBox="1"/>
          <p:nvPr/>
        </p:nvSpPr>
        <p:spPr>
          <a:xfrm>
            <a:off x="3200400" y="6780167"/>
            <a:ext cx="946573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>
                <a:latin typeface="Arial" panose="020B0604020202020204" pitchFamily="34" charset="0"/>
                <a:cs typeface="Arial" panose="020B0604020202020204" pitchFamily="34" charset="0"/>
              </a:rPr>
              <a:t>PARA ENCONTRAR MINERIOS NATURAIS É NECESSÁRIO ESFORÇOS FÍSICOS, NA BUSCA DA SABEDORIA DE DEUS É NECESSÁRIO ESFORÇOS E DEDICAÇÃO ESPIRITUAL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1DBFC8EC-6F7A-4669-BD73-E033271909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83733" y="5827005"/>
            <a:ext cx="10049504" cy="7311647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13783F6C-E855-4716-A44A-DFF3D6589C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1000"/>
          </a:blip>
          <a:stretch>
            <a:fillRect/>
          </a:stretch>
        </p:blipFill>
        <p:spPr>
          <a:xfrm>
            <a:off x="13783731" y="5827004"/>
            <a:ext cx="10049503" cy="7281513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D437781C-41CB-44DC-A18D-C4DEAD7E7837}"/>
              </a:ext>
            </a:extLst>
          </p:cNvPr>
          <p:cNvSpPr/>
          <p:nvPr/>
        </p:nvSpPr>
        <p:spPr>
          <a:xfrm>
            <a:off x="13775147" y="4094019"/>
            <a:ext cx="10049503" cy="1773290"/>
          </a:xfrm>
          <a:prstGeom prst="rect">
            <a:avLst/>
          </a:prstGeom>
          <a:solidFill>
            <a:schemeClr val="bg1"/>
          </a:solidFill>
          <a:ln w="38100">
            <a:solidFill>
              <a:srgbClr val="1E1B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765B482-34F2-4AE5-9732-635236C9A0D6}"/>
              </a:ext>
            </a:extLst>
          </p:cNvPr>
          <p:cNvSpPr txBox="1"/>
          <p:nvPr/>
        </p:nvSpPr>
        <p:spPr>
          <a:xfrm>
            <a:off x="13799079" y="4164647"/>
            <a:ext cx="100255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>
                <a:solidFill>
                  <a:srgbClr val="FF0000"/>
                </a:solidFill>
              </a:rPr>
              <a:t>O minério existe, mas está enterrado; a sabedoria existe, mas está oculta.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90EEF096-9EBE-48E0-A6A1-3EAC205B5A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6121" y="1261053"/>
            <a:ext cx="8687553" cy="274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43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507067" y="575732"/>
            <a:ext cx="22875346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7611602-6C1E-4F58-BCE0-FD57F9266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460" y="1247744"/>
            <a:ext cx="11028620" cy="441388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0C1B56C-0DE5-45BD-8AAC-E8E4989082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3146" y="1083138"/>
            <a:ext cx="8394920" cy="457849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8DC1A65-6752-482C-B838-B234F01C33A5}"/>
              </a:ext>
            </a:extLst>
          </p:cNvPr>
          <p:cNvSpPr txBox="1"/>
          <p:nvPr/>
        </p:nvSpPr>
        <p:spPr>
          <a:xfrm>
            <a:off x="13814473" y="2245311"/>
            <a:ext cx="95650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>
                <a:latin typeface="Arial Narrow" panose="020B0606020202030204" pitchFamily="34" charset="0"/>
              </a:rPr>
              <a:t>2.Como quem explora o minério, assim o homem faz com a sabedoria</a:t>
            </a:r>
          </a:p>
        </p:txBody>
      </p:sp>
      <p:sp>
        <p:nvSpPr>
          <p:cNvPr id="10" name="Fluxograma: Fita Perfurada 9">
            <a:extLst>
              <a:ext uri="{FF2B5EF4-FFF2-40B4-BE49-F238E27FC236}">
                <a16:creationId xmlns:a16="http://schemas.microsoft.com/office/drawing/2014/main" id="{8E5895B8-0FFC-454F-842E-EA7090703D59}"/>
              </a:ext>
            </a:extLst>
          </p:cNvPr>
          <p:cNvSpPr/>
          <p:nvPr/>
        </p:nvSpPr>
        <p:spPr>
          <a:xfrm>
            <a:off x="2146460" y="5826237"/>
            <a:ext cx="10412265" cy="7282281"/>
          </a:xfrm>
          <a:prstGeom prst="flowChartPunchedTape">
            <a:avLst/>
          </a:prstGeom>
          <a:noFill/>
          <a:ln w="76200">
            <a:solidFill>
              <a:srgbClr val="F2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BFE54B2-383B-48F4-820E-4B8F49505C07}"/>
              </a:ext>
            </a:extLst>
          </p:cNvPr>
          <p:cNvSpPr txBox="1"/>
          <p:nvPr/>
        </p:nvSpPr>
        <p:spPr>
          <a:xfrm>
            <a:off x="2338026" y="7219018"/>
            <a:ext cx="1010515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i="1" dirty="0"/>
              <a:t>No trabalho de mineração requer-se habilidade, diligência, persistência e muita técnica na execução; a busca da sabedoria também demanda tais características.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D929CBDE-8E0B-4CFF-B44F-463CA60308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04617" y="6237362"/>
            <a:ext cx="11028620" cy="68759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0574B73B-A361-428E-86DF-5E6D35E76B8C}"/>
              </a:ext>
            </a:extLst>
          </p:cNvPr>
          <p:cNvSpPr txBox="1"/>
          <p:nvPr/>
        </p:nvSpPr>
        <p:spPr>
          <a:xfrm>
            <a:off x="12804616" y="11247707"/>
            <a:ext cx="110286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>
                <a:solidFill>
                  <a:schemeClr val="bg1"/>
                </a:solidFill>
              </a:rPr>
              <a:t>Jó crê que sua busca pela sabedoria tem sido feita sem sucesso. Jó 28:3,4</a:t>
            </a:r>
          </a:p>
        </p:txBody>
      </p:sp>
    </p:spTree>
    <p:extLst>
      <p:ext uri="{BB962C8B-B14F-4D97-AF65-F5344CB8AC3E}">
        <p14:creationId xmlns:p14="http://schemas.microsoft.com/office/powerpoint/2010/main" val="4053774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507067" y="575732"/>
            <a:ext cx="22875346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58AF473-9C4C-48D4-8C3F-D1CBE0476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667" y="1289052"/>
            <a:ext cx="8887199" cy="411268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6CA2E6F-598C-4AD4-A611-E361E1FBD1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1207" y="1274641"/>
            <a:ext cx="8394920" cy="441388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962A35C-5AD3-4043-8021-4E7CE10BF87F}"/>
              </a:ext>
            </a:extLst>
          </p:cNvPr>
          <p:cNvSpPr txBox="1"/>
          <p:nvPr/>
        </p:nvSpPr>
        <p:spPr>
          <a:xfrm>
            <a:off x="11635206" y="1501492"/>
            <a:ext cx="7992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>
                <a:latin typeface="Arial Narrow" panose="020B0606020202030204" pitchFamily="34" charset="0"/>
              </a:rPr>
              <a:t>3. De onde vem a sabedoria?</a:t>
            </a:r>
          </a:p>
        </p:txBody>
      </p:sp>
      <p:sp>
        <p:nvSpPr>
          <p:cNvPr id="10" name="Fluxograma: Preparação 9">
            <a:extLst>
              <a:ext uri="{FF2B5EF4-FFF2-40B4-BE49-F238E27FC236}">
                <a16:creationId xmlns:a16="http://schemas.microsoft.com/office/drawing/2014/main" id="{FABAA0D9-B495-4657-96B6-BF7D13C71CEA}"/>
              </a:ext>
            </a:extLst>
          </p:cNvPr>
          <p:cNvSpPr/>
          <p:nvPr/>
        </p:nvSpPr>
        <p:spPr>
          <a:xfrm>
            <a:off x="2116667" y="5537200"/>
            <a:ext cx="9144000" cy="7571318"/>
          </a:xfrm>
          <a:prstGeom prst="flowChartPreparation">
            <a:avLst/>
          </a:prstGeom>
          <a:noFill/>
          <a:ln w="76200">
            <a:solidFill>
              <a:srgbClr val="F2E3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F175F54-5413-4D12-BAC0-C6EB5330C5B4}"/>
              </a:ext>
            </a:extLst>
          </p:cNvPr>
          <p:cNvSpPr txBox="1"/>
          <p:nvPr/>
        </p:nvSpPr>
        <p:spPr>
          <a:xfrm>
            <a:off x="3378200" y="6810945"/>
            <a:ext cx="662093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i="1" dirty="0">
                <a:latin typeface="+mj-lt"/>
              </a:rPr>
              <a:t>Jó demonstra que o homem tem se dedicado em buscar as riquezas materiais como o ouro, e estuda até como desviar os curso das aguas para evitar que as minas sejam inundadas, mas não é capaz de encontrar a sabedoria que vem de Deus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FE0C0789-8266-4AEF-8C94-E28BE10A6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5207" y="4741332"/>
            <a:ext cx="12198030" cy="836718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CC97B3AA-AFB9-4E02-BBC8-195053859DF3}"/>
              </a:ext>
            </a:extLst>
          </p:cNvPr>
          <p:cNvSpPr/>
          <p:nvPr/>
        </p:nvSpPr>
        <p:spPr>
          <a:xfrm>
            <a:off x="11635206" y="2709333"/>
            <a:ext cx="12071461" cy="2031998"/>
          </a:xfrm>
          <a:prstGeom prst="rect">
            <a:avLst/>
          </a:prstGeom>
          <a:noFill/>
          <a:ln w="76200">
            <a:solidFill>
              <a:srgbClr val="F2C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>
                <a:solidFill>
                  <a:srgbClr val="FF0000"/>
                </a:solidFill>
              </a:rPr>
              <a:t>A sabedoria demonstrada por Jó não era fruto dos sábios, de faculdades e de nenhuma tradição por métodos académicos, pois essa não poderia ser alcançada por esforços humanos</a:t>
            </a:r>
          </a:p>
        </p:txBody>
      </p:sp>
    </p:spTree>
    <p:extLst>
      <p:ext uri="{BB962C8B-B14F-4D97-AF65-F5344CB8AC3E}">
        <p14:creationId xmlns:p14="http://schemas.microsoft.com/office/powerpoint/2010/main" val="2487919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384399" y="545598"/>
            <a:ext cx="22998013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0D6BB8D-6555-46A7-B2AA-63729B9A9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988" y="1045314"/>
            <a:ext cx="8394920" cy="441388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864CA32-B295-48E8-B6C7-E56D58BCD6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4170" y="1194680"/>
            <a:ext cx="8888738" cy="411515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E124B84-7320-4F1D-BE46-D02E90CCC8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44740" y="1439990"/>
            <a:ext cx="8608298" cy="1457070"/>
          </a:xfrm>
          <a:prstGeom prst="rect">
            <a:avLst/>
          </a:prstGeom>
        </p:spPr>
      </p:pic>
      <p:sp>
        <p:nvSpPr>
          <p:cNvPr id="11" name="Pergaminho: Horizontal 10">
            <a:extLst>
              <a:ext uri="{FF2B5EF4-FFF2-40B4-BE49-F238E27FC236}">
                <a16:creationId xmlns:a16="http://schemas.microsoft.com/office/drawing/2014/main" id="{04DDED3D-E42C-4DEA-866A-6771FFC910B4}"/>
              </a:ext>
            </a:extLst>
          </p:cNvPr>
          <p:cNvSpPr/>
          <p:nvPr/>
        </p:nvSpPr>
        <p:spPr>
          <a:xfrm>
            <a:off x="12598400" y="2472267"/>
            <a:ext cx="9448800" cy="2837569"/>
          </a:xfrm>
          <a:prstGeom prst="horizontalScroll">
            <a:avLst/>
          </a:prstGeom>
          <a:noFill/>
          <a:ln w="76200">
            <a:solidFill>
              <a:srgbClr val="F2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b="1" dirty="0">
                <a:solidFill>
                  <a:schemeClr val="tx1"/>
                </a:solidFill>
              </a:rPr>
              <a:t>A VERDADEIRA SABEDORIA NÃO É PROPRIEDADE DOS SÁBIOS MAS UMA DÁDIVA DE DEUS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33D831A-EF8F-4944-8D3C-42CAF07E33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3577" y="5958916"/>
            <a:ext cx="21899660" cy="7179735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1EF7A109-A28C-48B2-876E-8722D35FE5A9}"/>
              </a:ext>
            </a:extLst>
          </p:cNvPr>
          <p:cNvSpPr txBox="1"/>
          <p:nvPr/>
        </p:nvSpPr>
        <p:spPr>
          <a:xfrm>
            <a:off x="2400062" y="10276278"/>
            <a:ext cx="137991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E, se algum de vós tem falta de sabedoria, peça-a a Deus, que a todos dá liberalmente, e o não lança em rosto, e ser-lhe-á dada. </a:t>
            </a:r>
            <a:r>
              <a:rPr lang="pt-PT" sz="5400" b="1" dirty="0">
                <a:solidFill>
                  <a:srgbClr val="FF0000"/>
                </a:solidFill>
                <a:latin typeface="Arial Narrow" panose="020B0606020202030204" pitchFamily="34" charset="0"/>
              </a:rPr>
              <a:t>Tiago 1:5</a:t>
            </a:r>
          </a:p>
        </p:txBody>
      </p:sp>
    </p:spTree>
    <p:extLst>
      <p:ext uri="{BB962C8B-B14F-4D97-AF65-F5344CB8AC3E}">
        <p14:creationId xmlns:p14="http://schemas.microsoft.com/office/powerpoint/2010/main" val="660862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524000" y="575732"/>
            <a:ext cx="22875346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AF4AF010-5465-4571-A1D6-9CDF18A53158}"/>
              </a:ext>
            </a:extLst>
          </p:cNvPr>
          <p:cNvSpPr/>
          <p:nvPr/>
        </p:nvSpPr>
        <p:spPr>
          <a:xfrm>
            <a:off x="2140525" y="1246909"/>
            <a:ext cx="11949547" cy="4156364"/>
          </a:xfrm>
          <a:prstGeom prst="roundRect">
            <a:avLst/>
          </a:prstGeom>
          <a:noFill/>
          <a:ln w="76200">
            <a:solidFill>
              <a:srgbClr val="F2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>
                <a:solidFill>
                  <a:srgbClr val="FF0000"/>
                </a:solidFill>
              </a:rPr>
              <a:t>II – </a:t>
            </a:r>
            <a:r>
              <a:rPr lang="pt-PT" sz="8000" dirty="0">
                <a:solidFill>
                  <a:schemeClr val="tx1"/>
                </a:solidFill>
              </a:rPr>
              <a:t>A SABEDORIA VISTA COMO UM BEM COMERCIAL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BF9B1D3-5022-4F64-B779-03736BDC2CE5}"/>
              </a:ext>
            </a:extLst>
          </p:cNvPr>
          <p:cNvSpPr txBox="1"/>
          <p:nvPr/>
        </p:nvSpPr>
        <p:spPr>
          <a:xfrm>
            <a:off x="15391605" y="1475509"/>
            <a:ext cx="7689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/>
              <a:t>1. O preço da sabedoria</a:t>
            </a:r>
          </a:p>
        </p:txBody>
      </p:sp>
      <p:sp>
        <p:nvSpPr>
          <p:cNvPr id="6" name="Chavetas 5">
            <a:extLst>
              <a:ext uri="{FF2B5EF4-FFF2-40B4-BE49-F238E27FC236}">
                <a16:creationId xmlns:a16="http://schemas.microsoft.com/office/drawing/2014/main" id="{0ECD2A2E-EFD2-4663-9195-F5C1A0EABBD5}"/>
              </a:ext>
            </a:extLst>
          </p:cNvPr>
          <p:cNvSpPr/>
          <p:nvPr/>
        </p:nvSpPr>
        <p:spPr>
          <a:xfrm>
            <a:off x="14568055" y="2680855"/>
            <a:ext cx="8832272" cy="2722418"/>
          </a:xfrm>
          <a:prstGeom prst="bracePair">
            <a:avLst/>
          </a:prstGeom>
          <a:ln w="38100">
            <a:solidFill>
              <a:srgbClr val="1E1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pt-PT" sz="5400" b="1" i="1" dirty="0">
                <a:solidFill>
                  <a:srgbClr val="FF0000"/>
                </a:solidFill>
              </a:rPr>
              <a:t>A sabedoria exposta por Jó e a sabedoria descrita por Salomão em Provérbios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403A128-E621-45D3-97F9-D3BC7AA2D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525" y="5403272"/>
            <a:ext cx="4842166" cy="7735379"/>
          </a:xfrm>
          <a:prstGeom prst="rect">
            <a:avLst/>
          </a:prstGeom>
        </p:spPr>
      </p:pic>
      <p:sp>
        <p:nvSpPr>
          <p:cNvPr id="9" name="Retângulo: Canto Dobrado 8">
            <a:extLst>
              <a:ext uri="{FF2B5EF4-FFF2-40B4-BE49-F238E27FC236}">
                <a16:creationId xmlns:a16="http://schemas.microsoft.com/office/drawing/2014/main" id="{330B85B4-723F-4D21-98E8-727E67665424}"/>
              </a:ext>
            </a:extLst>
          </p:cNvPr>
          <p:cNvSpPr/>
          <p:nvPr/>
        </p:nvSpPr>
        <p:spPr>
          <a:xfrm>
            <a:off x="7105357" y="5625300"/>
            <a:ext cx="6257350" cy="7483217"/>
          </a:xfrm>
          <a:prstGeom prst="foldedCorner">
            <a:avLst>
              <a:gd name="adj" fmla="val 24141"/>
            </a:avLst>
          </a:prstGeom>
          <a:noFill/>
          <a:ln w="76200">
            <a:solidFill>
              <a:srgbClr val="F2E3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8F57AEC-51EC-47FF-B6B0-565F8D23A679}"/>
              </a:ext>
            </a:extLst>
          </p:cNvPr>
          <p:cNvSpPr txBox="1"/>
          <p:nvPr/>
        </p:nvSpPr>
        <p:spPr>
          <a:xfrm>
            <a:off x="7616149" y="5625301"/>
            <a:ext cx="5746558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i="1" u="sng" dirty="0">
                <a:uFill>
                  <a:solidFill>
                    <a:srgbClr val="FF0000"/>
                  </a:solidFill>
                </a:uFill>
                <a:latin typeface="+mj-lt"/>
              </a:rPr>
              <a:t>Salomão ensinou sobre a sabedoria em Provérbios</a:t>
            </a:r>
            <a:r>
              <a:rPr lang="pt-PT" sz="4400" b="1" i="1" dirty="0">
                <a:latin typeface="+mj-lt"/>
              </a:rPr>
              <a:t>. Ele disse: a sabedoria tem um custo e pode ser encontrada, se buscada com diligência e entendimento. Ela tem seu preço e pode ser passada de pai para filho (</a:t>
            </a:r>
            <a:r>
              <a:rPr lang="pt-PT" sz="4400" b="1" i="1" dirty="0" err="1">
                <a:solidFill>
                  <a:srgbClr val="FF0000"/>
                </a:solidFill>
                <a:latin typeface="+mj-lt"/>
              </a:rPr>
              <a:t>Pv</a:t>
            </a:r>
            <a:r>
              <a:rPr lang="pt-PT" sz="4400" b="1" i="1" dirty="0">
                <a:solidFill>
                  <a:srgbClr val="FF0000"/>
                </a:solidFill>
                <a:latin typeface="+mj-lt"/>
              </a:rPr>
              <a:t> 4.5,7,23</a:t>
            </a:r>
            <a:r>
              <a:rPr lang="pt-PT" sz="4400" b="1" i="1" dirty="0">
                <a:latin typeface="+mj-lt"/>
              </a:rPr>
              <a:t>).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0AB27EF-3933-4212-80AE-4927707D6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5374" y="5592956"/>
            <a:ext cx="10289026" cy="3050369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E359E5A0-0FCA-4C09-BEBE-75474E3F4B0B}"/>
              </a:ext>
            </a:extLst>
          </p:cNvPr>
          <p:cNvSpPr/>
          <p:nvPr/>
        </p:nvSpPr>
        <p:spPr>
          <a:xfrm>
            <a:off x="13485374" y="8833008"/>
            <a:ext cx="10101990" cy="4114065"/>
          </a:xfrm>
          <a:prstGeom prst="roundRect">
            <a:avLst/>
          </a:prstGeom>
          <a:noFill/>
          <a:ln w="76200">
            <a:solidFill>
              <a:srgbClr val="F2C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AFA9F5C-B564-4B8C-9EBD-508131FB1990}"/>
              </a:ext>
            </a:extLst>
          </p:cNvPr>
          <p:cNvSpPr txBox="1"/>
          <p:nvPr/>
        </p:nvSpPr>
        <p:spPr>
          <a:xfrm>
            <a:off x="13866472" y="9267242"/>
            <a:ext cx="9526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i="1" dirty="0">
                <a:latin typeface="+mj-lt"/>
              </a:rPr>
              <a:t>Para Jó a Sabedoria tem valor, mas não preço. A sabedoria de Deus em Jó é incomparável, não se compra ou troca com nenhum tesouro, É património exclusivo de Deus e não é possessão dos mestres, não se pode transmitir</a:t>
            </a:r>
          </a:p>
        </p:txBody>
      </p:sp>
    </p:spTree>
    <p:extLst>
      <p:ext uri="{BB962C8B-B14F-4D97-AF65-F5344CB8AC3E}">
        <p14:creationId xmlns:p14="http://schemas.microsoft.com/office/powerpoint/2010/main" val="2218263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507067" y="575732"/>
            <a:ext cx="22875346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05CBDBD-AB3F-41E8-8CF4-CD5ECA16C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744" y="1227787"/>
            <a:ext cx="11399099" cy="457849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83053ED-C4B5-45A4-9A05-C74E20F09FC8}"/>
              </a:ext>
            </a:extLst>
          </p:cNvPr>
          <p:cNvSpPr txBox="1"/>
          <p:nvPr/>
        </p:nvSpPr>
        <p:spPr>
          <a:xfrm>
            <a:off x="15149665" y="1436591"/>
            <a:ext cx="75859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/>
              <a:t>2. O valor da sabedoria</a:t>
            </a:r>
          </a:p>
        </p:txBody>
      </p:sp>
      <p:sp>
        <p:nvSpPr>
          <p:cNvPr id="8" name="Chavetas 7">
            <a:extLst>
              <a:ext uri="{FF2B5EF4-FFF2-40B4-BE49-F238E27FC236}">
                <a16:creationId xmlns:a16="http://schemas.microsoft.com/office/drawing/2014/main" id="{B1F71EE8-55B3-4A04-8D6E-1F574ECC9F9D}"/>
              </a:ext>
            </a:extLst>
          </p:cNvPr>
          <p:cNvSpPr/>
          <p:nvPr/>
        </p:nvSpPr>
        <p:spPr>
          <a:xfrm>
            <a:off x="13903037" y="2452255"/>
            <a:ext cx="9455728" cy="3143560"/>
          </a:xfrm>
          <a:prstGeom prst="bracePair">
            <a:avLst/>
          </a:prstGeom>
          <a:ln w="57150">
            <a:solidFill>
              <a:srgbClr val="1E1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 sz="4000" b="1" i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pt-PT" sz="4000" b="1" i="1" dirty="0">
                <a:solidFill>
                  <a:srgbClr val="FF0000"/>
                </a:solidFill>
                <a:latin typeface="Arial Narrow" panose="020B0606020202030204" pitchFamily="34" charset="0"/>
              </a:rPr>
              <a:t>CONHECER NÃO É SER SÁBIO. AQUELES QUE TEM EXTENSOS CONHECIMENTOS SÃO TOLOS QUANDO NÃO OS USAM COM ENTENDIMENTO E SABEDORIA</a:t>
            </a:r>
          </a:p>
          <a:p>
            <a:pPr algn="ctr"/>
            <a:endParaRPr lang="pt-PT" sz="4000" b="1" i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Ondulado duplo 8">
            <a:extLst>
              <a:ext uri="{FF2B5EF4-FFF2-40B4-BE49-F238E27FC236}">
                <a16:creationId xmlns:a16="http://schemas.microsoft.com/office/drawing/2014/main" id="{6ECCB3F7-0ACF-44F5-851A-0768B27A8E1E}"/>
              </a:ext>
            </a:extLst>
          </p:cNvPr>
          <p:cNvSpPr/>
          <p:nvPr/>
        </p:nvSpPr>
        <p:spPr>
          <a:xfrm>
            <a:off x="2103744" y="5964382"/>
            <a:ext cx="21629092" cy="1974273"/>
          </a:xfrm>
          <a:prstGeom prst="doubleWave">
            <a:avLst>
              <a:gd name="adj1" fmla="val 6250"/>
              <a:gd name="adj2" fmla="val 2882"/>
            </a:avLst>
          </a:prstGeom>
          <a:noFill/>
          <a:ln w="57150">
            <a:solidFill>
              <a:srgbClr val="F2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800" b="1" i="1" dirty="0">
                <a:solidFill>
                  <a:schemeClr val="tx1"/>
                </a:solidFill>
                <a:latin typeface="Eras Light ITC" panose="020B0402030504020804" pitchFamily="34" charset="0"/>
              </a:rPr>
              <a:t>JÓ DISSE QUE O HOMEM NÃO SABE O PREÇO DA SABEDORIA E NEM ONDE ENCONTRA-LA, POR ISSO ACREDITA SER FÁCIL ADQUIRI-LA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063FDA3-C7FD-4D3E-B3C9-EA01D9391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3744" y="8096757"/>
            <a:ext cx="6686965" cy="501176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9A5D0BC-9E08-4415-98D7-B6FBF17FF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50460" y="8096757"/>
            <a:ext cx="6982376" cy="501176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AC36086C-6BC5-4F29-B588-D01F999234DC}"/>
              </a:ext>
            </a:extLst>
          </p:cNvPr>
          <p:cNvSpPr txBox="1"/>
          <p:nvPr/>
        </p:nvSpPr>
        <p:spPr>
          <a:xfrm>
            <a:off x="8913375" y="8307222"/>
            <a:ext cx="78370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i="1" dirty="0">
                <a:latin typeface="+mj-lt"/>
              </a:rPr>
              <a:t>Porém onde se achará a sabedoria, e onde está o lugar da inteligência?</a:t>
            </a:r>
          </a:p>
          <a:p>
            <a:r>
              <a:rPr lang="pt-PT" sz="4800" b="1" i="1" dirty="0">
                <a:latin typeface="+mj-lt"/>
              </a:rPr>
              <a:t>O homem não conhece o seu valor, e nem ela se acha na terra dos viventes. </a:t>
            </a:r>
            <a:r>
              <a:rPr lang="pt-PT" sz="4800" b="1" i="1" dirty="0">
                <a:solidFill>
                  <a:srgbClr val="FF0000"/>
                </a:solidFill>
                <a:latin typeface="+mj-lt"/>
              </a:rPr>
              <a:t>Jó 28:12,13</a:t>
            </a:r>
          </a:p>
        </p:txBody>
      </p:sp>
    </p:spTree>
    <p:extLst>
      <p:ext uri="{BB962C8B-B14F-4D97-AF65-F5344CB8AC3E}">
        <p14:creationId xmlns:p14="http://schemas.microsoft.com/office/powerpoint/2010/main" val="247965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507067" y="575732"/>
            <a:ext cx="22875346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A37C52E-C1A3-49E5-99CB-BAEE7BE7E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769" y="1227787"/>
            <a:ext cx="13195821" cy="457849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A23D243-8733-4596-9E04-4D9C56CC9555}"/>
              </a:ext>
            </a:extLst>
          </p:cNvPr>
          <p:cNvSpPr txBox="1"/>
          <p:nvPr/>
        </p:nvSpPr>
        <p:spPr>
          <a:xfrm>
            <a:off x="15942292" y="2547537"/>
            <a:ext cx="75763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/>
              <a:t>3. A sabedoria não é um bem comercial</a:t>
            </a:r>
          </a:p>
        </p:txBody>
      </p:sp>
      <p:sp>
        <p:nvSpPr>
          <p:cNvPr id="8" name="Parênteses 7">
            <a:extLst>
              <a:ext uri="{FF2B5EF4-FFF2-40B4-BE49-F238E27FC236}">
                <a16:creationId xmlns:a16="http://schemas.microsoft.com/office/drawing/2014/main" id="{EF9C679D-CAA6-434A-896F-525A073C3108}"/>
              </a:ext>
            </a:extLst>
          </p:cNvPr>
          <p:cNvSpPr/>
          <p:nvPr/>
        </p:nvSpPr>
        <p:spPr>
          <a:xfrm>
            <a:off x="2126769" y="6005945"/>
            <a:ext cx="7429500" cy="7102573"/>
          </a:xfrm>
          <a:prstGeom prst="bracketPair">
            <a:avLst/>
          </a:prstGeom>
          <a:noFill/>
          <a:ln w="57150">
            <a:solidFill>
              <a:srgbClr val="F26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8C91FA0-59CE-4C97-B5DA-51661F968024}"/>
              </a:ext>
            </a:extLst>
          </p:cNvPr>
          <p:cNvSpPr txBox="1"/>
          <p:nvPr/>
        </p:nvSpPr>
        <p:spPr>
          <a:xfrm>
            <a:off x="2532014" y="6581031"/>
            <a:ext cx="7024255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400" b="1" i="1" dirty="0">
                <a:latin typeface="Eras Light ITC" panose="020B0402030504020804" pitchFamily="34" charset="0"/>
              </a:rPr>
              <a:t>O patriarca não nega que a sabedoria exista ou que ela pode ser encontrada, mas o que ele diz é que a sabedoria não é um bem comercial.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02F7400-99C7-4343-B55A-E2AEB01F1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1514" y="6005944"/>
            <a:ext cx="13812885" cy="710257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2" name="Pergaminho: Horizontal 11">
            <a:extLst>
              <a:ext uri="{FF2B5EF4-FFF2-40B4-BE49-F238E27FC236}">
                <a16:creationId xmlns:a16="http://schemas.microsoft.com/office/drawing/2014/main" id="{4C3EA7AC-6B9C-45C6-8F82-9732121D25E0}"/>
              </a:ext>
            </a:extLst>
          </p:cNvPr>
          <p:cNvSpPr/>
          <p:nvPr/>
        </p:nvSpPr>
        <p:spPr>
          <a:xfrm>
            <a:off x="13247755" y="7594432"/>
            <a:ext cx="7240402" cy="3449784"/>
          </a:xfrm>
          <a:prstGeom prst="horizontalScroll">
            <a:avLst/>
          </a:prstGeom>
          <a:solidFill>
            <a:srgbClr val="F2E39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800" b="1" dirty="0">
                <a:solidFill>
                  <a:schemeClr val="tx1"/>
                </a:solidFill>
              </a:rPr>
              <a:t>A sabedoria é de valor inestimável e só quem pode concedê-la é Deus.</a:t>
            </a:r>
          </a:p>
        </p:txBody>
      </p:sp>
    </p:spTree>
    <p:extLst>
      <p:ext uri="{BB962C8B-B14F-4D97-AF65-F5344CB8AC3E}">
        <p14:creationId xmlns:p14="http://schemas.microsoft.com/office/powerpoint/2010/main" val="104446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370072" y="564732"/>
            <a:ext cx="23012340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DF6D3B9-15CC-4E88-8CD0-47FC05FCFAF9}"/>
              </a:ext>
            </a:extLst>
          </p:cNvPr>
          <p:cNvSpPr txBox="1"/>
          <p:nvPr/>
        </p:nvSpPr>
        <p:spPr>
          <a:xfrm>
            <a:off x="10015273" y="1439333"/>
            <a:ext cx="58589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>
                <a:solidFill>
                  <a:srgbClr val="1E1B8C"/>
                </a:solidFill>
                <a:latin typeface="Baskerville Old Face" panose="02020602080505020303" pitchFamily="18" charset="0"/>
              </a:rPr>
              <a:t>Para Lembrar</a:t>
            </a:r>
          </a:p>
        </p:txBody>
      </p:sp>
      <p:sp>
        <p:nvSpPr>
          <p:cNvPr id="5" name="Pergaminho: Vertical 4">
            <a:extLst>
              <a:ext uri="{FF2B5EF4-FFF2-40B4-BE49-F238E27FC236}">
                <a16:creationId xmlns:a16="http://schemas.microsoft.com/office/drawing/2014/main" id="{73C3FB76-991A-4403-A151-1886C2AA632C}"/>
              </a:ext>
            </a:extLst>
          </p:cNvPr>
          <p:cNvSpPr/>
          <p:nvPr/>
        </p:nvSpPr>
        <p:spPr>
          <a:xfrm>
            <a:off x="3793067" y="3166533"/>
            <a:ext cx="18067866" cy="9130798"/>
          </a:xfrm>
          <a:prstGeom prst="verticalScroll">
            <a:avLst/>
          </a:prstGeom>
          <a:noFill/>
          <a:ln w="76200">
            <a:solidFill>
              <a:srgbClr val="CEDE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D978350-1399-4EDB-B0C3-9D7A3507C789}"/>
              </a:ext>
            </a:extLst>
          </p:cNvPr>
          <p:cNvSpPr txBox="1"/>
          <p:nvPr/>
        </p:nvSpPr>
        <p:spPr>
          <a:xfrm>
            <a:off x="5985140" y="4538132"/>
            <a:ext cx="147319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dirty="0">
                <a:latin typeface="Franklin Gothic Demi Cond" panose="020B0706030402020204" pitchFamily="34" charset="0"/>
              </a:rPr>
              <a:t>A verdadeira sabedoria é temer ao Senhor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E708DF6-CEF6-486A-9182-9E905302827A}"/>
              </a:ext>
            </a:extLst>
          </p:cNvPr>
          <p:cNvSpPr txBox="1"/>
          <p:nvPr/>
        </p:nvSpPr>
        <p:spPr>
          <a:xfrm>
            <a:off x="5748073" y="6333067"/>
            <a:ext cx="1439333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i="1" dirty="0">
                <a:latin typeface="+mj-lt"/>
              </a:rPr>
              <a:t>A religião pura e imaculada; é temer o Senhor e afastar-se do mal, o que está de acordo com a descrição que Deus faz de Jó (1.1). O temor do Senhor é a fonte e o resumo de toda a religião” </a:t>
            </a:r>
            <a:r>
              <a:rPr lang="pt-PT" sz="6000" dirty="0"/>
              <a:t>(HENRY, </a:t>
            </a:r>
            <a:r>
              <a:rPr lang="pt-PT" sz="6000" dirty="0" err="1"/>
              <a:t>Matthew</a:t>
            </a:r>
            <a:r>
              <a:rPr lang="pt-PT" sz="6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1599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507067" y="575732"/>
            <a:ext cx="22875346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BEF84C7C-3DB1-404F-9573-BB45379DDF03}"/>
              </a:ext>
            </a:extLst>
          </p:cNvPr>
          <p:cNvSpPr/>
          <p:nvPr/>
        </p:nvSpPr>
        <p:spPr>
          <a:xfrm>
            <a:off x="2116666" y="1202267"/>
            <a:ext cx="10380134" cy="3217334"/>
          </a:xfrm>
          <a:prstGeom prst="roundRect">
            <a:avLst/>
          </a:prstGeom>
          <a:noFill/>
          <a:ln w="57150">
            <a:solidFill>
              <a:srgbClr val="F2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0C8CF2-36F6-4537-9BFC-9289527B8809}"/>
              </a:ext>
            </a:extLst>
          </p:cNvPr>
          <p:cNvSpPr txBox="1"/>
          <p:nvPr/>
        </p:nvSpPr>
        <p:spPr>
          <a:xfrm>
            <a:off x="2402605" y="1688209"/>
            <a:ext cx="99740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dirty="0"/>
              <a:t>III – A SABEDORIA VISTA COMO UM BEM ESPIRITUAL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C0C09F7-5312-4EA0-B623-DFBB113D9032}"/>
              </a:ext>
            </a:extLst>
          </p:cNvPr>
          <p:cNvSpPr txBox="1"/>
          <p:nvPr/>
        </p:nvSpPr>
        <p:spPr>
          <a:xfrm>
            <a:off x="17712725" y="1805045"/>
            <a:ext cx="5587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/>
              <a:t>1. Uma verdade revelada</a:t>
            </a:r>
            <a:r>
              <a:rPr lang="pt-PT" dirty="0"/>
              <a:t>.</a:t>
            </a:r>
          </a:p>
        </p:txBody>
      </p:sp>
      <p:sp>
        <p:nvSpPr>
          <p:cNvPr id="8" name="Ondulado 7">
            <a:extLst>
              <a:ext uri="{FF2B5EF4-FFF2-40B4-BE49-F238E27FC236}">
                <a16:creationId xmlns:a16="http://schemas.microsoft.com/office/drawing/2014/main" id="{3869C21E-9A8D-4C40-A78E-60852EC38B81}"/>
              </a:ext>
            </a:extLst>
          </p:cNvPr>
          <p:cNvSpPr/>
          <p:nvPr/>
        </p:nvSpPr>
        <p:spPr>
          <a:xfrm>
            <a:off x="14969067" y="4419601"/>
            <a:ext cx="8742090" cy="4417217"/>
          </a:xfrm>
          <a:prstGeom prst="wave">
            <a:avLst>
              <a:gd name="adj1" fmla="val 0"/>
              <a:gd name="adj2" fmla="val 1738"/>
            </a:avLst>
          </a:prstGeom>
          <a:noFill/>
          <a:ln w="38100">
            <a:solidFill>
              <a:srgbClr val="F2C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C0A225A-D3B6-425F-87D1-37D2C2E98561}"/>
              </a:ext>
            </a:extLst>
          </p:cNvPr>
          <p:cNvSpPr txBox="1"/>
          <p:nvPr/>
        </p:nvSpPr>
        <p:spPr>
          <a:xfrm>
            <a:off x="15851279" y="4442796"/>
            <a:ext cx="765466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>
                <a:solidFill>
                  <a:srgbClr val="FF0000"/>
                </a:solidFill>
              </a:rPr>
              <a:t>No versículo 20, Jó faz a importante pergunta: “De onde, pois, vem a sabedoria, e onde está o lugar da inteligência?”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C52DF2F-861F-4536-B7DB-FD9AE53E0C00}"/>
              </a:ext>
            </a:extLst>
          </p:cNvPr>
          <p:cNvSpPr txBox="1"/>
          <p:nvPr/>
        </p:nvSpPr>
        <p:spPr>
          <a:xfrm>
            <a:off x="2522730" y="4924344"/>
            <a:ext cx="121076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>
                <a:latin typeface="Baskerville Old Face" panose="02020602080505020303" pitchFamily="18" charset="0"/>
              </a:rPr>
              <a:t>A sabedoria não está no centro da terra e nem com os sábios. </a:t>
            </a:r>
            <a:r>
              <a:rPr lang="pt-PT" sz="60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Ela está oculta.</a:t>
            </a:r>
          </a:p>
          <a:p>
            <a:r>
              <a:rPr lang="pt-PT" sz="6000" b="1" dirty="0">
                <a:latin typeface="Baskerville Old Face" panose="02020602080505020303" pitchFamily="18" charset="0"/>
              </a:rPr>
              <a:t>Todos os esforços humanos revelam-se inúteis na sua aquisição.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677749B9-5848-4790-A486-6FDFC7063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665" y="8851333"/>
            <a:ext cx="21716571" cy="4213602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9F1E706F-F043-49BF-8E82-102BC51E2184}"/>
              </a:ext>
            </a:extLst>
          </p:cNvPr>
          <p:cNvSpPr txBox="1"/>
          <p:nvPr/>
        </p:nvSpPr>
        <p:spPr>
          <a:xfrm>
            <a:off x="2522730" y="10723867"/>
            <a:ext cx="893267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i="1" dirty="0">
                <a:solidFill>
                  <a:srgbClr val="FFFF00"/>
                </a:solidFill>
                <a:latin typeface="+mj-lt"/>
              </a:rPr>
              <a:t>A sabedoria está em Deus e somente Ele pode outorgá-la. Deus é a fonte da sabedoria e somente Ele pode revelá-la</a:t>
            </a:r>
            <a:r>
              <a:rPr lang="pt-PT" sz="4000" b="1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E40C1DBD-41CF-480F-97A4-1424883D17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25" b="94097" l="4102" r="95508">
                        <a14:foregroundMark x1="13477" y1="21875" x2="4102" y2="28819"/>
                        <a14:foregroundMark x1="4102" y1="28819" x2="7227" y2="40278"/>
                        <a14:foregroundMark x1="25000" y1="3819" x2="31641" y2="5903"/>
                        <a14:foregroundMark x1="85156" y1="25694" x2="88477" y2="42708"/>
                        <a14:foregroundMark x1="88477" y1="42708" x2="91406" y2="48264"/>
                        <a14:foregroundMark x1="95117" y1="27431" x2="95508" y2="36111"/>
                        <a14:foregroundMark x1="23633" y1="95486" x2="35156" y2="95486"/>
                        <a14:foregroundMark x1="35156" y1="95486" x2="56250" y2="94097"/>
                        <a14:foregroundMark x1="56250" y1="94097" x2="62109" y2="94097"/>
                        <a14:foregroundMark x1="74219" y1="4514" x2="74219" y2="45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82739" y="1202267"/>
            <a:ext cx="45641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82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507067" y="575732"/>
            <a:ext cx="22875346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28EE554-46EE-41C9-8BCC-EED75D291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9644" y="1242807"/>
            <a:ext cx="10061562" cy="327383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75EE86E-1999-4014-99FB-5FF2B6217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1466" y="1486668"/>
            <a:ext cx="9769739" cy="278611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489A57D-DB80-4E14-A5C2-5FF731C1C195}"/>
              </a:ext>
            </a:extLst>
          </p:cNvPr>
          <p:cNvSpPr txBox="1"/>
          <p:nvPr/>
        </p:nvSpPr>
        <p:spPr>
          <a:xfrm>
            <a:off x="14196220" y="1486668"/>
            <a:ext cx="7764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/>
              <a:t>2. Uma verdade prática.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435969E-3B06-4660-B651-F66FFB4DC31A}"/>
              </a:ext>
            </a:extLst>
          </p:cNvPr>
          <p:cNvSpPr txBox="1"/>
          <p:nvPr/>
        </p:nvSpPr>
        <p:spPr>
          <a:xfrm>
            <a:off x="12585296" y="2879724"/>
            <a:ext cx="109865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u="sng" dirty="0">
                <a:uFill>
                  <a:solidFill>
                    <a:srgbClr val="FF0000"/>
                  </a:solidFill>
                </a:uFill>
                <a:latin typeface="+mj-lt"/>
              </a:rPr>
              <a:t>A sabedoria divina não é uma verdade a ser apenas contemplada, mas a ser vivida.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52FFC70-5649-46F8-9373-8B8F98B8B779}"/>
              </a:ext>
            </a:extLst>
          </p:cNvPr>
          <p:cNvSpPr txBox="1"/>
          <p:nvPr/>
        </p:nvSpPr>
        <p:spPr>
          <a:xfrm>
            <a:off x="2421466" y="5183718"/>
            <a:ext cx="768773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>
                <a:latin typeface="Baskerville Old Face" panose="02020602080505020303" pitchFamily="18" charset="0"/>
              </a:rPr>
              <a:t>Deus deu testemunho de Jó, confirmando ser a sabedoria divina um relacionamento entre ele e o homem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41173FD-034E-4D96-B5CD-2D425283C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4133" y="4806323"/>
            <a:ext cx="13174134" cy="508637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B33DFA8F-10E0-462C-8DEA-D59E2DA85B97}"/>
              </a:ext>
            </a:extLst>
          </p:cNvPr>
          <p:cNvSpPr/>
          <p:nvPr/>
        </p:nvSpPr>
        <p:spPr>
          <a:xfrm>
            <a:off x="2129644" y="10233782"/>
            <a:ext cx="15485868" cy="2805488"/>
          </a:xfrm>
          <a:prstGeom prst="roundRect">
            <a:avLst>
              <a:gd name="adj" fmla="val 35982"/>
            </a:avLst>
          </a:prstGeom>
          <a:solidFill>
            <a:schemeClr val="bg1"/>
          </a:solidFill>
          <a:ln w="38100">
            <a:solidFill>
              <a:srgbClr val="1E1B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7B51B0A-51A2-4841-8908-34C4AD74E1E8}"/>
              </a:ext>
            </a:extLst>
          </p:cNvPr>
          <p:cNvSpPr txBox="1"/>
          <p:nvPr/>
        </p:nvSpPr>
        <p:spPr>
          <a:xfrm>
            <a:off x="2421466" y="10468431"/>
            <a:ext cx="15037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>
                <a:solidFill>
                  <a:srgbClr val="7030A0"/>
                </a:solidFill>
              </a:rPr>
              <a:t>Os amigos de Jó viviam a sabedoria divina, contemplativa, transmitida pela tradição; O patriarca colocava em prática a verdadeira sabedoria, adorando ao Senhor</a:t>
            </a:r>
          </a:p>
        </p:txBody>
      </p:sp>
      <p:sp>
        <p:nvSpPr>
          <p:cNvPr id="6" name="Seta: Curvada Para a Esquerda 5">
            <a:extLst>
              <a:ext uri="{FF2B5EF4-FFF2-40B4-BE49-F238E27FC236}">
                <a16:creationId xmlns:a16="http://schemas.microsoft.com/office/drawing/2014/main" id="{9E3CDCF0-6DDA-4B96-9FE0-8BC03DD2985E}"/>
              </a:ext>
            </a:extLst>
          </p:cNvPr>
          <p:cNvSpPr/>
          <p:nvPr/>
        </p:nvSpPr>
        <p:spPr>
          <a:xfrm>
            <a:off x="17305867" y="8219470"/>
            <a:ext cx="2695786" cy="4683730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34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568398" y="575733"/>
            <a:ext cx="22875346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sp>
        <p:nvSpPr>
          <p:cNvPr id="4" name="Balão: Seta Para Baixo 3">
            <a:extLst>
              <a:ext uri="{FF2B5EF4-FFF2-40B4-BE49-F238E27FC236}">
                <a16:creationId xmlns:a16="http://schemas.microsoft.com/office/drawing/2014/main" id="{C4723D45-AF48-4602-BAA9-ADCE79825EC8}"/>
              </a:ext>
            </a:extLst>
          </p:cNvPr>
          <p:cNvSpPr/>
          <p:nvPr/>
        </p:nvSpPr>
        <p:spPr>
          <a:xfrm>
            <a:off x="2201333" y="1253067"/>
            <a:ext cx="21454534" cy="3115733"/>
          </a:xfrm>
          <a:prstGeom prst="downArrowCallout">
            <a:avLst/>
          </a:prstGeom>
          <a:noFill/>
          <a:ln w="76200">
            <a:solidFill>
              <a:srgbClr val="1E1B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6719F6D-DD4C-497C-92F9-5014E39A286B}"/>
              </a:ext>
            </a:extLst>
          </p:cNvPr>
          <p:cNvSpPr txBox="1"/>
          <p:nvPr/>
        </p:nvSpPr>
        <p:spPr>
          <a:xfrm>
            <a:off x="9635066" y="1676400"/>
            <a:ext cx="6587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9600" b="1" dirty="0"/>
              <a:t>CONCLUSÃO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0EC8E42-5D01-41EB-8F79-585E56AD392D}"/>
              </a:ext>
            </a:extLst>
          </p:cNvPr>
          <p:cNvSpPr txBox="1"/>
          <p:nvPr/>
        </p:nvSpPr>
        <p:spPr>
          <a:xfrm>
            <a:off x="2438400" y="3821793"/>
            <a:ext cx="836506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b="1" i="1" dirty="0">
                <a:latin typeface="+mj-lt"/>
              </a:rPr>
              <a:t>Vimos que mesmo com empenho na busca da sabedoria, os resultados não são satisfatórios. </a:t>
            </a:r>
          </a:p>
        </p:txBody>
      </p:sp>
      <p:sp>
        <p:nvSpPr>
          <p:cNvPr id="8" name="Ondulado duplo 7">
            <a:extLst>
              <a:ext uri="{FF2B5EF4-FFF2-40B4-BE49-F238E27FC236}">
                <a16:creationId xmlns:a16="http://schemas.microsoft.com/office/drawing/2014/main" id="{88FD78AE-CE86-4D61-A441-03FA47E18E0D}"/>
              </a:ext>
            </a:extLst>
          </p:cNvPr>
          <p:cNvSpPr/>
          <p:nvPr/>
        </p:nvSpPr>
        <p:spPr>
          <a:xfrm>
            <a:off x="13716000" y="3945468"/>
            <a:ext cx="8686799" cy="4639732"/>
          </a:xfrm>
          <a:prstGeom prst="doubleWave">
            <a:avLst>
              <a:gd name="adj1" fmla="val 9190"/>
              <a:gd name="adj2" fmla="val 2339"/>
            </a:avLst>
          </a:prstGeom>
          <a:noFill/>
          <a:ln w="76200">
            <a:solidFill>
              <a:srgbClr val="F2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34847DA-A888-4642-9377-A67DF9B2945F}"/>
              </a:ext>
            </a:extLst>
          </p:cNvPr>
          <p:cNvSpPr txBox="1"/>
          <p:nvPr/>
        </p:nvSpPr>
        <p:spPr>
          <a:xfrm>
            <a:off x="14139332" y="4649294"/>
            <a:ext cx="8128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>
                <a:latin typeface="Bembo" panose="02020502050201020203" pitchFamily="18" charset="0"/>
              </a:rPr>
              <a:t>A sabedoria não é alcançada. A sabedoria é um bem valioso e caro; ela não tem apenas preço, mas, sobretudo, valor</a:t>
            </a:r>
          </a:p>
        </p:txBody>
      </p:sp>
      <p:sp>
        <p:nvSpPr>
          <p:cNvPr id="10" name="Chavetas 9">
            <a:extLst>
              <a:ext uri="{FF2B5EF4-FFF2-40B4-BE49-F238E27FC236}">
                <a16:creationId xmlns:a16="http://schemas.microsoft.com/office/drawing/2014/main" id="{55F3BD35-ABFF-404C-9700-C140422A2DD7}"/>
              </a:ext>
            </a:extLst>
          </p:cNvPr>
          <p:cNvSpPr/>
          <p:nvPr/>
        </p:nvSpPr>
        <p:spPr>
          <a:xfrm>
            <a:off x="2695449" y="9025467"/>
            <a:ext cx="20554018" cy="3714715"/>
          </a:xfrm>
          <a:prstGeom prst="bracePair">
            <a:avLst/>
          </a:prstGeom>
          <a:ln w="76200">
            <a:solidFill>
              <a:srgbClr val="F2E3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3424D1D-8C6C-4DED-91DA-589CB3D6455A}"/>
              </a:ext>
            </a:extLst>
          </p:cNvPr>
          <p:cNvSpPr txBox="1"/>
          <p:nvPr/>
        </p:nvSpPr>
        <p:spPr>
          <a:xfrm>
            <a:off x="3311737" y="9121140"/>
            <a:ext cx="193886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i="1" dirty="0">
                <a:solidFill>
                  <a:srgbClr val="FF0000"/>
                </a:solidFill>
                <a:latin typeface="Arial Narrow" panose="020B0606020202030204" pitchFamily="34" charset="0"/>
              </a:rPr>
              <a:t>Ela não pode ser comprada ou comercializada</a:t>
            </a:r>
            <a:r>
              <a:rPr lang="pt-PT" sz="5400" b="1" i="1" dirty="0">
                <a:latin typeface="Arial Narrow" panose="020B0606020202030204" pitchFamily="34" charset="0"/>
              </a:rPr>
              <a:t>, nem mesmo pode ser herdada. </a:t>
            </a:r>
            <a:r>
              <a:rPr lang="pt-PT" sz="5400" b="1" i="1" dirty="0">
                <a:solidFill>
                  <a:srgbClr val="FF0000"/>
                </a:solidFill>
                <a:latin typeface="Arial Narrow" panose="020B0606020202030204" pitchFamily="34" charset="0"/>
              </a:rPr>
              <a:t>Ela é uma verdade revelada</a:t>
            </a:r>
            <a:r>
              <a:rPr lang="pt-PT" sz="5400" b="1" i="1" dirty="0">
                <a:latin typeface="Arial Narrow" panose="020B0606020202030204" pitchFamily="34" charset="0"/>
              </a:rPr>
              <a:t>. Somente Deus é a fonte legitima da sabedoria. </a:t>
            </a:r>
            <a:r>
              <a:rPr lang="pt-PT" sz="5400" b="1" i="1" dirty="0">
                <a:solidFill>
                  <a:srgbClr val="FF0000"/>
                </a:solidFill>
                <a:latin typeface="Arial Narrow" panose="020B0606020202030204" pitchFamily="34" charset="0"/>
              </a:rPr>
              <a:t>Ela se materializa no temor do Senhor</a:t>
            </a:r>
            <a:r>
              <a:rPr lang="pt-PT" sz="5400" b="1" i="1" dirty="0">
                <a:latin typeface="Arial Narrow" panose="020B0606020202030204" pitchFamily="34" charset="0"/>
              </a:rPr>
              <a:t>. Quem teme ao Senhor é um sábio.</a:t>
            </a:r>
          </a:p>
        </p:txBody>
      </p:sp>
    </p:spTree>
    <p:extLst>
      <p:ext uri="{BB962C8B-B14F-4D97-AF65-F5344CB8AC3E}">
        <p14:creationId xmlns:p14="http://schemas.microsoft.com/office/powerpoint/2010/main" val="170747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507067" y="575732"/>
            <a:ext cx="22875346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91ADA1F-9FAF-4781-B0EA-5C551324E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76" y="596231"/>
            <a:ext cx="23243723" cy="1249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216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ldura 1">
            <a:extLst>
              <a:ext uri="{FF2B5EF4-FFF2-40B4-BE49-F238E27FC236}">
                <a16:creationId xmlns:a16="http://schemas.microsoft.com/office/drawing/2014/main" id="{CE9D7259-D44F-441F-A62A-C2EA08AC56FD}"/>
              </a:ext>
            </a:extLst>
          </p:cNvPr>
          <p:cNvSpPr/>
          <p:nvPr/>
        </p:nvSpPr>
        <p:spPr>
          <a:xfrm>
            <a:off x="-1" y="0"/>
            <a:ext cx="24382413" cy="13684250"/>
          </a:xfrm>
          <a:prstGeom prst="frame">
            <a:avLst>
              <a:gd name="adj1" fmla="val 3810"/>
            </a:avLst>
          </a:prstGeom>
          <a:solidFill>
            <a:srgbClr val="CEDE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CEDEF2"/>
              </a:solidFill>
            </a:endParaRPr>
          </a:p>
        </p:txBody>
      </p:sp>
      <p:sp>
        <p:nvSpPr>
          <p:cNvPr id="3" name="Moldura 2">
            <a:extLst>
              <a:ext uri="{FF2B5EF4-FFF2-40B4-BE49-F238E27FC236}">
                <a16:creationId xmlns:a16="http://schemas.microsoft.com/office/drawing/2014/main" id="{0B269AFA-47C7-4FE3-AFAA-14DFB281B8D3}"/>
              </a:ext>
            </a:extLst>
          </p:cNvPr>
          <p:cNvSpPr/>
          <p:nvPr/>
        </p:nvSpPr>
        <p:spPr>
          <a:xfrm>
            <a:off x="1507067" y="575732"/>
            <a:ext cx="22875346" cy="13108517"/>
          </a:xfrm>
          <a:prstGeom prst="frame">
            <a:avLst>
              <a:gd name="adj1" fmla="val 4491"/>
            </a:avLst>
          </a:prstGeom>
          <a:solidFill>
            <a:srgbClr val="F2C6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DE9999-7EDD-4DD5-BC21-F1072CC5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" y="12297331"/>
            <a:ext cx="835224" cy="84132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4DB603-F1A4-4333-B158-6AA3E54EFA8B}"/>
              </a:ext>
            </a:extLst>
          </p:cNvPr>
          <p:cNvSpPr txBox="1"/>
          <p:nvPr/>
        </p:nvSpPr>
        <p:spPr>
          <a:xfrm rot="-5400000">
            <a:off x="-1928976" y="8811493"/>
            <a:ext cx="5611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>
                <a:latin typeface="Haettenschweiler" panose="020B0706040902060204" pitchFamily="34" charset="0"/>
              </a:rPr>
              <a:t>EBD 4º TRIMESTRE 2020</a:t>
            </a:r>
          </a:p>
        </p:txBody>
      </p:sp>
    </p:spTree>
    <p:extLst>
      <p:ext uri="{BB962C8B-B14F-4D97-AF65-F5344CB8AC3E}">
        <p14:creationId xmlns:p14="http://schemas.microsoft.com/office/powerpoint/2010/main" val="19388049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656</TotalTime>
  <Words>1647</Words>
  <Application>Microsoft Office PowerPoint</Application>
  <PresentationFormat>Personalizados</PresentationFormat>
  <Paragraphs>103</Paragraphs>
  <Slides>22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22</vt:i4>
      </vt:variant>
    </vt:vector>
  </HeadingPairs>
  <TitlesOfParts>
    <vt:vector size="34" baseType="lpstr">
      <vt:lpstr>AngsanaUPC</vt:lpstr>
      <vt:lpstr>Arial</vt:lpstr>
      <vt:lpstr>Arial Narrow</vt:lpstr>
      <vt:lpstr>Baskerville Old Face</vt:lpstr>
      <vt:lpstr>Bembo</vt:lpstr>
      <vt:lpstr>Calibri</vt:lpstr>
      <vt:lpstr>Calibri Light</vt:lpstr>
      <vt:lpstr>Eras Demi ITC</vt:lpstr>
      <vt:lpstr>Eras Light ITC</vt:lpstr>
      <vt:lpstr>Franklin Gothic Demi Cond</vt:lpstr>
      <vt:lpstr>Haettenschweiler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valdemar junior</dc:creator>
  <cp:lastModifiedBy>valdemar junior</cp:lastModifiedBy>
  <cp:revision>57</cp:revision>
  <dcterms:created xsi:type="dcterms:W3CDTF">2020-11-14T22:10:14Z</dcterms:created>
  <dcterms:modified xsi:type="dcterms:W3CDTF">2020-11-21T13:41:31Z</dcterms:modified>
</cp:coreProperties>
</file>