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74" r:id="rId11"/>
    <p:sldId id="273" r:id="rId12"/>
    <p:sldId id="272" r:id="rId13"/>
    <p:sldId id="270" r:id="rId14"/>
    <p:sldId id="271" r:id="rId15"/>
    <p:sldId id="269" r:id="rId16"/>
    <p:sldId id="268" r:id="rId17"/>
    <p:sldId id="267" r:id="rId18"/>
    <p:sldId id="266" r:id="rId19"/>
    <p:sldId id="265" r:id="rId20"/>
    <p:sldId id="264" r:id="rId21"/>
    <p:sldId id="280" r:id="rId22"/>
    <p:sldId id="279" r:id="rId23"/>
    <p:sldId id="282" r:id="rId24"/>
    <p:sldId id="278" r:id="rId25"/>
    <p:sldId id="277" r:id="rId26"/>
    <p:sldId id="276" r:id="rId27"/>
    <p:sldId id="281" r:id="rId28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37" d="100"/>
          <a:sy n="37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39530"/>
            <a:ext cx="18286810" cy="4764146"/>
          </a:xfrm>
        </p:spPr>
        <p:txBody>
          <a:bodyPr anchor="b"/>
          <a:lstStyle>
            <a:lvl1pPr algn="ctr"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187400"/>
            <a:ext cx="18286810" cy="3303858"/>
          </a:xfrm>
        </p:spPr>
        <p:txBody>
          <a:bodyPr/>
          <a:lstStyle>
            <a:lvl1pPr marL="0" indent="0" algn="ctr">
              <a:buNone/>
              <a:defRPr sz="4789"/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845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8504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1561"/>
            <a:ext cx="21029831" cy="5692267"/>
          </a:xfrm>
        </p:spPr>
        <p:txBody>
          <a:bodyPr anchor="b"/>
          <a:lstStyle>
            <a:lvl1pPr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57679"/>
            <a:ext cx="21029831" cy="2993429"/>
          </a:xfrm>
        </p:spPr>
        <p:txBody>
          <a:bodyPr/>
          <a:lstStyle>
            <a:lvl1pPr marL="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31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899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28561"/>
            <a:ext cx="21029831" cy="2644989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54543"/>
            <a:ext cx="10314903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4998552"/>
            <a:ext cx="10314903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54543"/>
            <a:ext cx="10365701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4998552"/>
            <a:ext cx="10365701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286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796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881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0280"/>
            <a:ext cx="12343597" cy="9724687"/>
          </a:xfrm>
        </p:spPr>
        <p:txBody>
          <a:bodyPr/>
          <a:lstStyle>
            <a:lvl1pPr>
              <a:defRPr sz="6385"/>
            </a:lvl1pPr>
            <a:lvl2pPr>
              <a:defRPr sz="5587"/>
            </a:lvl2pPr>
            <a:lvl3pPr>
              <a:defRPr sz="4789"/>
            </a:lvl3pPr>
            <a:lvl4pPr>
              <a:defRPr sz="3991"/>
            </a:lvl4pPr>
            <a:lvl5pPr>
              <a:defRPr sz="3991"/>
            </a:lvl5pPr>
            <a:lvl6pPr>
              <a:defRPr sz="3991"/>
            </a:lvl6pPr>
            <a:lvl7pPr>
              <a:defRPr sz="3991"/>
            </a:lvl7pPr>
            <a:lvl8pPr>
              <a:defRPr sz="3991"/>
            </a:lvl8pPr>
            <a:lvl9pPr>
              <a:defRPr sz="3991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779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0280"/>
            <a:ext cx="12343597" cy="9724687"/>
          </a:xfrm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1719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723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28560"/>
            <a:ext cx="5257458" cy="11596769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28560"/>
            <a:ext cx="15467593" cy="11596769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932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28561"/>
            <a:ext cx="21029831" cy="2644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42798"/>
            <a:ext cx="21029831" cy="868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601F8-433D-4612-A39D-5E9382AE5793}" type="datetimeFigureOut">
              <a:rPr lang="pt-PT" smtClean="0"/>
              <a:t>23/01/2021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683273"/>
            <a:ext cx="8229064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5769D-3D67-4471-9FA4-36980A4587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361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4594" rtl="0" eaLnBrk="1" latinLnBrk="0" hangingPunct="1">
        <a:lnSpc>
          <a:spcPct val="90000"/>
        </a:lnSpc>
        <a:spcBef>
          <a:spcPct val="0"/>
        </a:spcBef>
        <a:buNone/>
        <a:defRPr sz="87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7" kern="1200">
          <a:solidFill>
            <a:schemeClr val="tx1"/>
          </a:solidFill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991" kern="1200">
          <a:solidFill>
            <a:schemeClr val="tx1"/>
          </a:solidFill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413F02E-6167-4071-9EB7-A9BBEB03C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24382413" cy="1368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1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99AB256-DA52-4538-88F1-4CDCF2672C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9" r="32315" b="50000"/>
          <a:stretch/>
        </p:blipFill>
        <p:spPr>
          <a:xfrm>
            <a:off x="-1" y="0"/>
            <a:ext cx="24382414" cy="1368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7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EEE3ED-B17F-4C3D-9399-F6D730559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1" t="50182" r="50000" b="31138"/>
          <a:stretch/>
        </p:blipFill>
        <p:spPr>
          <a:xfrm>
            <a:off x="-1" y="-1"/>
            <a:ext cx="24382414" cy="1370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1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5CFF28C-C410-4573-94AD-142607F496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32218" b="30898"/>
          <a:stretch/>
        </p:blipFill>
        <p:spPr>
          <a:xfrm>
            <a:off x="-1" y="0"/>
            <a:ext cx="24382413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7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CBA3709-6CC7-4F26-BDEE-2D7FDDE0AA0D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1487"/>
            </a:avLst>
          </a:prstGeom>
          <a:pattFill prst="smConfetti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B159835-2B66-4348-AC18-1316BCC65091}"/>
              </a:ext>
            </a:extLst>
          </p:cNvPr>
          <p:cNvSpPr txBox="1"/>
          <p:nvPr/>
        </p:nvSpPr>
        <p:spPr>
          <a:xfrm>
            <a:off x="2154922" y="893619"/>
            <a:ext cx="20072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 MT" panose="02090707080505020304" pitchFamily="18" charset="0"/>
              </a:rPr>
              <a:t>LEITURA BÍBLICA EM CLASSE </a:t>
            </a:r>
            <a:r>
              <a:rPr lang="pt-PT" sz="6000" b="1" dirty="0">
                <a:solidFill>
                  <a:srgbClr val="FF0000"/>
                </a:solidFill>
              </a:rPr>
              <a:t>Gálatas 5:16-26</a:t>
            </a:r>
            <a:endParaRPr lang="pt-PT" sz="6000" b="1" dirty="0">
              <a:solidFill>
                <a:srgbClr val="FF0000"/>
              </a:solidFill>
              <a:latin typeface="Engravers MT" panose="020907070805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56CE28E-770E-4656-A5CB-A88828A2042D}"/>
              </a:ext>
            </a:extLst>
          </p:cNvPr>
          <p:cNvSpPr txBox="1"/>
          <p:nvPr/>
        </p:nvSpPr>
        <p:spPr>
          <a:xfrm>
            <a:off x="831272" y="2557317"/>
            <a:ext cx="22756092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–</a:t>
            </a:r>
            <a:r>
              <a:rPr lang="pt-PT" sz="4800" dirty="0"/>
              <a:t> Digo, porém: Andai em Espírito e não cumprireis a concupiscência da carne.</a:t>
            </a:r>
          </a:p>
          <a:p>
            <a:endParaRPr lang="pt-PT" sz="4800" dirty="0"/>
          </a:p>
          <a:p>
            <a:r>
              <a:rPr lang="pt-P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–</a:t>
            </a:r>
            <a:r>
              <a:rPr lang="pt-PT" sz="4800" dirty="0"/>
              <a:t> Porque a carne cobiça contra o Espírito, e o Espírito, contra a carne; e estes opõem-se um ao outro; para que não façais o que quereis.</a:t>
            </a:r>
          </a:p>
          <a:p>
            <a:endParaRPr lang="pt-PT" sz="4800" dirty="0"/>
          </a:p>
          <a:p>
            <a:r>
              <a:rPr lang="pt-P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–</a:t>
            </a:r>
            <a:r>
              <a:rPr lang="pt-PT" sz="4800" dirty="0"/>
              <a:t> Mas, se sois guiados pelo Espírito, não estais debaixo da lei.</a:t>
            </a:r>
          </a:p>
          <a:p>
            <a:endParaRPr lang="pt-PT" sz="4800" dirty="0"/>
          </a:p>
          <a:p>
            <a:r>
              <a:rPr lang="pt-P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–</a:t>
            </a:r>
            <a:r>
              <a:rPr lang="pt-PT" sz="4800" dirty="0"/>
              <a:t> Porque as obras da carne são manifestas, as quais são: prostituição, impureza, lascívia,</a:t>
            </a:r>
          </a:p>
          <a:p>
            <a:endParaRPr lang="pt-PT" sz="4800" dirty="0"/>
          </a:p>
          <a:p>
            <a:r>
              <a:rPr lang="pt-P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–</a:t>
            </a:r>
            <a:r>
              <a:rPr lang="pt-PT" sz="4800" dirty="0"/>
              <a:t> idolatria, feitiçarias, inimizades, porfias, emulações, iras, pelejas, dissensões, heresias,</a:t>
            </a:r>
          </a:p>
          <a:p>
            <a:endParaRPr lang="pt-PT" sz="4800" dirty="0"/>
          </a:p>
          <a:p>
            <a:r>
              <a:rPr lang="pt-P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– </a:t>
            </a:r>
            <a:r>
              <a:rPr lang="pt-PT" sz="4800" dirty="0"/>
              <a:t>invejas, homicídios, bebedices, glutonarias e coisas semelhantes a estas, acerca das quais vos declaro, como já antes vos disse, que os que cometem tais coisas não herdarão o Reino de Deus.</a:t>
            </a:r>
          </a:p>
        </p:txBody>
      </p:sp>
    </p:spTree>
    <p:extLst>
      <p:ext uri="{BB962C8B-B14F-4D97-AF65-F5344CB8AC3E}">
        <p14:creationId xmlns:p14="http://schemas.microsoft.com/office/powerpoint/2010/main" val="4027045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DC8F04-1A80-4011-8834-10D06322F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" y="0"/>
            <a:ext cx="24372217" cy="136842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3B3C9BE-E0D6-44AC-8FE6-FD541FE00206}"/>
              </a:ext>
            </a:extLst>
          </p:cNvPr>
          <p:cNvSpPr txBox="1"/>
          <p:nvPr/>
        </p:nvSpPr>
        <p:spPr>
          <a:xfrm>
            <a:off x="698860" y="1010564"/>
            <a:ext cx="22984691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– </a:t>
            </a:r>
            <a:r>
              <a:rPr lang="pt-PT" sz="4000" b="1" dirty="0"/>
              <a:t>Mas o fruto do Espírito é: caridade, gozo, paz, longanimidade, benignidade, bondade, fé, mansidão, temperança.</a:t>
            </a:r>
          </a:p>
          <a:p>
            <a:endParaRPr lang="pt-PT" sz="4000" b="1" dirty="0"/>
          </a:p>
          <a:p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–</a:t>
            </a:r>
            <a:r>
              <a:rPr lang="pt-PT" sz="4000" b="1" dirty="0"/>
              <a:t> Contra essas coisas não há lei.</a:t>
            </a:r>
          </a:p>
          <a:p>
            <a:endParaRPr lang="pt-PT" sz="4000" b="1" dirty="0"/>
          </a:p>
          <a:p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–</a:t>
            </a:r>
            <a:r>
              <a:rPr lang="pt-PT" sz="4000" b="1" dirty="0"/>
              <a:t> E os que são de Cristo crucificaram a carne com as suas paixões e concupiscências.</a:t>
            </a:r>
          </a:p>
          <a:p>
            <a:endParaRPr lang="pt-PT" sz="4000" b="1" dirty="0"/>
          </a:p>
          <a:p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–</a:t>
            </a:r>
            <a:r>
              <a:rPr lang="pt-PT" sz="4000" b="1" dirty="0"/>
              <a:t> Se vivemos no Espírito, andemos também no Espírito.</a:t>
            </a:r>
          </a:p>
          <a:p>
            <a:endParaRPr lang="pt-PT" sz="4000" b="1" dirty="0"/>
          </a:p>
          <a:p>
            <a:r>
              <a:rPr lang="pt-PT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–</a:t>
            </a:r>
            <a:r>
              <a:rPr lang="pt-PT" sz="4000" b="1" dirty="0"/>
              <a:t> Não sejamos cobiçosos de vanglórias, irritando-nos uns aos outros, invejando-nos uns aos outros. </a:t>
            </a:r>
          </a:p>
        </p:txBody>
      </p:sp>
    </p:spTree>
    <p:extLst>
      <p:ext uri="{BB962C8B-B14F-4D97-AF65-F5344CB8AC3E}">
        <p14:creationId xmlns:p14="http://schemas.microsoft.com/office/powerpoint/2010/main" val="4149029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648471B-1D6F-43B2-99AD-E286A654C835}"/>
              </a:ext>
            </a:extLst>
          </p:cNvPr>
          <p:cNvSpPr txBox="1"/>
          <p:nvPr/>
        </p:nvSpPr>
        <p:spPr>
          <a:xfrm>
            <a:off x="6923015" y="1205346"/>
            <a:ext cx="10536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>
                <a:latin typeface="Engravers MT" panose="02090707080505020304" pitchFamily="18" charset="0"/>
              </a:rPr>
              <a:t>INTRODUÇÃO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FC82B08-4E20-4732-8B79-EF4EDD538EBB}"/>
              </a:ext>
            </a:extLst>
          </p:cNvPr>
          <p:cNvSpPr txBox="1"/>
          <p:nvPr/>
        </p:nvSpPr>
        <p:spPr>
          <a:xfrm>
            <a:off x="4260282" y="3129878"/>
            <a:ext cx="167260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Quem é cheio do Espírito deve desejar o Fruto do Espírito na mesma intensidade que deseja os dons espirituais</a:t>
            </a:r>
          </a:p>
        </p:txBody>
      </p:sp>
      <p:sp>
        <p:nvSpPr>
          <p:cNvPr id="9" name="Chavetas 8">
            <a:extLst>
              <a:ext uri="{FF2B5EF4-FFF2-40B4-BE49-F238E27FC236}">
                <a16:creationId xmlns:a16="http://schemas.microsoft.com/office/drawing/2014/main" id="{BCED358A-8795-446B-832D-095ED1E3DE89}"/>
              </a:ext>
            </a:extLst>
          </p:cNvPr>
          <p:cNvSpPr/>
          <p:nvPr/>
        </p:nvSpPr>
        <p:spPr>
          <a:xfrm>
            <a:off x="1654611" y="5362186"/>
            <a:ext cx="13246722" cy="5192186"/>
          </a:xfrm>
          <a:prstGeom prst="bracePair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490CD4-E8C9-4926-BE15-B483C90FA525}"/>
              </a:ext>
            </a:extLst>
          </p:cNvPr>
          <p:cNvSpPr txBox="1"/>
          <p:nvPr/>
        </p:nvSpPr>
        <p:spPr>
          <a:xfrm>
            <a:off x="2698438" y="5834620"/>
            <a:ext cx="1134533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dirty="0">
                <a:latin typeface="+mj-lt"/>
              </a:rPr>
              <a:t>Se os dons são sinais poderosos para a evangelização e edificação da igreja, o fruto do Espírito é o testemunho poderoso de uma natureza purificada em meio à geração corrompida.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8FE72FE-71B6-4C06-8C4B-E4338223B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7962" y="5362187"/>
            <a:ext cx="6953250" cy="185737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CC0DE3-8D50-4435-A9A0-8E4395EA37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77962" y="7697546"/>
            <a:ext cx="6953250" cy="393336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F19532-6BB5-4E2A-B5E1-93D1202E433B}"/>
              </a:ext>
            </a:extLst>
          </p:cNvPr>
          <p:cNvSpPr txBox="1"/>
          <p:nvPr/>
        </p:nvSpPr>
        <p:spPr>
          <a:xfrm>
            <a:off x="16799019" y="5875376"/>
            <a:ext cx="1727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solidFill>
                  <a:schemeClr val="bg1"/>
                </a:solidFill>
              </a:rPr>
              <a:t>DONS</a:t>
            </a:r>
          </a:p>
        </p:txBody>
      </p:sp>
    </p:spTree>
    <p:extLst>
      <p:ext uri="{BB962C8B-B14F-4D97-AF65-F5344CB8AC3E}">
        <p14:creationId xmlns:p14="http://schemas.microsoft.com/office/powerpoint/2010/main" val="2902008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1919A7A-BECB-4AB3-9074-697BADCFEF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02" t="9659" r="4736" b="29177"/>
          <a:stretch/>
        </p:blipFill>
        <p:spPr>
          <a:xfrm>
            <a:off x="6988078" y="1354666"/>
            <a:ext cx="10380134" cy="143933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5E54CFD-67D3-43ED-951C-20EEED7ADE3D}"/>
              </a:ext>
            </a:extLst>
          </p:cNvPr>
          <p:cNvSpPr txBox="1"/>
          <p:nvPr/>
        </p:nvSpPr>
        <p:spPr>
          <a:xfrm>
            <a:off x="6387971" y="3271981"/>
            <a:ext cx="118702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/>
              <a:t>QUEM É LUZ BRILHA NAS TREVAS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D9CB40D-3177-4017-B582-2D0A860AB0F4}"/>
              </a:ext>
            </a:extLst>
          </p:cNvPr>
          <p:cNvSpPr txBox="1"/>
          <p:nvPr/>
        </p:nvSpPr>
        <p:spPr>
          <a:xfrm>
            <a:off x="1396978" y="4741239"/>
            <a:ext cx="856168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4800" b="1" dirty="0"/>
              <a:t>O FRUTO DO ESPÍRITO NA VIDA DO CRENTE</a:t>
            </a:r>
          </a:p>
          <a:p>
            <a:pPr algn="r"/>
            <a:r>
              <a:rPr lang="pt-PT" sz="4800" b="1" dirty="0"/>
              <a:t>TESTEMUNHA QUE SUA VIDA ESTÁ CRUCIFICADA COM CRISTO; </a:t>
            </a:r>
            <a:r>
              <a:rPr lang="pt-PT" sz="4800" b="1" dirty="0">
                <a:latin typeface="+mj-lt"/>
              </a:rPr>
              <a:t>QUE VOCÊ NÃO É MAIS DOMINADO PELOS DESEJOS PECAMINOSOS DA CARNE. MAS PELO ESPÍRITO SANTO QUE AGORA VIVE EM VOCÊ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8DA9A75-4E8B-40A9-9BE1-F51A19D28A76}"/>
              </a:ext>
            </a:extLst>
          </p:cNvPr>
          <p:cNvSpPr txBox="1"/>
          <p:nvPr/>
        </p:nvSpPr>
        <p:spPr>
          <a:xfrm>
            <a:off x="14423748" y="4857959"/>
            <a:ext cx="865983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latin typeface="+mj-lt"/>
              </a:rPr>
              <a:t>Já estou crucificado com Cristo; e vivo, não mais eu, mas Cristo vive em mim; e a vida que agora vivo na carne, vivo-a pela fé do Filho de Deus, o qual me amou, e se entregou a si mesmo por mim. </a:t>
            </a:r>
            <a:r>
              <a:rPr lang="pt-PT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Gálatas 2:20</a:t>
            </a:r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A26D0F7F-5734-4C24-83D8-AB7432C300CF}"/>
              </a:ext>
            </a:extLst>
          </p:cNvPr>
          <p:cNvSpPr/>
          <p:nvPr/>
        </p:nvSpPr>
        <p:spPr>
          <a:xfrm>
            <a:off x="10143066" y="6946933"/>
            <a:ext cx="3485956" cy="1604399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200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CE7707C-F236-4148-97F6-F8B1A297D407}"/>
              </a:ext>
            </a:extLst>
          </p:cNvPr>
          <p:cNvSpPr txBox="1"/>
          <p:nvPr/>
        </p:nvSpPr>
        <p:spPr>
          <a:xfrm>
            <a:off x="2005806" y="1202267"/>
            <a:ext cx="20370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</a:t>
            </a:r>
            <a:r>
              <a:rPr lang="pt-PT" sz="8000" b="1" dirty="0"/>
              <a:t> O FRUTO DO ESPÍRITO NA VIDA DO CRENTE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6BFC93-1538-45BC-864C-323A01875422}"/>
              </a:ext>
            </a:extLst>
          </p:cNvPr>
          <p:cNvSpPr txBox="1"/>
          <p:nvPr/>
        </p:nvSpPr>
        <p:spPr>
          <a:xfrm>
            <a:off x="5916648" y="3003688"/>
            <a:ext cx="125229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i="1" u="sng" dirty="0">
                <a:uFill>
                  <a:solidFill>
                    <a:srgbClr val="FF0000"/>
                  </a:solidFill>
                </a:uFill>
                <a:latin typeface="+mj-lt"/>
              </a:rPr>
              <a:t>O crente em Jesus é alguém que vive sob os domínios do Espírito;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05E9A1-648F-4CDB-93A5-4F8D7D3DAA15}"/>
              </a:ext>
            </a:extLst>
          </p:cNvPr>
          <p:cNvSpPr txBox="1"/>
          <p:nvPr/>
        </p:nvSpPr>
        <p:spPr>
          <a:xfrm>
            <a:off x="1425476" y="6293437"/>
            <a:ext cx="99249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O fruto do Espírito é a expressão do Espírito na vida do crente.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B76830-09C4-4BD7-8316-D08CAE3178F1}"/>
              </a:ext>
            </a:extLst>
          </p:cNvPr>
          <p:cNvSpPr txBox="1"/>
          <p:nvPr/>
        </p:nvSpPr>
        <p:spPr>
          <a:xfrm>
            <a:off x="14608805" y="6293437"/>
            <a:ext cx="834813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</a:rPr>
              <a:t>Não me expulses da tua presença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nem tires de mim o teu Santo Espírito. </a:t>
            </a:r>
            <a:r>
              <a:rPr lang="pt-PT" sz="4800" b="1" dirty="0"/>
              <a:t>Salmos 55:11</a:t>
            </a:r>
            <a:endParaRPr lang="pt-PT" b="1" dirty="0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CE25A321-9FE2-4850-A151-12F17747A92C}"/>
              </a:ext>
            </a:extLst>
          </p:cNvPr>
          <p:cNvSpPr/>
          <p:nvPr/>
        </p:nvSpPr>
        <p:spPr>
          <a:xfrm>
            <a:off x="11350464" y="6976533"/>
            <a:ext cx="2336969" cy="108271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370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897E334-7097-4302-BB2F-EB79756461F3}"/>
              </a:ext>
            </a:extLst>
          </p:cNvPr>
          <p:cNvSpPr txBox="1"/>
          <p:nvPr/>
        </p:nvSpPr>
        <p:spPr>
          <a:xfrm>
            <a:off x="9375678" y="1253066"/>
            <a:ext cx="56049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1 -</a:t>
            </a:r>
            <a:r>
              <a:rPr lang="pt-PT" sz="8000" b="1" dirty="0"/>
              <a:t> Definição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21E8ECC-69C0-47DE-A6C5-9D61B31B3F99}"/>
              </a:ext>
            </a:extLst>
          </p:cNvPr>
          <p:cNvSpPr txBox="1"/>
          <p:nvPr/>
        </p:nvSpPr>
        <p:spPr>
          <a:xfrm>
            <a:off x="1654612" y="3102640"/>
            <a:ext cx="1006325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/>
              <a:t>NO MOMENTO DA NOSSA CONVERSÃO A CRISTO RECEBEMOS O ESPÍRITO SANTO, QUE NOS ESTIMULA A FAZER O QUE É BOM E AGRADÁVEL A DEUS. </a:t>
            </a:r>
          </a:p>
          <a:p>
            <a:r>
              <a:rPr lang="pt-PT" sz="4800" b="1" dirty="0">
                <a:latin typeface="+mj-lt"/>
              </a:rPr>
              <a:t>DE MANEIRA INSTANTÂNEA OU GRADATIVAMENTE ELE REGENERA NOSSO INTERIOR, ENTÃO, ENQUANTO NOS MOLDA , CRESCEMOS NA GRAÇA DE JESUS CRISTO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7F2D4A4-0F3D-469F-A57D-959994287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7001" y="3119946"/>
            <a:ext cx="11555516" cy="86995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971856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87840EE-D041-4451-85C0-5413ACF53E2E}"/>
              </a:ext>
            </a:extLst>
          </p:cNvPr>
          <p:cNvSpPr txBox="1"/>
          <p:nvPr/>
        </p:nvSpPr>
        <p:spPr>
          <a:xfrm>
            <a:off x="6894945" y="1066800"/>
            <a:ext cx="1056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2.</a:t>
            </a:r>
            <a:r>
              <a:rPr lang="pt-PT" sz="8000" b="1" dirty="0"/>
              <a:t> “O fruto”, no singular.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6F27A7D-2F70-45F5-A743-789488E81152}"/>
              </a:ext>
            </a:extLst>
          </p:cNvPr>
          <p:cNvSpPr txBox="1"/>
          <p:nvPr/>
        </p:nvSpPr>
        <p:spPr>
          <a:xfrm>
            <a:off x="1066297" y="2668945"/>
            <a:ext cx="1056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>
                <a:latin typeface="+mj-lt"/>
              </a:rPr>
              <a:t>Fruto ou frutos do Espírito 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0B96633-EC2C-4F30-A791-77C68DEB03C9}"/>
              </a:ext>
            </a:extLst>
          </p:cNvPr>
          <p:cNvSpPr txBox="1"/>
          <p:nvPr/>
        </p:nvSpPr>
        <p:spPr>
          <a:xfrm>
            <a:off x="1104771" y="4987408"/>
            <a:ext cx="10566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i="1" dirty="0">
                <a:latin typeface="+mj-lt"/>
              </a:rPr>
              <a:t>Eurico </a:t>
            </a:r>
            <a:r>
              <a:rPr lang="pt-PT" sz="7200" b="1" i="1" dirty="0" err="1">
                <a:latin typeface="+mj-lt"/>
              </a:rPr>
              <a:t>Bergstén</a:t>
            </a:r>
            <a:r>
              <a:rPr lang="pt-PT" sz="7200" b="1" i="1" dirty="0">
                <a:latin typeface="+mj-lt"/>
              </a:rPr>
              <a:t> explica no singular (Fruto) ilustrando esse fruto como uma laranja e seus gomos.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E5F36107-BAD7-43C9-A0DE-D9468117B835}"/>
              </a:ext>
            </a:extLst>
          </p:cNvPr>
          <p:cNvSpPr/>
          <p:nvPr/>
        </p:nvSpPr>
        <p:spPr>
          <a:xfrm>
            <a:off x="11179463" y="4987408"/>
            <a:ext cx="1939380" cy="1509859"/>
          </a:xfrm>
          <a:prstGeom prst="rightArrow">
            <a:avLst>
              <a:gd name="adj1" fmla="val 47143"/>
              <a:gd name="adj2" fmla="val 48571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820E023-CCFC-4317-B37A-02FA2F7726EC}"/>
              </a:ext>
            </a:extLst>
          </p:cNvPr>
          <p:cNvSpPr txBox="1"/>
          <p:nvPr/>
        </p:nvSpPr>
        <p:spPr>
          <a:xfrm>
            <a:off x="17461345" y="2484279"/>
            <a:ext cx="3623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600" b="1" dirty="0"/>
              <a:t>AMOR</a:t>
            </a:r>
          </a:p>
        </p:txBody>
      </p:sp>
      <p:sp>
        <p:nvSpPr>
          <p:cNvPr id="12" name="Balão: Seta Para Baixo 11">
            <a:extLst>
              <a:ext uri="{FF2B5EF4-FFF2-40B4-BE49-F238E27FC236}">
                <a16:creationId xmlns:a16="http://schemas.microsoft.com/office/drawing/2014/main" id="{F3F0ECB0-F28C-42B2-BDC1-4FC362BBEB7C}"/>
              </a:ext>
            </a:extLst>
          </p:cNvPr>
          <p:cNvSpPr/>
          <p:nvPr/>
        </p:nvSpPr>
        <p:spPr>
          <a:xfrm>
            <a:off x="15307732" y="4053938"/>
            <a:ext cx="7969909" cy="3303297"/>
          </a:xfrm>
          <a:prstGeom prst="downArrowCallou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As oito virtudes seguintes são os reflexos do amor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77FF22B-5A39-447F-A35C-46C7DBF4C09E}"/>
              </a:ext>
            </a:extLst>
          </p:cNvPr>
          <p:cNvSpPr txBox="1"/>
          <p:nvPr/>
        </p:nvSpPr>
        <p:spPr>
          <a:xfrm>
            <a:off x="13540974" y="7442587"/>
            <a:ext cx="97366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/>
              <a:t>“gozo, paz, longanimidade, benignidade, bondade, fé, mansidão, temperança”</a:t>
            </a:r>
          </a:p>
        </p:txBody>
      </p:sp>
      <p:sp>
        <p:nvSpPr>
          <p:cNvPr id="15" name="Chaveta à esquerda 14">
            <a:extLst>
              <a:ext uri="{FF2B5EF4-FFF2-40B4-BE49-F238E27FC236}">
                <a16:creationId xmlns:a16="http://schemas.microsoft.com/office/drawing/2014/main" id="{1D880094-1E8C-4731-8807-84DCB69D8532}"/>
              </a:ext>
            </a:extLst>
          </p:cNvPr>
          <p:cNvSpPr/>
          <p:nvPr/>
        </p:nvSpPr>
        <p:spPr>
          <a:xfrm>
            <a:off x="12711243" y="7186984"/>
            <a:ext cx="683024" cy="3701149"/>
          </a:xfrm>
          <a:prstGeom prst="leftBrac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1588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A5F32E8-B435-4D0A-805D-5C710E10E794}"/>
              </a:ext>
            </a:extLst>
          </p:cNvPr>
          <p:cNvSpPr txBox="1"/>
          <p:nvPr/>
        </p:nvSpPr>
        <p:spPr>
          <a:xfrm>
            <a:off x="3953140" y="1100667"/>
            <a:ext cx="16095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u="sng" dirty="0" err="1">
                <a:uFill>
                  <a:solidFill>
                    <a:srgbClr val="FF0000"/>
                  </a:solidFill>
                </a:uFill>
              </a:rPr>
              <a:t>Donald</a:t>
            </a:r>
            <a:r>
              <a:rPr lang="pt-PT" sz="8000" b="1" u="sng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pt-PT" sz="8000" b="1" u="sng" dirty="0" err="1">
                <a:uFill>
                  <a:solidFill>
                    <a:srgbClr val="FF0000"/>
                  </a:solidFill>
                </a:uFill>
              </a:rPr>
              <a:t>Gee</a:t>
            </a:r>
            <a:r>
              <a:rPr lang="pt-PT" sz="8000" b="1" u="sng" dirty="0">
                <a:uFill>
                  <a:solidFill>
                    <a:srgbClr val="FF0000"/>
                  </a:solidFill>
                </a:uFill>
              </a:rPr>
              <a:t> chama o fruto do Espírito de nove modalidades do fruto</a:t>
            </a:r>
          </a:p>
        </p:txBody>
      </p:sp>
      <p:sp>
        <p:nvSpPr>
          <p:cNvPr id="8" name="Chavetas 7">
            <a:extLst>
              <a:ext uri="{FF2B5EF4-FFF2-40B4-BE49-F238E27FC236}">
                <a16:creationId xmlns:a16="http://schemas.microsoft.com/office/drawing/2014/main" id="{1EB7F3A6-EC67-4D94-A124-0DE77D8736A7}"/>
              </a:ext>
            </a:extLst>
          </p:cNvPr>
          <p:cNvSpPr/>
          <p:nvPr/>
        </p:nvSpPr>
        <p:spPr>
          <a:xfrm>
            <a:off x="1654612" y="4698586"/>
            <a:ext cx="12789521" cy="5817014"/>
          </a:xfrm>
          <a:prstGeom prst="bracePair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pt-PT" sz="6000" b="1" dirty="0"/>
              <a:t>SEGUNDO O ESCRITOR ESSAS MODALIDADES, CADA UMA NO SINGULAR, PRODUZ A UNIDADE DO CARÁTER DE CRISTO E TODAS ELAS CONTRASTA AS OBRAS DA CARNE</a:t>
            </a:r>
          </a:p>
          <a:p>
            <a:pPr algn="ctr"/>
            <a:endParaRPr lang="pt-PT" sz="60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8BE7EE-D46E-4164-9874-E02DD13BD57F}"/>
              </a:ext>
            </a:extLst>
          </p:cNvPr>
          <p:cNvSpPr txBox="1"/>
          <p:nvPr/>
        </p:nvSpPr>
        <p:spPr>
          <a:xfrm>
            <a:off x="15409334" y="4453467"/>
            <a:ext cx="790786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+mj-lt"/>
              </a:rPr>
              <a:t>Tanto o Batismo no Espírito Santo, e a realidade dos dons espirituais, quanto o fruto do Espírito são realidade de uma única fonte: o Espírito Santo.</a:t>
            </a:r>
          </a:p>
        </p:txBody>
      </p:sp>
    </p:spTree>
    <p:extLst>
      <p:ext uri="{BB962C8B-B14F-4D97-AF65-F5344CB8AC3E}">
        <p14:creationId xmlns:p14="http://schemas.microsoft.com/office/powerpoint/2010/main" val="1523557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BB1F457-0D12-4F06-9CFF-D478D3287624}"/>
              </a:ext>
            </a:extLst>
          </p:cNvPr>
          <p:cNvSpPr txBox="1"/>
          <p:nvPr/>
        </p:nvSpPr>
        <p:spPr>
          <a:xfrm>
            <a:off x="6425406" y="1134533"/>
            <a:ext cx="1153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3.</a:t>
            </a:r>
            <a:r>
              <a:rPr lang="pt-PT" sz="8000" b="1" dirty="0"/>
              <a:t> Andar no Espírito (v.16).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90BC9FB-238E-4394-96C2-DE8A70AAA54D}"/>
              </a:ext>
            </a:extLst>
          </p:cNvPr>
          <p:cNvSpPr txBox="1"/>
          <p:nvPr/>
        </p:nvSpPr>
        <p:spPr>
          <a:xfrm>
            <a:off x="3059545" y="2935954"/>
            <a:ext cx="18237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u="sng" dirty="0">
                <a:uFill>
                  <a:solidFill>
                    <a:srgbClr val="FF0000"/>
                  </a:solidFill>
                </a:uFill>
              </a:rPr>
              <a:t>Conforme o Apóstolo Paulo ser guiado pelo Espírito significa vencer os desejos pecaminosos da carne </a:t>
            </a:r>
          </a:p>
        </p:txBody>
      </p:sp>
      <p:sp>
        <p:nvSpPr>
          <p:cNvPr id="9" name="Chavetas 8">
            <a:extLst>
              <a:ext uri="{FF2B5EF4-FFF2-40B4-BE49-F238E27FC236}">
                <a16:creationId xmlns:a16="http://schemas.microsoft.com/office/drawing/2014/main" id="{931C092B-CF58-47DE-8B10-E052C9268A08}"/>
              </a:ext>
            </a:extLst>
          </p:cNvPr>
          <p:cNvSpPr/>
          <p:nvPr/>
        </p:nvSpPr>
        <p:spPr>
          <a:xfrm>
            <a:off x="1654612" y="5858933"/>
            <a:ext cx="10536594" cy="4889363"/>
          </a:xfrm>
          <a:prstGeom prst="bracePair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AB6E16-7FA9-4962-B2B6-5D0AEBA34FBF}"/>
              </a:ext>
            </a:extLst>
          </p:cNvPr>
          <p:cNvSpPr txBox="1"/>
          <p:nvPr/>
        </p:nvSpPr>
        <p:spPr>
          <a:xfrm>
            <a:off x="2554109" y="6595454"/>
            <a:ext cx="8737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/>
              <a:t>“Andar no Espírito” é uma expressão que indica viver corretamente em humildade, submissão e santidade.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0BBCB36-CBDE-4236-84E6-AAA734641D09}"/>
              </a:ext>
            </a:extLst>
          </p:cNvPr>
          <p:cNvSpPr txBox="1"/>
          <p:nvPr/>
        </p:nvSpPr>
        <p:spPr>
          <a:xfrm>
            <a:off x="12889049" y="5537594"/>
            <a:ext cx="102914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i="1" dirty="0">
                <a:latin typeface="+mj-lt"/>
              </a:rPr>
              <a:t>Para que possais andar dignamente diante do Senhor, agradando-lhe em tudo, frutificando em toda a boa obra, e crescendo no conhecimento de Deus; </a:t>
            </a:r>
            <a:r>
              <a:rPr lang="pt-PT" sz="6000" b="1" i="1" dirty="0">
                <a:solidFill>
                  <a:srgbClr val="FF0000"/>
                </a:solidFill>
                <a:latin typeface="+mj-lt"/>
              </a:rPr>
              <a:t>Colossenses 1:10</a:t>
            </a:r>
          </a:p>
        </p:txBody>
      </p:sp>
    </p:spTree>
    <p:extLst>
      <p:ext uri="{BB962C8B-B14F-4D97-AF65-F5344CB8AC3E}">
        <p14:creationId xmlns:p14="http://schemas.microsoft.com/office/powerpoint/2010/main" val="608484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E33F850-ACE7-4E8F-9242-40203131DE22}"/>
              </a:ext>
            </a:extLst>
          </p:cNvPr>
          <p:cNvSpPr txBox="1"/>
          <p:nvPr/>
        </p:nvSpPr>
        <p:spPr>
          <a:xfrm>
            <a:off x="3436673" y="1127667"/>
            <a:ext cx="175090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-</a:t>
            </a:r>
            <a:r>
              <a:rPr lang="pt-PT" sz="8000" b="1" dirty="0"/>
              <a:t> DIFERENÇA E RELAÇÃO ENTRE O FRUTO E OS DONS DO ESPÍRITO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BC208E-CAF4-483A-B16E-E86092C54A2B}"/>
              </a:ext>
            </a:extLst>
          </p:cNvPr>
          <p:cNvSpPr txBox="1"/>
          <p:nvPr/>
        </p:nvSpPr>
        <p:spPr>
          <a:xfrm>
            <a:off x="1066297" y="3962401"/>
            <a:ext cx="5321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1.</a:t>
            </a:r>
            <a:r>
              <a:rPr lang="pt-PT" sz="8000" b="1" dirty="0"/>
              <a:t> Diferença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97AC1B-8F26-4275-BD21-5E91BAA33459}"/>
              </a:ext>
            </a:extLst>
          </p:cNvPr>
          <p:cNvSpPr txBox="1"/>
          <p:nvPr/>
        </p:nvSpPr>
        <p:spPr>
          <a:xfrm>
            <a:off x="1443436" y="5636249"/>
            <a:ext cx="988906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QUANDO PAULO COMPARA O FRUTO DO ESPÍRITO COM OS DONS DO ESPÍRITO USA O AMOR COMO REPRESENTANTE DO FRUTO DO ESPÍRITO SANTO E AS </a:t>
            </a:r>
            <a:r>
              <a:rPr lang="pt-PT" sz="5400" b="1" dirty="0">
                <a:solidFill>
                  <a:srgbClr val="FF0000"/>
                </a:solidFill>
              </a:rPr>
              <a:t>DEMAIS MODALIDADES SÃO REFLEXOS DO AMOR</a:t>
            </a:r>
          </a:p>
        </p:txBody>
      </p:sp>
      <p:sp>
        <p:nvSpPr>
          <p:cNvPr id="10" name="Chavetas 9">
            <a:extLst>
              <a:ext uri="{FF2B5EF4-FFF2-40B4-BE49-F238E27FC236}">
                <a16:creationId xmlns:a16="http://schemas.microsoft.com/office/drawing/2014/main" id="{4560B365-4CE7-4ECB-99A3-6BEB76FC1124}"/>
              </a:ext>
            </a:extLst>
          </p:cNvPr>
          <p:cNvSpPr/>
          <p:nvPr/>
        </p:nvSpPr>
        <p:spPr>
          <a:xfrm>
            <a:off x="12191207" y="3962401"/>
            <a:ext cx="11124910" cy="6976532"/>
          </a:xfrm>
          <a:prstGeom prst="bracePair">
            <a:avLst/>
          </a:prstGeom>
          <a:ln w="381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pt-PT" sz="6000" b="1" i="1" dirty="0">
                <a:latin typeface="+mj-lt"/>
              </a:rPr>
              <a:t>OS DONS ESPIRITUAIS É UM CAMINHO EXELENTE, MAIS O AMOR É O CAMINHO AINDA MAIS EXELENTE, SUPERIOR AOS DONS </a:t>
            </a:r>
          </a:p>
          <a:p>
            <a:pPr algn="ctr"/>
            <a:r>
              <a:rPr lang="pt-PT" sz="6000" b="1" i="1" dirty="0">
                <a:solidFill>
                  <a:srgbClr val="FF0000"/>
                </a:solidFill>
                <a:latin typeface="+mj-lt"/>
              </a:rPr>
              <a:t>(1ª CORINTIOS 12:31 E 13:1-3)</a:t>
            </a:r>
          </a:p>
          <a:p>
            <a:pPr algn="ctr"/>
            <a:endParaRPr lang="pt-PT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7715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82ACB90-86EB-4233-87B0-6CE9AA927D6C}"/>
              </a:ext>
            </a:extLst>
          </p:cNvPr>
          <p:cNvSpPr txBox="1"/>
          <p:nvPr/>
        </p:nvSpPr>
        <p:spPr>
          <a:xfrm>
            <a:off x="7780072" y="913637"/>
            <a:ext cx="88222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pt-PT" sz="8000" b="1" dirty="0"/>
              <a:t> Os dons na igreja.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BB5AF30-A6FF-42ED-9881-64D5C9AB1809}"/>
              </a:ext>
            </a:extLst>
          </p:cNvPr>
          <p:cNvSpPr txBox="1"/>
          <p:nvPr/>
        </p:nvSpPr>
        <p:spPr>
          <a:xfrm>
            <a:off x="1066297" y="2715058"/>
            <a:ext cx="1337783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-</a:t>
            </a:r>
            <a:r>
              <a:rPr lang="pt-PT" sz="5400" b="1" dirty="0"/>
              <a:t> OS DONS ESPIRITUAIS SÃO IMPORTANTE PARA A IGREJA, SIGNIFICA QUE NÃO DEVEMOS DESPREZA-LOS.</a:t>
            </a:r>
          </a:p>
          <a:p>
            <a:endParaRPr lang="pt-PT" sz="5400" b="1" dirty="0"/>
          </a:p>
          <a:p>
            <a:r>
              <a:rPr lang="pt-PT" sz="5400" b="1" dirty="0">
                <a:solidFill>
                  <a:srgbClr val="FF0000"/>
                </a:solidFill>
              </a:rPr>
              <a:t>-</a:t>
            </a:r>
            <a:r>
              <a:rPr lang="pt-PT" sz="5400" b="1" dirty="0"/>
              <a:t> A VONTADE DE DEUS É QUE A IGREJA NÃO IGNORE OS DONS ESPIRITUAIS.</a:t>
            </a:r>
          </a:p>
          <a:p>
            <a:endParaRPr lang="pt-PT" sz="5400" b="1" dirty="0"/>
          </a:p>
          <a:p>
            <a:r>
              <a:rPr lang="pt-PT" sz="5400" b="1" dirty="0">
                <a:solidFill>
                  <a:srgbClr val="FF0000"/>
                </a:solidFill>
              </a:rPr>
              <a:t>-</a:t>
            </a:r>
            <a:r>
              <a:rPr lang="pt-PT" sz="5400" b="1" dirty="0"/>
              <a:t> O APÓSTOLO PAULO NOS ORIENTA A BUSCAR OS MELHORES DONS E NÃO DESPREZAR AS PROFECIAS</a:t>
            </a:r>
          </a:p>
        </p:txBody>
      </p:sp>
      <p:sp>
        <p:nvSpPr>
          <p:cNvPr id="9" name="Chaveta à direita 8">
            <a:extLst>
              <a:ext uri="{FF2B5EF4-FFF2-40B4-BE49-F238E27FC236}">
                <a16:creationId xmlns:a16="http://schemas.microsoft.com/office/drawing/2014/main" id="{F9A3FAC8-163C-4833-858F-8CC7B70401C1}"/>
              </a:ext>
            </a:extLst>
          </p:cNvPr>
          <p:cNvSpPr/>
          <p:nvPr/>
        </p:nvSpPr>
        <p:spPr>
          <a:xfrm>
            <a:off x="13513998" y="2715058"/>
            <a:ext cx="1088579" cy="8402300"/>
          </a:xfrm>
          <a:prstGeom prst="rightBrac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A77CD8-0F55-4039-BDAA-A9C993ECD7C8}"/>
              </a:ext>
            </a:extLst>
          </p:cNvPr>
          <p:cNvSpPr txBox="1"/>
          <p:nvPr/>
        </p:nvSpPr>
        <p:spPr>
          <a:xfrm>
            <a:off x="14765867" y="4441468"/>
            <a:ext cx="855024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latin typeface="+mj-lt"/>
              </a:rPr>
              <a:t>Acerca dos dons espirituais, não quero, irmãos, que sejais ignorantes. </a:t>
            </a:r>
            <a:r>
              <a:rPr lang="pt-PT" sz="4800" b="1" dirty="0">
                <a:solidFill>
                  <a:srgbClr val="FF0000"/>
                </a:solidFill>
                <a:latin typeface="+mj-lt"/>
              </a:rPr>
              <a:t>1 Coríntios 12:1</a:t>
            </a:r>
          </a:p>
          <a:p>
            <a:endParaRPr lang="pt-PT" sz="4800" dirty="0">
              <a:latin typeface="+mj-lt"/>
            </a:endParaRPr>
          </a:p>
          <a:p>
            <a:r>
              <a:rPr lang="pt-PT" sz="4800" b="1" dirty="0">
                <a:latin typeface="+mj-lt"/>
              </a:rPr>
              <a:t>Portanto, procurai com zelo os melhores dons;…</a:t>
            </a:r>
            <a:r>
              <a:rPr lang="pt-PT" sz="4800" b="1" dirty="0">
                <a:solidFill>
                  <a:srgbClr val="FF0000"/>
                </a:solidFill>
                <a:latin typeface="+mj-lt"/>
              </a:rPr>
              <a:t>1 Coríntios 12:31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26891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8F954D3-A4B3-4B0A-AA1E-0EE97F904FB6}"/>
              </a:ext>
            </a:extLst>
          </p:cNvPr>
          <p:cNvSpPr txBox="1"/>
          <p:nvPr/>
        </p:nvSpPr>
        <p:spPr>
          <a:xfrm>
            <a:off x="1066297" y="5202904"/>
            <a:ext cx="130048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/>
              <a:t>No céu não haverá necessidade dos dons, mas eles são uma necessidade para a vida da igreja hoje, </a:t>
            </a:r>
          </a:p>
          <a:p>
            <a:endParaRPr lang="pt-PT" sz="4800" dirty="0"/>
          </a:p>
          <a:p>
            <a:r>
              <a:rPr lang="pt-PT" sz="4800" dirty="0"/>
              <a:t>A igreja precisa do poder do alto para combater o reino espiritual das trevas </a:t>
            </a:r>
            <a:r>
              <a:rPr lang="pt-PT" sz="4800" dirty="0">
                <a:solidFill>
                  <a:srgbClr val="FF0000"/>
                </a:solidFill>
              </a:rPr>
              <a:t>(</a:t>
            </a:r>
            <a:r>
              <a:rPr lang="pt-PT" sz="4800" dirty="0" err="1">
                <a:solidFill>
                  <a:srgbClr val="FF0000"/>
                </a:solidFill>
              </a:rPr>
              <a:t>Ef</a:t>
            </a:r>
            <a:r>
              <a:rPr lang="pt-PT" sz="4800" dirty="0">
                <a:solidFill>
                  <a:srgbClr val="FF0000"/>
                </a:solidFill>
              </a:rPr>
              <a:t> 6.10-12). </a:t>
            </a:r>
          </a:p>
          <a:p>
            <a:endParaRPr lang="pt-PT" sz="4800" dirty="0">
              <a:solidFill>
                <a:srgbClr val="FF0000"/>
              </a:solidFill>
            </a:endParaRPr>
          </a:p>
          <a:p>
            <a:r>
              <a:rPr lang="pt-PT" sz="4800" dirty="0"/>
              <a:t>Segundo </a:t>
            </a:r>
            <a:r>
              <a:rPr lang="pt-PT" sz="4800" dirty="0">
                <a:solidFill>
                  <a:srgbClr val="FF0000"/>
                </a:solidFill>
              </a:rPr>
              <a:t>Apocalipse 21 e 22</a:t>
            </a:r>
            <a:r>
              <a:rPr lang="pt-PT" sz="4800" dirty="0"/>
              <a:t>, no mundo vindouro não há necessidade desses recursos do Espírito.</a:t>
            </a:r>
          </a:p>
          <a:p>
            <a:endParaRPr lang="pt-PT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8AE9F8-3491-4D91-A0D1-3979265ED495}"/>
              </a:ext>
            </a:extLst>
          </p:cNvPr>
          <p:cNvSpPr txBox="1"/>
          <p:nvPr/>
        </p:nvSpPr>
        <p:spPr>
          <a:xfrm>
            <a:off x="3906211" y="1121321"/>
            <a:ext cx="16543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u="sng" dirty="0">
                <a:uFill>
                  <a:solidFill>
                    <a:srgbClr val="FF0000"/>
                  </a:solidFill>
                </a:uFill>
              </a:rPr>
              <a:t>QUANDO O CRENTE DA LIBERDADE À ATUAÇÃO DO ESPÍRITO SANTO EM SUA VIDA, ESTE PRODUZ CARACTERÍSTICAS DE CRISTO EM SEU VIVER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8C688D7-054D-40C1-9069-F26455CD52D0}"/>
              </a:ext>
            </a:extLst>
          </p:cNvPr>
          <p:cNvSpPr txBox="1"/>
          <p:nvPr/>
        </p:nvSpPr>
        <p:spPr>
          <a:xfrm>
            <a:off x="15748000" y="5780593"/>
            <a:ext cx="75681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Eu sou a videira, vós as varas; quem está em mim, e eu nele, esse dá muito fruto; porque sem mim nada podeis fazer.</a:t>
            </a:r>
          </a:p>
          <a:p>
            <a:r>
              <a:rPr lang="pt-PT" sz="5400" b="1" dirty="0">
                <a:solidFill>
                  <a:srgbClr val="FF0000"/>
                </a:solidFill>
              </a:rPr>
              <a:t>João 15:5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0E12A9AF-A125-419D-9C5C-2D781063E111}"/>
              </a:ext>
            </a:extLst>
          </p:cNvPr>
          <p:cNvSpPr/>
          <p:nvPr/>
        </p:nvSpPr>
        <p:spPr>
          <a:xfrm>
            <a:off x="14071097" y="7340204"/>
            <a:ext cx="1172799" cy="2004042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9688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2F4951E-9CF2-44B9-9F1F-AB7A8163E085}"/>
              </a:ext>
            </a:extLst>
          </p:cNvPr>
          <p:cNvSpPr txBox="1"/>
          <p:nvPr/>
        </p:nvSpPr>
        <p:spPr>
          <a:xfrm>
            <a:off x="4560262" y="913637"/>
            <a:ext cx="152357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III -</a:t>
            </a:r>
            <a:r>
              <a:rPr lang="pt-PT" sz="8000" b="1" dirty="0"/>
              <a:t> O ESPÍRITO SE OPÕE À CARNE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8FDC4DA-B70F-4FCE-814B-AD97E6CC80B4}"/>
              </a:ext>
            </a:extLst>
          </p:cNvPr>
          <p:cNvSpPr txBox="1"/>
          <p:nvPr/>
        </p:nvSpPr>
        <p:spPr>
          <a:xfrm>
            <a:off x="3370478" y="2715058"/>
            <a:ext cx="176414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i="1" dirty="0">
                <a:latin typeface="+mj-lt"/>
              </a:rPr>
              <a:t>AS IGREJAS DA GALÁCIA ABUSAVAM DA </a:t>
            </a:r>
            <a:r>
              <a:rPr lang="pt-PT" sz="4800" b="1" i="1" dirty="0">
                <a:solidFill>
                  <a:srgbClr val="FF0000"/>
                </a:solidFill>
                <a:latin typeface="+mj-lt"/>
              </a:rPr>
              <a:t>LIBERDADE CRISTÃ</a:t>
            </a:r>
            <a:r>
              <a:rPr lang="pt-PT" sz="4800" b="1" i="1" dirty="0">
                <a:latin typeface="+mj-lt"/>
              </a:rPr>
              <a:t>, AGRADANDO A CARNE E ENTRISTECENDO O ESPÍRITO SANTO; A PRÁTICA DO </a:t>
            </a:r>
            <a:r>
              <a:rPr lang="pt-PT" sz="4800" b="1" i="1" dirty="0">
                <a:solidFill>
                  <a:srgbClr val="FF0000"/>
                </a:solidFill>
                <a:latin typeface="+mj-lt"/>
              </a:rPr>
              <a:t>LEGALISMO</a:t>
            </a:r>
            <a:r>
              <a:rPr lang="pt-PT" sz="4800" b="1" i="1" dirty="0">
                <a:latin typeface="+mj-lt"/>
              </a:rPr>
              <a:t> LEVAVAM A IGREJA À FALTA DE AMOR E DESUNIÃO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C16FFC5-E808-4319-84C8-E5876255A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5501365"/>
            <a:ext cx="13577094" cy="630116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903BD39-8A77-4D2E-ABBA-08925CBA2B86}"/>
              </a:ext>
            </a:extLst>
          </p:cNvPr>
          <p:cNvSpPr txBox="1"/>
          <p:nvPr/>
        </p:nvSpPr>
        <p:spPr>
          <a:xfrm>
            <a:off x="14952134" y="5501364"/>
            <a:ext cx="814493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i="1" dirty="0">
                <a:latin typeface="+mj-lt"/>
              </a:rPr>
              <a:t>Maravilho-me de que tão depressa passásseis daquele que vos chamou à graça de Cristo para outro evangelho; </a:t>
            </a:r>
            <a:r>
              <a:rPr lang="pt-PT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Gálatas 1:6</a:t>
            </a:r>
          </a:p>
        </p:txBody>
      </p:sp>
    </p:spTree>
    <p:extLst>
      <p:ext uri="{BB962C8B-B14F-4D97-AF65-F5344CB8AC3E}">
        <p14:creationId xmlns:p14="http://schemas.microsoft.com/office/powerpoint/2010/main" val="1910416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4FE857-09D6-4A92-97B6-2BC2B0ECE543}"/>
              </a:ext>
            </a:extLst>
          </p:cNvPr>
          <p:cNvSpPr txBox="1"/>
          <p:nvPr/>
        </p:nvSpPr>
        <p:spPr>
          <a:xfrm>
            <a:off x="8824558" y="1159369"/>
            <a:ext cx="75301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1/2</a:t>
            </a:r>
            <a:r>
              <a:rPr lang="pt-PT" sz="8000" b="1" dirty="0"/>
              <a:t> O legalismo.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8F4E9B3-4791-478C-A17B-2C675B3FFDF3}"/>
              </a:ext>
            </a:extLst>
          </p:cNvPr>
          <p:cNvSpPr txBox="1"/>
          <p:nvPr/>
        </p:nvSpPr>
        <p:spPr>
          <a:xfrm>
            <a:off x="1053235" y="3333472"/>
            <a:ext cx="11124909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CONFORME OS ESCRITOS DE PAULO O TERMO GREGO (SARX) PARA CARNE, PODE SIGNIFICAR FRAQUEZA FÍSICA, O CORPO, O SER HUMANO, O PECADO, OS DESEJOS PECAMINOSOS </a:t>
            </a:r>
            <a:r>
              <a:rPr lang="pt-PT" sz="5400" b="1" dirty="0">
                <a:solidFill>
                  <a:srgbClr val="FF0000"/>
                </a:solidFill>
              </a:rPr>
              <a:t>“significa o conjunto de impulsos pecaminosos que dominam o ser humano”</a:t>
            </a:r>
          </a:p>
          <a:p>
            <a:endParaRPr lang="pt-PT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11E312C-7852-4148-A339-DFF81BC5FD7A}"/>
              </a:ext>
            </a:extLst>
          </p:cNvPr>
          <p:cNvSpPr txBox="1"/>
          <p:nvPr/>
        </p:nvSpPr>
        <p:spPr>
          <a:xfrm>
            <a:off x="12960654" y="4487634"/>
            <a:ext cx="101351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i="1" dirty="0">
                <a:latin typeface="+mj-lt"/>
              </a:rPr>
              <a:t>Porque a carne cobiça contra o Espírito, e o Espírito contra a carne; e estes opõem-se um ao outro, para que não façais o que quereis. </a:t>
            </a:r>
            <a:r>
              <a:rPr lang="pt-PT" sz="6000" b="1" i="1" dirty="0">
                <a:solidFill>
                  <a:srgbClr val="FF0000"/>
                </a:solidFill>
                <a:latin typeface="+mj-lt"/>
              </a:rPr>
              <a:t>Gálatas 5:17</a:t>
            </a:r>
          </a:p>
        </p:txBody>
      </p:sp>
    </p:spTree>
    <p:extLst>
      <p:ext uri="{BB962C8B-B14F-4D97-AF65-F5344CB8AC3E}">
        <p14:creationId xmlns:p14="http://schemas.microsoft.com/office/powerpoint/2010/main" val="2247967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2DCAA44-44DA-48BD-8105-D727EE05D533}"/>
              </a:ext>
            </a:extLst>
          </p:cNvPr>
          <p:cNvSpPr txBox="1"/>
          <p:nvPr/>
        </p:nvSpPr>
        <p:spPr>
          <a:xfrm>
            <a:off x="1764435" y="1100667"/>
            <a:ext cx="208274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u="sng" dirty="0">
                <a:uFill>
                  <a:solidFill>
                    <a:srgbClr val="FF0000"/>
                  </a:solidFill>
                </a:uFill>
              </a:rPr>
              <a:t>Da mesma maneira a palavra grega pneuma, “espírito”, se aplica ao Espírito Santo, ao espírito humano, aos anjos e aos espíritos imundos.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46A9E08-8C72-4FFA-993B-38189C6EF64F}"/>
              </a:ext>
            </a:extLst>
          </p:cNvPr>
          <p:cNvSpPr txBox="1"/>
          <p:nvPr/>
        </p:nvSpPr>
        <p:spPr>
          <a:xfrm>
            <a:off x="1654612" y="5714348"/>
            <a:ext cx="1181946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i="1" dirty="0">
                <a:latin typeface="+mj-lt"/>
              </a:rPr>
              <a:t>A oposição do Espírito contra a carne na vida cristã mostra que “os que são de Cristo crucificaram a carne com as suas paixões e concupiscências” </a:t>
            </a:r>
            <a:r>
              <a:rPr lang="pt-PT" sz="6600" b="1" i="1" dirty="0">
                <a:solidFill>
                  <a:srgbClr val="FF0000"/>
                </a:solidFill>
                <a:latin typeface="+mj-lt"/>
              </a:rPr>
              <a:t>(v.24).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4C9EB0F-96CE-4FD7-A266-CCD2DF224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2061" y="5714348"/>
            <a:ext cx="9534471" cy="605431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216790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833AD7A-A7AE-4AC9-8726-2443095FA43E}"/>
              </a:ext>
            </a:extLst>
          </p:cNvPr>
          <p:cNvSpPr txBox="1"/>
          <p:nvPr/>
        </p:nvSpPr>
        <p:spPr>
          <a:xfrm>
            <a:off x="7358856" y="1093801"/>
            <a:ext cx="96647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3.</a:t>
            </a:r>
            <a:r>
              <a:rPr lang="pt-PT" sz="8000" b="1" dirty="0"/>
              <a:t> Os vícios (vv.19-21).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6EFD517-F351-42F8-9BEC-5B87E989A392}"/>
              </a:ext>
            </a:extLst>
          </p:cNvPr>
          <p:cNvSpPr txBox="1"/>
          <p:nvPr/>
        </p:nvSpPr>
        <p:spPr>
          <a:xfrm>
            <a:off x="3415146" y="2895222"/>
            <a:ext cx="163291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u="sng" dirty="0">
                <a:uFill>
                  <a:solidFill>
                    <a:srgbClr val="FF0000"/>
                  </a:solidFill>
                </a:uFill>
              </a:rPr>
              <a:t>O apóstolo apresenta uma lista com 15 vícios, que ele chama de “obras da carne” (vv.19-21).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2047034-E2CA-4E0E-858E-161E9A519D87}"/>
              </a:ext>
            </a:extLst>
          </p:cNvPr>
          <p:cNvSpPr txBox="1"/>
          <p:nvPr/>
        </p:nvSpPr>
        <p:spPr>
          <a:xfrm>
            <a:off x="1176845" y="5496862"/>
            <a:ext cx="89926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Existem outras listas</a:t>
            </a:r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F8F0977E-003F-4145-AE98-2D55A85B5A84}"/>
              </a:ext>
            </a:extLst>
          </p:cNvPr>
          <p:cNvSpPr/>
          <p:nvPr/>
        </p:nvSpPr>
        <p:spPr>
          <a:xfrm>
            <a:off x="10169451" y="6051121"/>
            <a:ext cx="978408" cy="484632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8E95E4A-5F1C-4F88-B5B2-35C6F056BF63}"/>
              </a:ext>
            </a:extLst>
          </p:cNvPr>
          <p:cNvSpPr txBox="1"/>
          <p:nvPr/>
        </p:nvSpPr>
        <p:spPr>
          <a:xfrm>
            <a:off x="11860235" y="5831772"/>
            <a:ext cx="113453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400" b="1" dirty="0">
                <a:solidFill>
                  <a:srgbClr val="FF0000"/>
                </a:solidFill>
              </a:rPr>
              <a:t>(Rm 1.29-31; 1 Co 6.9,10; 1 Tm 1.9,10).</a:t>
            </a:r>
            <a:endParaRPr lang="pt-PT" sz="5400" b="1" dirty="0">
              <a:solidFill>
                <a:srgbClr val="FF0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5FFB5A2-CF53-4ADC-8AA5-F842C9B13C96}"/>
              </a:ext>
            </a:extLst>
          </p:cNvPr>
          <p:cNvSpPr txBox="1"/>
          <p:nvPr/>
        </p:nvSpPr>
        <p:spPr>
          <a:xfrm>
            <a:off x="1176845" y="7704667"/>
            <a:ext cx="21903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A carne representa nossa natureza humana, manchada pelo pecado. Todos sofremos com as tentações que vêm de nossa natureza pecaminosa, porque todos somos pecadores. Mas quem é salvo por Jesus tem uma vida nova, dedicada a Deus, não ao pecado </a:t>
            </a:r>
            <a:r>
              <a:rPr lang="pt-PT" sz="5400" b="1" dirty="0">
                <a:solidFill>
                  <a:srgbClr val="FF0000"/>
                </a:solidFill>
              </a:rPr>
              <a:t>(Gálatas 5:24-25).</a:t>
            </a:r>
          </a:p>
        </p:txBody>
      </p:sp>
    </p:spTree>
    <p:extLst>
      <p:ext uri="{BB962C8B-B14F-4D97-AF65-F5344CB8AC3E}">
        <p14:creationId xmlns:p14="http://schemas.microsoft.com/office/powerpoint/2010/main" val="3651981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B811BD8-F954-4129-88CA-F50F235976A5}"/>
              </a:ext>
            </a:extLst>
          </p:cNvPr>
          <p:cNvSpPr txBox="1"/>
          <p:nvPr/>
        </p:nvSpPr>
        <p:spPr>
          <a:xfrm>
            <a:off x="2590006" y="1253066"/>
            <a:ext cx="1920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u="sng" dirty="0">
                <a:uFill>
                  <a:solidFill>
                    <a:srgbClr val="FF0000"/>
                  </a:solidFill>
                </a:uFill>
              </a:rPr>
              <a:t>CLASSIFICAÇÃO DOS VICIOS EM TRÊS CATEGORIAS CONFORME GÁLATAS 5:19-21</a:t>
            </a:r>
          </a:p>
        </p:txBody>
      </p:sp>
      <p:sp>
        <p:nvSpPr>
          <p:cNvPr id="8" name="Balão: Seta Para Baixo 7">
            <a:extLst>
              <a:ext uri="{FF2B5EF4-FFF2-40B4-BE49-F238E27FC236}">
                <a16:creationId xmlns:a16="http://schemas.microsoft.com/office/drawing/2014/main" id="{C77C514D-138E-48E0-80C8-5419A17C3D98}"/>
              </a:ext>
            </a:extLst>
          </p:cNvPr>
          <p:cNvSpPr/>
          <p:nvPr/>
        </p:nvSpPr>
        <p:spPr>
          <a:xfrm>
            <a:off x="1066297" y="4154744"/>
            <a:ext cx="4250770" cy="2687381"/>
          </a:xfrm>
          <a:prstGeom prst="downArrowCallou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SEXO ILÍCITO</a:t>
            </a:r>
          </a:p>
        </p:txBody>
      </p:sp>
      <p:sp>
        <p:nvSpPr>
          <p:cNvPr id="9" name="Balão: Seta Para Baixo 8">
            <a:extLst>
              <a:ext uri="{FF2B5EF4-FFF2-40B4-BE49-F238E27FC236}">
                <a16:creationId xmlns:a16="http://schemas.microsoft.com/office/drawing/2014/main" id="{E19E8714-A79A-47F2-91C6-8DFB04A40838}"/>
              </a:ext>
            </a:extLst>
          </p:cNvPr>
          <p:cNvSpPr/>
          <p:nvPr/>
        </p:nvSpPr>
        <p:spPr>
          <a:xfrm>
            <a:off x="5905382" y="4168870"/>
            <a:ext cx="6088518" cy="2687381"/>
          </a:xfrm>
          <a:prstGeom prst="downArrowCallou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PECADOS DE ORDEM RELIGIOSA</a:t>
            </a:r>
          </a:p>
        </p:txBody>
      </p:sp>
      <p:sp>
        <p:nvSpPr>
          <p:cNvPr id="10" name="Balão: Seta Para Baixo 9">
            <a:extLst>
              <a:ext uri="{FF2B5EF4-FFF2-40B4-BE49-F238E27FC236}">
                <a16:creationId xmlns:a16="http://schemas.microsoft.com/office/drawing/2014/main" id="{D41D9396-3E66-4F96-B05A-F1704BA6B91B}"/>
              </a:ext>
            </a:extLst>
          </p:cNvPr>
          <p:cNvSpPr/>
          <p:nvPr/>
        </p:nvSpPr>
        <p:spPr>
          <a:xfrm>
            <a:off x="12582215" y="4201228"/>
            <a:ext cx="8499449" cy="2872589"/>
          </a:xfrm>
          <a:prstGeom prst="downArrowCallout">
            <a:avLst>
              <a:gd name="adj1" fmla="val 25000"/>
              <a:gd name="adj2" fmla="val 24411"/>
              <a:gd name="adj3" fmla="val 25000"/>
              <a:gd name="adj4" fmla="val 64977"/>
            </a:avLst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PECADOS DE ORDEM SOCIAL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4F2B98-CC21-48A9-8162-E203A0D744C1}"/>
              </a:ext>
            </a:extLst>
          </p:cNvPr>
          <p:cNvSpPr txBox="1"/>
          <p:nvPr/>
        </p:nvSpPr>
        <p:spPr>
          <a:xfrm>
            <a:off x="1066297" y="7102567"/>
            <a:ext cx="49958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i="1" dirty="0">
                <a:solidFill>
                  <a:srgbClr val="FF0000"/>
                </a:solidFill>
              </a:rPr>
              <a:t>prostituição, impureza e lascívia;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281C76-1C2E-4716-BAA3-F0BB9240950B}"/>
              </a:ext>
            </a:extLst>
          </p:cNvPr>
          <p:cNvSpPr txBox="1"/>
          <p:nvPr/>
        </p:nvSpPr>
        <p:spPr>
          <a:xfrm>
            <a:off x="6727201" y="7275267"/>
            <a:ext cx="46016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</a:rPr>
              <a:t>idolatria e feitiçaria;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BA8AFF4-7658-4C97-ACFB-3B212C627451}"/>
              </a:ext>
            </a:extLst>
          </p:cNvPr>
          <p:cNvSpPr txBox="1"/>
          <p:nvPr/>
        </p:nvSpPr>
        <p:spPr>
          <a:xfrm>
            <a:off x="11993901" y="7275267"/>
            <a:ext cx="111709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inimizades, porfias, emulações, iras, pelejas, dissensões, heresias, invejas, homicídios, bebedices e glutonaria.</a:t>
            </a:r>
          </a:p>
        </p:txBody>
      </p:sp>
    </p:spTree>
    <p:extLst>
      <p:ext uri="{BB962C8B-B14F-4D97-AF65-F5344CB8AC3E}">
        <p14:creationId xmlns:p14="http://schemas.microsoft.com/office/powerpoint/2010/main" val="3642857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B6D85D4-66D4-4096-9B54-1446C6E9000B}"/>
              </a:ext>
            </a:extLst>
          </p:cNvPr>
          <p:cNvSpPr txBox="1"/>
          <p:nvPr/>
        </p:nvSpPr>
        <p:spPr>
          <a:xfrm>
            <a:off x="3089539" y="9765072"/>
            <a:ext cx="18203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/>
              <a:t>O FRUTO É A MANEIRA DE EXERCER OS DONS. NÃO MERECEMOS OS DONS, NEM POR ISSO DEUS  SE NEGA DE NOS REVESTIR DE PODER</a:t>
            </a:r>
          </a:p>
        </p:txBody>
      </p:sp>
      <p:sp>
        <p:nvSpPr>
          <p:cNvPr id="8" name="Chavetas 7">
            <a:extLst>
              <a:ext uri="{FF2B5EF4-FFF2-40B4-BE49-F238E27FC236}">
                <a16:creationId xmlns:a16="http://schemas.microsoft.com/office/drawing/2014/main" id="{08AA0C6A-0EA6-44E1-8E2A-DA3A5017FB35}"/>
              </a:ext>
            </a:extLst>
          </p:cNvPr>
          <p:cNvSpPr/>
          <p:nvPr/>
        </p:nvSpPr>
        <p:spPr>
          <a:xfrm>
            <a:off x="1270000" y="1573402"/>
            <a:ext cx="13157200" cy="7713687"/>
          </a:xfrm>
          <a:prstGeom prst="bracePair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7A9C442-F019-4BEE-916A-E5E84BFFE77B}"/>
              </a:ext>
            </a:extLst>
          </p:cNvPr>
          <p:cNvSpPr txBox="1"/>
          <p:nvPr/>
        </p:nvSpPr>
        <p:spPr>
          <a:xfrm>
            <a:off x="2588117" y="1722768"/>
            <a:ext cx="10520965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i="1" u="sng" dirty="0">
                <a:uFill>
                  <a:solidFill>
                    <a:srgbClr val="FF0000"/>
                  </a:solidFill>
                </a:uFill>
              </a:rPr>
              <a:t>O pensamento de cada ser humano norteia seu comportamento. Se a mente é carnal, seu comportamento é carnal, que resulta em morte; se a mente é espiritual, seu comportamento é espiritual, que resulta em vida e paz.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8B3C694-2606-48BC-BDCD-5599829FD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19218" y="1722768"/>
            <a:ext cx="7924800" cy="73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71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B4216F-C0B6-4A8E-A440-8B07E54B2A15}"/>
              </a:ext>
            </a:extLst>
          </p:cNvPr>
          <p:cNvSpPr txBox="1"/>
          <p:nvPr/>
        </p:nvSpPr>
        <p:spPr>
          <a:xfrm>
            <a:off x="8148012" y="1049867"/>
            <a:ext cx="80602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500" b="1" dirty="0">
                <a:latin typeface="Forte" panose="03060902040502070203" pitchFamily="66" charset="0"/>
              </a:rPr>
              <a:t>REFLEXÕES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78E9EA-BF54-4FD6-9CE0-A8C8E53FFC1E}"/>
              </a:ext>
            </a:extLst>
          </p:cNvPr>
          <p:cNvSpPr txBox="1"/>
          <p:nvPr/>
        </p:nvSpPr>
        <p:spPr>
          <a:xfrm>
            <a:off x="6818745" y="3099429"/>
            <a:ext cx="1071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</a:rPr>
              <a:t>• </a:t>
            </a:r>
            <a:r>
              <a:rPr lang="pt-PT" sz="7200" b="1" dirty="0"/>
              <a:t>Defina “fruto do Espírito”.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2C9E76-799E-49B1-9F47-3C2ACE784003}"/>
              </a:ext>
            </a:extLst>
          </p:cNvPr>
          <p:cNvSpPr txBox="1"/>
          <p:nvPr/>
        </p:nvSpPr>
        <p:spPr>
          <a:xfrm>
            <a:off x="3390515" y="4777740"/>
            <a:ext cx="1595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i="1" dirty="0">
                <a:solidFill>
                  <a:srgbClr val="FF0000"/>
                </a:solidFill>
                <a:latin typeface="+mj-lt"/>
              </a:rPr>
              <a:t>O fruto do Espírito é o resultado natural de um processo de amadurecimento e a consequência de um processo natural de crescimento espiritual.</a:t>
            </a:r>
          </a:p>
        </p:txBody>
      </p:sp>
    </p:spTree>
    <p:extLst>
      <p:ext uri="{BB962C8B-B14F-4D97-AF65-F5344CB8AC3E}">
        <p14:creationId xmlns:p14="http://schemas.microsoft.com/office/powerpoint/2010/main" val="133266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C52B601-15B2-42BA-93E7-946EC75180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66" t="15316" r="6970" b="25283"/>
          <a:stretch/>
        </p:blipFill>
        <p:spPr>
          <a:xfrm>
            <a:off x="8181878" y="1168401"/>
            <a:ext cx="7992534" cy="18288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4831742-518C-4860-8B78-D50D6664462C}"/>
              </a:ext>
            </a:extLst>
          </p:cNvPr>
          <p:cNvSpPr txBox="1"/>
          <p:nvPr/>
        </p:nvSpPr>
        <p:spPr>
          <a:xfrm>
            <a:off x="4920456" y="3475183"/>
            <a:ext cx="14541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</a:rPr>
              <a:t>•</a:t>
            </a:r>
            <a:r>
              <a:rPr lang="pt-PT" sz="7200" b="1" dirty="0"/>
              <a:t> O que significa “andar no Espírito”?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CBD378-7085-43EA-BFA8-163CE3A702BD}"/>
              </a:ext>
            </a:extLst>
          </p:cNvPr>
          <p:cNvSpPr txBox="1"/>
          <p:nvPr/>
        </p:nvSpPr>
        <p:spPr>
          <a:xfrm>
            <a:off x="4543329" y="5592419"/>
            <a:ext cx="152696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  <a:latin typeface="+mj-lt"/>
              </a:rPr>
              <a:t>“Andar no Espírito” é uma expressão que indica viver corretamente em humildade, submissão e santidade.</a:t>
            </a:r>
          </a:p>
        </p:txBody>
      </p:sp>
    </p:spTree>
    <p:extLst>
      <p:ext uri="{BB962C8B-B14F-4D97-AF65-F5344CB8AC3E}">
        <p14:creationId xmlns:p14="http://schemas.microsoft.com/office/powerpoint/2010/main" val="34522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835FBE7-5428-40C4-A626-897293FBE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1870" y="1050845"/>
            <a:ext cx="7992549" cy="182895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E53F070-B38F-4E35-81B2-B30757639DF3}"/>
              </a:ext>
            </a:extLst>
          </p:cNvPr>
          <p:cNvSpPr txBox="1"/>
          <p:nvPr/>
        </p:nvSpPr>
        <p:spPr>
          <a:xfrm>
            <a:off x="2771174" y="3452667"/>
            <a:ext cx="18813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</a:rPr>
              <a:t>• </a:t>
            </a:r>
            <a:r>
              <a:rPr lang="pt-PT" sz="7200" b="1" dirty="0"/>
              <a:t>Quais são as modalidades do fruto do Espírito?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C71D5BD-B0E9-488E-9814-7B5C27B9A55B}"/>
              </a:ext>
            </a:extLst>
          </p:cNvPr>
          <p:cNvSpPr txBox="1"/>
          <p:nvPr/>
        </p:nvSpPr>
        <p:spPr>
          <a:xfrm>
            <a:off x="5055923" y="5133965"/>
            <a:ext cx="142705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  <a:latin typeface="+mj-lt"/>
              </a:rPr>
              <a:t>A primeira e a maior modalidade do fruto do Espírito é o amor, as demais modalidades são reflexos do amor.</a:t>
            </a:r>
          </a:p>
        </p:txBody>
      </p:sp>
    </p:spTree>
    <p:extLst>
      <p:ext uri="{BB962C8B-B14F-4D97-AF65-F5344CB8AC3E}">
        <p14:creationId xmlns:p14="http://schemas.microsoft.com/office/powerpoint/2010/main" val="228276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69012F-2663-4F9B-9E72-D6A664715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931" y="1033911"/>
            <a:ext cx="7992549" cy="182895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CFD795-D552-4B94-8B20-D9692D104E64}"/>
              </a:ext>
            </a:extLst>
          </p:cNvPr>
          <p:cNvSpPr txBox="1"/>
          <p:nvPr/>
        </p:nvSpPr>
        <p:spPr>
          <a:xfrm>
            <a:off x="5212195" y="3418799"/>
            <a:ext cx="130758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</a:rPr>
              <a:t>•</a:t>
            </a:r>
            <a:r>
              <a:rPr lang="pt-PT" sz="7200" b="1" dirty="0"/>
              <a:t> O que o apóstolo Paulo fala dos dons espirituais sem o amor?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C8B3829-267B-4E9C-9E43-5FCD22D1E1F1}"/>
              </a:ext>
            </a:extLst>
          </p:cNvPr>
          <p:cNvSpPr txBox="1"/>
          <p:nvPr/>
        </p:nvSpPr>
        <p:spPr>
          <a:xfrm>
            <a:off x="3141445" y="6205105"/>
            <a:ext cx="17217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  <a:latin typeface="+mj-lt"/>
              </a:rPr>
              <a:t>Paulo afirma ainda que os dons sem o amor não são “nada” (1 Co 13.1-3) e são passageiros (1 Co 13.8-10), mas o amor é eterno</a:t>
            </a:r>
          </a:p>
        </p:txBody>
      </p:sp>
    </p:spTree>
    <p:extLst>
      <p:ext uri="{BB962C8B-B14F-4D97-AF65-F5344CB8AC3E}">
        <p14:creationId xmlns:p14="http://schemas.microsoft.com/office/powerpoint/2010/main" val="250852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8D4EE01A-8D14-4AE1-A91D-4CEA18048011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3388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85E3FBAB-F5AB-439E-95E2-95548BEEE915}"/>
              </a:ext>
            </a:extLst>
          </p:cNvPr>
          <p:cNvSpPr/>
          <p:nvPr/>
        </p:nvSpPr>
        <p:spPr>
          <a:xfrm>
            <a:off x="477982" y="477982"/>
            <a:ext cx="23400327" cy="11630911"/>
          </a:xfrm>
          <a:prstGeom prst="frame">
            <a:avLst>
              <a:gd name="adj1" fmla="val 2267"/>
            </a:avLst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383A8-509E-451C-BD90-990E14EB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2108893"/>
            <a:ext cx="1176630" cy="1097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486C1A-DCE5-4FF8-8BF8-864CFC7C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94" y="12258258"/>
            <a:ext cx="4255377" cy="7986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FDE8EA-DF47-412D-8B60-93CA66A5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15" y="12194244"/>
            <a:ext cx="15095004" cy="92667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742B2D-9149-4C74-9041-7DE5A1145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1870" y="1101645"/>
            <a:ext cx="7992549" cy="182895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02F505B-668C-43E3-9F9C-3C7F7C964251}"/>
              </a:ext>
            </a:extLst>
          </p:cNvPr>
          <p:cNvSpPr txBox="1"/>
          <p:nvPr/>
        </p:nvSpPr>
        <p:spPr>
          <a:xfrm>
            <a:off x="5364594" y="3554267"/>
            <a:ext cx="136270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dirty="0">
                <a:solidFill>
                  <a:srgbClr val="FF0000"/>
                </a:solidFill>
              </a:rPr>
              <a:t>• </a:t>
            </a:r>
            <a:r>
              <a:rPr lang="pt-PT" sz="7200" b="1" dirty="0"/>
              <a:t>Quais são os vícios denominados “obras da carne” (</a:t>
            </a:r>
            <a:r>
              <a:rPr lang="pt-PT" sz="7200" b="1" dirty="0" err="1"/>
              <a:t>Gl</a:t>
            </a:r>
            <a:r>
              <a:rPr lang="pt-PT" sz="7200" b="1" dirty="0"/>
              <a:t> 5.19-21)?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D3BCC91-D167-48BD-BBC1-18B82CD42DEE}"/>
              </a:ext>
            </a:extLst>
          </p:cNvPr>
          <p:cNvSpPr txBox="1"/>
          <p:nvPr/>
        </p:nvSpPr>
        <p:spPr>
          <a:xfrm>
            <a:off x="3166534" y="6486254"/>
            <a:ext cx="19558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dirty="0">
                <a:solidFill>
                  <a:srgbClr val="FF0000"/>
                </a:solidFill>
                <a:latin typeface="+mj-lt"/>
              </a:rPr>
              <a:t>Podemos classificar esses vícios em três categorias: a) sexo ilícito: prostituição, impureza e lascívia; b) pecados de ordem religiosa: idolatria e feitiçaria; c) pecados de ordem social: inimizades, porfias, emulações, iras, pelejas, dissensões, heresias, invejas, homicídios, bebedices e glutonaria.</a:t>
            </a:r>
          </a:p>
        </p:txBody>
      </p:sp>
    </p:spTree>
    <p:extLst>
      <p:ext uri="{BB962C8B-B14F-4D97-AF65-F5344CB8AC3E}">
        <p14:creationId xmlns:p14="http://schemas.microsoft.com/office/powerpoint/2010/main" val="38491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502</TotalTime>
  <Words>1589</Words>
  <Application>Microsoft Office PowerPoint</Application>
  <PresentationFormat>Personalizados</PresentationFormat>
  <Paragraphs>106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Engravers MT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valdemar junior</dc:creator>
  <cp:lastModifiedBy>valdemar junior</cp:lastModifiedBy>
  <cp:revision>42</cp:revision>
  <dcterms:created xsi:type="dcterms:W3CDTF">2021-01-18T07:59:19Z</dcterms:created>
  <dcterms:modified xsi:type="dcterms:W3CDTF">2021-01-23T23:09:08Z</dcterms:modified>
</cp:coreProperties>
</file>