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2" r:id="rId3"/>
    <p:sldId id="274" r:id="rId4"/>
    <p:sldId id="275" r:id="rId5"/>
    <p:sldId id="276" r:id="rId6"/>
    <p:sldId id="256" r:id="rId7"/>
    <p:sldId id="257" r:id="rId8"/>
    <p:sldId id="261" r:id="rId9"/>
    <p:sldId id="271" r:id="rId10"/>
    <p:sldId id="270" r:id="rId11"/>
    <p:sldId id="269" r:id="rId12"/>
    <p:sldId id="268" r:id="rId13"/>
    <p:sldId id="267" r:id="rId14"/>
    <p:sldId id="266" r:id="rId15"/>
    <p:sldId id="265" r:id="rId16"/>
    <p:sldId id="264" r:id="rId17"/>
    <p:sldId id="263" r:id="rId18"/>
    <p:sldId id="262" r:id="rId19"/>
    <p:sldId id="281" r:id="rId20"/>
    <p:sldId id="280" r:id="rId21"/>
    <p:sldId id="279" r:id="rId22"/>
    <p:sldId id="278" r:id="rId23"/>
    <p:sldId id="277" r:id="rId24"/>
    <p:sldId id="260" r:id="rId25"/>
    <p:sldId id="283" r:id="rId26"/>
    <p:sldId id="287" r:id="rId27"/>
    <p:sldId id="286" r:id="rId28"/>
    <p:sldId id="285" r:id="rId29"/>
  </p:sldIdLst>
  <p:sldSz cx="24382413" cy="136842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39530"/>
            <a:ext cx="18286810" cy="4764146"/>
          </a:xfrm>
        </p:spPr>
        <p:txBody>
          <a:bodyPr anchor="b"/>
          <a:lstStyle>
            <a:lvl1pPr algn="ctr">
              <a:defRPr sz="11972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187400"/>
            <a:ext cx="18286810" cy="3303858"/>
          </a:xfrm>
        </p:spPr>
        <p:txBody>
          <a:bodyPr/>
          <a:lstStyle>
            <a:lvl1pPr marL="0" indent="0" algn="ctr">
              <a:buNone/>
              <a:defRPr sz="4789"/>
            </a:lvl1pPr>
            <a:lvl2pPr marL="912297" indent="0" algn="ctr">
              <a:buNone/>
              <a:defRPr sz="3991"/>
            </a:lvl2pPr>
            <a:lvl3pPr marL="1824594" indent="0" algn="ctr">
              <a:buNone/>
              <a:defRPr sz="3592"/>
            </a:lvl3pPr>
            <a:lvl4pPr marL="2736891" indent="0" algn="ctr">
              <a:buNone/>
              <a:defRPr sz="3193"/>
            </a:lvl4pPr>
            <a:lvl5pPr marL="3649188" indent="0" algn="ctr">
              <a:buNone/>
              <a:defRPr sz="3193"/>
            </a:lvl5pPr>
            <a:lvl6pPr marL="4561484" indent="0" algn="ctr">
              <a:buNone/>
              <a:defRPr sz="3193"/>
            </a:lvl6pPr>
            <a:lvl7pPr marL="5473781" indent="0" algn="ctr">
              <a:buNone/>
              <a:defRPr sz="3193"/>
            </a:lvl7pPr>
            <a:lvl8pPr marL="6386078" indent="0" algn="ctr">
              <a:buNone/>
              <a:defRPr sz="3193"/>
            </a:lvl8pPr>
            <a:lvl9pPr marL="7298375" indent="0" algn="ctr">
              <a:buNone/>
              <a:defRPr sz="3193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5E3F-0F52-477A-8D35-D2026975AF3C}" type="datetimeFigureOut">
              <a:rPr lang="pt-PT" smtClean="0"/>
              <a:t>20/02/2021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B19E-550D-4A15-A057-842BEE7F896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35760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5E3F-0F52-477A-8D35-D2026975AF3C}" type="datetimeFigureOut">
              <a:rPr lang="pt-PT" smtClean="0"/>
              <a:t>20/02/2021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B19E-550D-4A15-A057-842BEE7F896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3559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1561"/>
            <a:ext cx="21029831" cy="5692267"/>
          </a:xfrm>
        </p:spPr>
        <p:txBody>
          <a:bodyPr anchor="b"/>
          <a:lstStyle>
            <a:lvl1pPr>
              <a:defRPr sz="11972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57679"/>
            <a:ext cx="21029831" cy="2993429"/>
          </a:xfrm>
        </p:spPr>
        <p:txBody>
          <a:bodyPr/>
          <a:lstStyle>
            <a:lvl1pPr marL="0" indent="0">
              <a:buNone/>
              <a:defRPr sz="4789">
                <a:solidFill>
                  <a:schemeClr val="tx1">
                    <a:tint val="75000"/>
                  </a:schemeClr>
                </a:solidFill>
              </a:defRPr>
            </a:lvl1pPr>
            <a:lvl2pPr marL="912297" indent="0">
              <a:buNone/>
              <a:defRPr sz="3991">
                <a:solidFill>
                  <a:schemeClr val="tx1">
                    <a:tint val="75000"/>
                  </a:schemeClr>
                </a:solidFill>
              </a:defRPr>
            </a:lvl2pPr>
            <a:lvl3pPr marL="1824594" indent="0">
              <a:buNone/>
              <a:defRPr sz="3592">
                <a:solidFill>
                  <a:schemeClr val="tx1">
                    <a:tint val="75000"/>
                  </a:schemeClr>
                </a:solidFill>
              </a:defRPr>
            </a:lvl3pPr>
            <a:lvl4pPr marL="2736891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4pPr>
            <a:lvl5pPr marL="3649188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5pPr>
            <a:lvl6pPr marL="4561484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6pPr>
            <a:lvl7pPr marL="5473781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7pPr>
            <a:lvl8pPr marL="6386078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8pPr>
            <a:lvl9pPr marL="7298375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5E3F-0F52-477A-8D35-D2026975AF3C}" type="datetimeFigureOut">
              <a:rPr lang="pt-PT" smtClean="0"/>
              <a:t>20/02/2021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B19E-550D-4A15-A057-842BEE7F896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7715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42798"/>
            <a:ext cx="10362526" cy="868253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42798"/>
            <a:ext cx="10362526" cy="868253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5E3F-0F52-477A-8D35-D2026975AF3C}" type="datetimeFigureOut">
              <a:rPr lang="pt-PT" smtClean="0"/>
              <a:t>20/02/2021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B19E-550D-4A15-A057-842BEE7F896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5651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28561"/>
            <a:ext cx="21029831" cy="2644989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54543"/>
            <a:ext cx="10314903" cy="1644010"/>
          </a:xfrm>
        </p:spPr>
        <p:txBody>
          <a:bodyPr anchor="b"/>
          <a:lstStyle>
            <a:lvl1pPr marL="0" indent="0">
              <a:buNone/>
              <a:defRPr sz="4789" b="1"/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4998552"/>
            <a:ext cx="10314903" cy="735211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54543"/>
            <a:ext cx="10365701" cy="1644010"/>
          </a:xfrm>
        </p:spPr>
        <p:txBody>
          <a:bodyPr anchor="b"/>
          <a:lstStyle>
            <a:lvl1pPr marL="0" indent="0">
              <a:buNone/>
              <a:defRPr sz="4789" b="1"/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4998552"/>
            <a:ext cx="10365701" cy="735211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5E3F-0F52-477A-8D35-D2026975AF3C}" type="datetimeFigureOut">
              <a:rPr lang="pt-PT" smtClean="0"/>
              <a:t>20/02/2021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B19E-550D-4A15-A057-842BEE7F896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53618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5E3F-0F52-477A-8D35-D2026975AF3C}" type="datetimeFigureOut">
              <a:rPr lang="pt-PT" smtClean="0"/>
              <a:t>20/02/2021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B19E-550D-4A15-A057-842BEE7F896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1046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5E3F-0F52-477A-8D35-D2026975AF3C}" type="datetimeFigureOut">
              <a:rPr lang="pt-PT" smtClean="0"/>
              <a:t>20/02/2021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B19E-550D-4A15-A057-842BEE7F896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407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2283"/>
            <a:ext cx="7863962" cy="3192992"/>
          </a:xfrm>
        </p:spPr>
        <p:txBody>
          <a:bodyPr anchor="b"/>
          <a:lstStyle>
            <a:lvl1pPr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0280"/>
            <a:ext cx="12343597" cy="9724687"/>
          </a:xfrm>
        </p:spPr>
        <p:txBody>
          <a:bodyPr/>
          <a:lstStyle>
            <a:lvl1pPr>
              <a:defRPr sz="6385"/>
            </a:lvl1pPr>
            <a:lvl2pPr>
              <a:defRPr sz="5587"/>
            </a:lvl2pPr>
            <a:lvl3pPr>
              <a:defRPr sz="4789"/>
            </a:lvl3pPr>
            <a:lvl4pPr>
              <a:defRPr sz="3991"/>
            </a:lvl4pPr>
            <a:lvl5pPr>
              <a:defRPr sz="3991"/>
            </a:lvl5pPr>
            <a:lvl6pPr>
              <a:defRPr sz="3991"/>
            </a:lvl6pPr>
            <a:lvl7pPr>
              <a:defRPr sz="3991"/>
            </a:lvl7pPr>
            <a:lvl8pPr>
              <a:defRPr sz="3991"/>
            </a:lvl8pPr>
            <a:lvl9pPr>
              <a:defRPr sz="3991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05275"/>
            <a:ext cx="7863962" cy="7605530"/>
          </a:xfrm>
        </p:spPr>
        <p:txBody>
          <a:bodyPr/>
          <a:lstStyle>
            <a:lvl1pPr marL="0" indent="0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5E3F-0F52-477A-8D35-D2026975AF3C}" type="datetimeFigureOut">
              <a:rPr lang="pt-PT" smtClean="0"/>
              <a:t>20/02/2021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B19E-550D-4A15-A057-842BEE7F896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898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2283"/>
            <a:ext cx="7863962" cy="3192992"/>
          </a:xfrm>
        </p:spPr>
        <p:txBody>
          <a:bodyPr anchor="b"/>
          <a:lstStyle>
            <a:lvl1pPr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0280"/>
            <a:ext cx="12343597" cy="9724687"/>
          </a:xfrm>
        </p:spPr>
        <p:txBody>
          <a:bodyPr anchor="t"/>
          <a:lstStyle>
            <a:lvl1pPr marL="0" indent="0">
              <a:buNone/>
              <a:defRPr sz="6385"/>
            </a:lvl1pPr>
            <a:lvl2pPr marL="912297" indent="0">
              <a:buNone/>
              <a:defRPr sz="5587"/>
            </a:lvl2pPr>
            <a:lvl3pPr marL="1824594" indent="0">
              <a:buNone/>
              <a:defRPr sz="4789"/>
            </a:lvl3pPr>
            <a:lvl4pPr marL="2736891" indent="0">
              <a:buNone/>
              <a:defRPr sz="3991"/>
            </a:lvl4pPr>
            <a:lvl5pPr marL="3649188" indent="0">
              <a:buNone/>
              <a:defRPr sz="3991"/>
            </a:lvl5pPr>
            <a:lvl6pPr marL="4561484" indent="0">
              <a:buNone/>
              <a:defRPr sz="3991"/>
            </a:lvl6pPr>
            <a:lvl7pPr marL="5473781" indent="0">
              <a:buNone/>
              <a:defRPr sz="3991"/>
            </a:lvl7pPr>
            <a:lvl8pPr marL="6386078" indent="0">
              <a:buNone/>
              <a:defRPr sz="3991"/>
            </a:lvl8pPr>
            <a:lvl9pPr marL="7298375" indent="0">
              <a:buNone/>
              <a:defRPr sz="3991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05275"/>
            <a:ext cx="7863962" cy="7605530"/>
          </a:xfrm>
        </p:spPr>
        <p:txBody>
          <a:bodyPr/>
          <a:lstStyle>
            <a:lvl1pPr marL="0" indent="0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5E3F-0F52-477A-8D35-D2026975AF3C}" type="datetimeFigureOut">
              <a:rPr lang="pt-PT" smtClean="0"/>
              <a:t>20/02/2021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B19E-550D-4A15-A057-842BEE7F896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2424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5E3F-0F52-477A-8D35-D2026975AF3C}" type="datetimeFigureOut">
              <a:rPr lang="pt-PT" smtClean="0"/>
              <a:t>20/02/2021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B19E-550D-4A15-A057-842BEE7F896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8775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28560"/>
            <a:ext cx="5257458" cy="11596769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28560"/>
            <a:ext cx="15467593" cy="11596769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5E3F-0F52-477A-8D35-D2026975AF3C}" type="datetimeFigureOut">
              <a:rPr lang="pt-PT" smtClean="0"/>
              <a:t>20/02/2021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B19E-550D-4A15-A057-842BEE7F896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59898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28561"/>
            <a:ext cx="21029831" cy="26449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42798"/>
            <a:ext cx="21029831" cy="8682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683273"/>
            <a:ext cx="5486043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95E3F-0F52-477A-8D35-D2026975AF3C}" type="datetimeFigureOut">
              <a:rPr lang="pt-PT" smtClean="0"/>
              <a:t>20/02/2021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683273"/>
            <a:ext cx="8229064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683273"/>
            <a:ext cx="5486043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7B19E-550D-4A15-A057-842BEE7F896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6043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4594" rtl="0" eaLnBrk="1" latinLnBrk="0" hangingPunct="1">
        <a:lnSpc>
          <a:spcPct val="90000"/>
        </a:lnSpc>
        <a:spcBef>
          <a:spcPct val="0"/>
        </a:spcBef>
        <a:buNone/>
        <a:defRPr sz="87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148" indent="-456148" algn="l" defTabSz="1824594" rtl="0" eaLnBrk="1" latinLnBrk="0" hangingPunct="1">
        <a:lnSpc>
          <a:spcPct val="90000"/>
        </a:lnSpc>
        <a:spcBef>
          <a:spcPts val="1995"/>
        </a:spcBef>
        <a:buFont typeface="Arial" panose="020B0604020202020204" pitchFamily="34" charset="0"/>
        <a:buChar char="•"/>
        <a:defRPr sz="5587" kern="1200">
          <a:solidFill>
            <a:schemeClr val="tx1"/>
          </a:solidFill>
          <a:latin typeface="+mn-lt"/>
          <a:ea typeface="+mn-ea"/>
          <a:cs typeface="+mn-cs"/>
        </a:defRPr>
      </a:lvl1pPr>
      <a:lvl2pPr marL="1368445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2pPr>
      <a:lvl3pPr marL="2280742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991" kern="1200">
          <a:solidFill>
            <a:schemeClr val="tx1"/>
          </a:solidFill>
          <a:latin typeface="+mn-lt"/>
          <a:ea typeface="+mn-ea"/>
          <a:cs typeface="+mn-cs"/>
        </a:defRPr>
      </a:lvl3pPr>
      <a:lvl4pPr marL="3193039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4pPr>
      <a:lvl5pPr marL="4105336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5pPr>
      <a:lvl6pPr marL="5017633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6pPr>
      <a:lvl7pPr marL="5929930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7pPr>
      <a:lvl8pPr marL="6842227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8pPr>
      <a:lvl9pPr marL="7754523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1pPr>
      <a:lvl2pPr marL="912297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2pPr>
      <a:lvl3pPr marL="1824594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3pPr>
      <a:lvl4pPr marL="2736891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4pPr>
      <a:lvl5pPr marL="3649188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5pPr>
      <a:lvl6pPr marL="4561484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6pPr>
      <a:lvl7pPr marL="5473781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7pPr>
      <a:lvl8pPr marL="6386078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8pPr>
      <a:lvl9pPr marL="7298375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36DE1C4-AD86-43CF-AF49-F2C5653AD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" y="0"/>
            <a:ext cx="24381738" cy="136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58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469F021-5FC9-4916-AD14-55E230DEC5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0" r="32323" b="48578"/>
          <a:stretch/>
        </p:blipFill>
        <p:spPr>
          <a:xfrm>
            <a:off x="-1" y="0"/>
            <a:ext cx="24382414" cy="136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223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5357E31-32F6-4BF2-B80C-90A18F569360}"/>
              </a:ext>
            </a:extLst>
          </p:cNvPr>
          <p:cNvSpPr txBox="1"/>
          <p:nvPr/>
        </p:nvSpPr>
        <p:spPr>
          <a:xfrm>
            <a:off x="234993" y="1810016"/>
            <a:ext cx="23912424" cy="1118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5400" b="1" dirty="0">
                <a:solidFill>
                  <a:srgbClr val="FF0000"/>
                </a:solidFill>
              </a:rPr>
              <a:t>15-</a:t>
            </a:r>
            <a:r>
              <a:rPr lang="pt-PT" sz="5400" b="1" dirty="0"/>
              <a:t> Portanto, vede prudentemente como andais, não como néscios, mas como </a:t>
            </a:r>
            <a:r>
              <a:rPr lang="pt-PT" sz="3600" b="1" dirty="0"/>
              <a:t>sábios,</a:t>
            </a:r>
          </a:p>
          <a:p>
            <a:pPr>
              <a:lnSpc>
                <a:spcPct val="150000"/>
              </a:lnSpc>
            </a:pPr>
            <a:r>
              <a:rPr lang="pt-PT" sz="5400" b="1" dirty="0">
                <a:solidFill>
                  <a:srgbClr val="FF0000"/>
                </a:solidFill>
              </a:rPr>
              <a:t>16-</a:t>
            </a:r>
            <a:r>
              <a:rPr lang="pt-PT" sz="5400" b="1" dirty="0"/>
              <a:t> Remindo o tempo; porquanto os dias são maus.</a:t>
            </a:r>
          </a:p>
          <a:p>
            <a:pPr>
              <a:lnSpc>
                <a:spcPct val="150000"/>
              </a:lnSpc>
            </a:pPr>
            <a:r>
              <a:rPr lang="pt-PT" sz="5400" b="1" dirty="0">
                <a:solidFill>
                  <a:srgbClr val="FF0000"/>
                </a:solidFill>
              </a:rPr>
              <a:t>17-</a:t>
            </a:r>
            <a:r>
              <a:rPr lang="pt-PT" sz="5400" b="1" dirty="0"/>
              <a:t> Por isso não sejais insensatos, mas entendei qual seja a vontade do Senhor.</a:t>
            </a:r>
          </a:p>
          <a:p>
            <a:pPr>
              <a:lnSpc>
                <a:spcPct val="150000"/>
              </a:lnSpc>
            </a:pPr>
            <a:r>
              <a:rPr lang="pt-PT" sz="5400" b="1" dirty="0">
                <a:solidFill>
                  <a:srgbClr val="FF0000"/>
                </a:solidFill>
              </a:rPr>
              <a:t>18-</a:t>
            </a:r>
            <a:r>
              <a:rPr lang="pt-PT" sz="5400" b="1" dirty="0"/>
              <a:t> E não vos embriagueis com vinho, em que há contenda, mas enchei-vos do Espírito;</a:t>
            </a:r>
          </a:p>
          <a:p>
            <a:pPr>
              <a:lnSpc>
                <a:spcPct val="150000"/>
              </a:lnSpc>
            </a:pPr>
            <a:r>
              <a:rPr lang="pt-PT" sz="5400" b="1" dirty="0">
                <a:solidFill>
                  <a:srgbClr val="FF0000"/>
                </a:solidFill>
              </a:rPr>
              <a:t>19-</a:t>
            </a:r>
            <a:r>
              <a:rPr lang="pt-PT" sz="5400" b="1" dirty="0"/>
              <a:t> Falando entre vós em salmos, e hinos, e cânticos espirituais; cantando e salmodiando ao Senhor no vosso coração;</a:t>
            </a:r>
          </a:p>
          <a:p>
            <a:pPr>
              <a:lnSpc>
                <a:spcPct val="150000"/>
              </a:lnSpc>
            </a:pPr>
            <a:r>
              <a:rPr lang="pt-PT" sz="5400" b="1" dirty="0">
                <a:solidFill>
                  <a:srgbClr val="FF0000"/>
                </a:solidFill>
              </a:rPr>
              <a:t>20-</a:t>
            </a:r>
            <a:r>
              <a:rPr lang="pt-PT" sz="5400" b="1" dirty="0"/>
              <a:t> Dando sempre graças por tudo a nosso Deus e Pai, em nome de nosso Senhor Jesus Cristo;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B46FDB4-C30C-4DD7-ABAC-8A625B8729FD}"/>
              </a:ext>
            </a:extLst>
          </p:cNvPr>
          <p:cNvSpPr txBox="1"/>
          <p:nvPr/>
        </p:nvSpPr>
        <p:spPr>
          <a:xfrm>
            <a:off x="5704140" y="656089"/>
            <a:ext cx="129741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/>
              <a:t>LEITURA BÍBLICA EM CLASSE </a:t>
            </a:r>
            <a:r>
              <a:rPr lang="pt-PT" sz="5400" b="1" dirty="0">
                <a:solidFill>
                  <a:srgbClr val="FF0000"/>
                </a:solidFill>
              </a:rPr>
              <a:t>EFÉSIOS 5:15-20</a:t>
            </a:r>
          </a:p>
        </p:txBody>
      </p:sp>
      <p:sp>
        <p:nvSpPr>
          <p:cNvPr id="4" name="Moldura 3">
            <a:extLst>
              <a:ext uri="{FF2B5EF4-FFF2-40B4-BE49-F238E27FC236}">
                <a16:creationId xmlns:a16="http://schemas.microsoft.com/office/drawing/2014/main" id="{40B786FC-72CB-4DD9-9322-3C6FC943F4CC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1027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043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EA03B63-3AA1-4EF5-85DF-7CA21B8226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05" t="51422" r="50001" b="31220"/>
          <a:stretch/>
        </p:blipFill>
        <p:spPr>
          <a:xfrm>
            <a:off x="-1" y="0"/>
            <a:ext cx="24382414" cy="136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407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6AF8A17-D4F4-4221-BC83-FD35B63D65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1384" r="31757" b="31371"/>
          <a:stretch/>
        </p:blipFill>
        <p:spPr>
          <a:xfrm>
            <a:off x="-1" y="0"/>
            <a:ext cx="24382413" cy="1367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13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DC5C2F2-4C52-4D0A-8F82-7237B9710A04}"/>
              </a:ext>
            </a:extLst>
          </p:cNvPr>
          <p:cNvSpPr txBox="1"/>
          <p:nvPr/>
        </p:nvSpPr>
        <p:spPr>
          <a:xfrm>
            <a:off x="9118120" y="914400"/>
            <a:ext cx="61247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/>
              <a:t>INTRODUÇÃO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A813D37-276A-40E2-B149-BFC54361F7B1}"/>
              </a:ext>
            </a:extLst>
          </p:cNvPr>
          <p:cNvSpPr txBox="1"/>
          <p:nvPr/>
        </p:nvSpPr>
        <p:spPr>
          <a:xfrm>
            <a:off x="4073749" y="2565643"/>
            <a:ext cx="162349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b="1" u="sng" dirty="0">
                <a:uFill>
                  <a:solidFill>
                    <a:srgbClr val="FF0000"/>
                  </a:solidFill>
                </a:uFill>
              </a:rPr>
              <a:t>A FRIEZA ESPIRITUAL PARALIZA OS CRENTES E SE REVELA EM VÁRIOS ASPECTOS;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33AF1E6-1801-45E5-A022-2A345AAAC6FE}"/>
              </a:ext>
            </a:extLst>
          </p:cNvPr>
          <p:cNvSpPr txBox="1"/>
          <p:nvPr/>
        </p:nvSpPr>
        <p:spPr>
          <a:xfrm>
            <a:off x="864722" y="5264786"/>
            <a:ext cx="2265296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/>
              <a:t>.AUSÊNCIA DA OBSERVANCIA DE DISCIPLINAS DEVOCIONAIS COMUNS A TODO CRISTÂO</a:t>
            </a:r>
          </a:p>
          <a:p>
            <a:r>
              <a:rPr lang="pt-PT" sz="4800" b="1" dirty="0"/>
              <a:t>.FALTA DE DESEJO DE SEPARAR TEMPO PARA ORAÇÃO E MEDITAÇÃO DA BÍBLIA</a:t>
            </a:r>
          </a:p>
          <a:p>
            <a:r>
              <a:rPr lang="pt-PT" sz="4800" b="1" dirty="0"/>
              <a:t>.NÃO PRATICA MAIS O JEJUM</a:t>
            </a:r>
          </a:p>
          <a:p>
            <a:r>
              <a:rPr lang="pt-PT" sz="4800" b="1" dirty="0"/>
              <a:t>.NÃO HÁ MAIS RESPEITO E REVERENCIA PELAS COISAS ESPIRITUAIS</a:t>
            </a:r>
          </a:p>
          <a:p>
            <a:endParaRPr lang="pt-PT" sz="4800" dirty="0"/>
          </a:p>
          <a:p>
            <a:r>
              <a:rPr lang="pt-PT" sz="4800" b="1" dirty="0">
                <a:latin typeface="+mj-lt"/>
              </a:rPr>
              <a:t>.O PECADO NÃO AFETA MAIS SUA VIDA ESPIRITUAL E PASSA A VIVER UMA VIDA CARNAL</a:t>
            </a:r>
          </a:p>
          <a:p>
            <a:r>
              <a:rPr lang="pt-PT" sz="4800" b="1" dirty="0">
                <a:latin typeface="+mj-lt"/>
              </a:rPr>
              <a:t>.SUA VIDA MORAL COMEÇA A SOFRER CONSEQUENCIAS DESTRUTIVAS, PREJUDICANDO SEUS RELACIONAMENTOS FAMILIARES E SOCIAIS</a:t>
            </a:r>
          </a:p>
        </p:txBody>
      </p:sp>
    </p:spTree>
    <p:extLst>
      <p:ext uri="{BB962C8B-B14F-4D97-AF65-F5344CB8AC3E}">
        <p14:creationId xmlns:p14="http://schemas.microsoft.com/office/powerpoint/2010/main" val="570026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5D4827E-49B6-4F23-BC2A-CDA6E9CF9AB6}"/>
              </a:ext>
            </a:extLst>
          </p:cNvPr>
          <p:cNvSpPr txBox="1"/>
          <p:nvPr/>
        </p:nvSpPr>
        <p:spPr>
          <a:xfrm>
            <a:off x="4856536" y="1166004"/>
            <a:ext cx="154757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/>
              <a:t>O FERVOR ESPIRITUAL ENFRAQUECE E INIBE OS DESEJOS CARNAIS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3FA85CB-EE80-4B1A-9651-1C4700024DC9}"/>
              </a:ext>
            </a:extLst>
          </p:cNvPr>
          <p:cNvSpPr txBox="1"/>
          <p:nvPr/>
        </p:nvSpPr>
        <p:spPr>
          <a:xfrm>
            <a:off x="948906" y="4761031"/>
            <a:ext cx="71426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b="1" dirty="0"/>
              <a:t>LÓGICA ESPIRITUAL</a:t>
            </a:r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FF4D3AAF-3ACB-45E2-A650-7D4AC478E313}"/>
              </a:ext>
            </a:extLst>
          </p:cNvPr>
          <p:cNvSpPr/>
          <p:nvPr/>
        </p:nvSpPr>
        <p:spPr>
          <a:xfrm>
            <a:off x="8091577" y="5072713"/>
            <a:ext cx="978408" cy="484632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havetas 9">
            <a:extLst>
              <a:ext uri="{FF2B5EF4-FFF2-40B4-BE49-F238E27FC236}">
                <a16:creationId xmlns:a16="http://schemas.microsoft.com/office/drawing/2014/main" id="{50DE5FBD-E5A2-4B61-9E6A-D5E67A7336ED}"/>
              </a:ext>
            </a:extLst>
          </p:cNvPr>
          <p:cNvSpPr/>
          <p:nvPr/>
        </p:nvSpPr>
        <p:spPr>
          <a:xfrm>
            <a:off x="9782354" y="4761031"/>
            <a:ext cx="12956876" cy="4400222"/>
          </a:xfrm>
          <a:prstGeom prst="bracePair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 sz="6000" i="1" dirty="0"/>
          </a:p>
          <a:p>
            <a:pPr algn="ctr"/>
            <a:r>
              <a:rPr lang="pt-PT" sz="6000" i="1" dirty="0"/>
              <a:t>Se há fervor espiritual há desejo pelas coisas de Deus; se há frieza espiritual há desejo supervalorização pelas coisas carnais</a:t>
            </a:r>
          </a:p>
          <a:p>
            <a:pPr algn="ctr"/>
            <a:endParaRPr lang="pt-PT" sz="6000" i="1" dirty="0"/>
          </a:p>
        </p:txBody>
      </p:sp>
    </p:spTree>
    <p:extLst>
      <p:ext uri="{BB962C8B-B14F-4D97-AF65-F5344CB8AC3E}">
        <p14:creationId xmlns:p14="http://schemas.microsoft.com/office/powerpoint/2010/main" val="358237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A4FF07A-5345-4CEC-93BB-F1A644BA5BCC}"/>
              </a:ext>
            </a:extLst>
          </p:cNvPr>
          <p:cNvSpPr txBox="1"/>
          <p:nvPr/>
        </p:nvSpPr>
        <p:spPr>
          <a:xfrm>
            <a:off x="1216188" y="1166004"/>
            <a:ext cx="227564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b="1" dirty="0"/>
              <a:t>I – A IMPORTÂNCIA DA DEVOÇÃO PELA PALAVRA E ORAÇÃO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D03D81D-71A6-49C9-B287-6A55761D62EA}"/>
              </a:ext>
            </a:extLst>
          </p:cNvPr>
          <p:cNvSpPr txBox="1"/>
          <p:nvPr/>
        </p:nvSpPr>
        <p:spPr>
          <a:xfrm>
            <a:off x="7142535" y="2681846"/>
            <a:ext cx="135262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u="sng" dirty="0">
                <a:uFill>
                  <a:solidFill>
                    <a:srgbClr val="FF0000"/>
                  </a:solidFill>
                </a:uFill>
              </a:rPr>
              <a:t>O APEGO A PALAVRA DE DEUS E O HÁBITO DE ORAR SÃO INDISPENSÁVEIS À VIDA CRISTÂ</a:t>
            </a:r>
          </a:p>
        </p:txBody>
      </p:sp>
      <p:sp>
        <p:nvSpPr>
          <p:cNvPr id="8" name="Chavetas 7">
            <a:extLst>
              <a:ext uri="{FF2B5EF4-FFF2-40B4-BE49-F238E27FC236}">
                <a16:creationId xmlns:a16="http://schemas.microsoft.com/office/drawing/2014/main" id="{6074E86E-B558-4D00-A670-FA6E5996CF55}"/>
              </a:ext>
            </a:extLst>
          </p:cNvPr>
          <p:cNvSpPr/>
          <p:nvPr/>
        </p:nvSpPr>
        <p:spPr>
          <a:xfrm>
            <a:off x="1741757" y="5348378"/>
            <a:ext cx="10449450" cy="6072996"/>
          </a:xfrm>
          <a:prstGeom prst="bracePair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pt-PT" sz="5400" b="1" dirty="0"/>
              <a:t>O AMOR PELO ESTUDO DA PALAVRA DE DEUS, O DESEJO E HÁBITO DE ORAR, E A PRÁTICA DO JEJUM SÃO EXERCÍCIOS ESPIRITUAIS NA VIDA DA IGREJA DESDE O PRINCÍPIO</a:t>
            </a:r>
          </a:p>
          <a:p>
            <a:pPr algn="ctr"/>
            <a:endParaRPr lang="pt-PT" sz="5400" b="1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2EC86A9-B395-40AE-92F9-84C643214373}"/>
              </a:ext>
            </a:extLst>
          </p:cNvPr>
          <p:cNvSpPr txBox="1"/>
          <p:nvPr/>
        </p:nvSpPr>
        <p:spPr>
          <a:xfrm>
            <a:off x="13025817" y="5096031"/>
            <a:ext cx="104379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i="1" dirty="0">
                <a:latin typeface="+mj-lt"/>
              </a:rPr>
              <a:t>NOSSA PRUDÊNCIA É QUE ESSAS PRÁTCAS NÃO SE TORNEM MOTIVO DE EXIBIÇÃO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B019951-9C9B-4C22-860E-BE1527068928}"/>
              </a:ext>
            </a:extLst>
          </p:cNvPr>
          <p:cNvSpPr txBox="1"/>
          <p:nvPr/>
        </p:nvSpPr>
        <p:spPr>
          <a:xfrm>
            <a:off x="12956806" y="7227877"/>
            <a:ext cx="105759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>
                <a:solidFill>
                  <a:srgbClr val="FF0000"/>
                </a:solidFill>
              </a:rPr>
              <a:t>Portanto, vede prudentemente como andais, não como néscios, mas como sábios, </a:t>
            </a:r>
            <a:r>
              <a:rPr lang="pt-PT" sz="6000" b="1" dirty="0"/>
              <a:t>Efésios 5:15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6F96C4F-1E5B-4D8B-A09F-0BA3414AD6CE}"/>
              </a:ext>
            </a:extLst>
          </p:cNvPr>
          <p:cNvSpPr txBox="1"/>
          <p:nvPr/>
        </p:nvSpPr>
        <p:spPr>
          <a:xfrm>
            <a:off x="1216188" y="2310159"/>
            <a:ext cx="4166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b="1" dirty="0">
                <a:solidFill>
                  <a:srgbClr val="FF0000"/>
                </a:solidFill>
              </a:rPr>
              <a:t>1.</a:t>
            </a:r>
            <a:r>
              <a:rPr lang="pt-PT" sz="6600" b="1" dirty="0"/>
              <a:t> Devoção</a:t>
            </a:r>
          </a:p>
        </p:txBody>
      </p:sp>
    </p:spTree>
    <p:extLst>
      <p:ext uri="{BB962C8B-B14F-4D97-AF65-F5344CB8AC3E}">
        <p14:creationId xmlns:p14="http://schemas.microsoft.com/office/powerpoint/2010/main" val="1345182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7015AD2-E008-44CA-A654-35D5D8864803}"/>
              </a:ext>
            </a:extLst>
          </p:cNvPr>
          <p:cNvSpPr txBox="1"/>
          <p:nvPr/>
        </p:nvSpPr>
        <p:spPr>
          <a:xfrm>
            <a:off x="7228936" y="707366"/>
            <a:ext cx="99031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>
                <a:solidFill>
                  <a:srgbClr val="FF0000"/>
                </a:solidFill>
              </a:rPr>
              <a:t>2.</a:t>
            </a:r>
            <a:r>
              <a:rPr lang="pt-PT" sz="8000" b="1" dirty="0"/>
              <a:t> A oração e a Palavra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5D655B5-4564-480E-A4DD-F8BCD54DFED9}"/>
              </a:ext>
            </a:extLst>
          </p:cNvPr>
          <p:cNvSpPr txBox="1"/>
          <p:nvPr/>
        </p:nvSpPr>
        <p:spPr>
          <a:xfrm>
            <a:off x="3236987" y="2358609"/>
            <a:ext cx="1790843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b="1" u="sng" dirty="0">
                <a:uFill>
                  <a:solidFill>
                    <a:srgbClr val="FF0000"/>
                  </a:solidFill>
                </a:uFill>
              </a:rPr>
              <a:t>A ORAÇÃO É A ALMA DO CRISTIANISMO E EXPRESSA A NOSSA TOTAL DEPENDÊNCIA DE DEUS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51C40BC-F222-4EB5-BC88-A6609F975306}"/>
              </a:ext>
            </a:extLst>
          </p:cNvPr>
          <p:cNvSpPr txBox="1"/>
          <p:nvPr/>
        </p:nvSpPr>
        <p:spPr>
          <a:xfrm>
            <a:off x="889959" y="4756133"/>
            <a:ext cx="90757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JESUS NOS DEUS O EXEMPLO DE UMA VIDA DE ORAÇÃO; </a:t>
            </a:r>
            <a:r>
              <a:rPr lang="pt-PT" sz="5400" dirty="0">
                <a:solidFill>
                  <a:srgbClr val="FF0000"/>
                </a:solidFill>
              </a:rPr>
              <a:t>ELE TINHA O HÁBITO DE ORAR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F8B119C-66CC-48FA-98AE-5159D2037660}"/>
              </a:ext>
            </a:extLst>
          </p:cNvPr>
          <p:cNvSpPr txBox="1"/>
          <p:nvPr/>
        </p:nvSpPr>
        <p:spPr>
          <a:xfrm>
            <a:off x="13071743" y="4756132"/>
            <a:ext cx="1042071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dirty="0">
                <a:solidFill>
                  <a:srgbClr val="FF0000"/>
                </a:solidFill>
              </a:rPr>
              <a:t>E aconteceu que naqueles dias subiu ao monte a orar, e passou a noite em oração a Deus. </a:t>
            </a:r>
            <a:r>
              <a:rPr lang="pt-PT" sz="5400" b="1" dirty="0"/>
              <a:t>Lucas 6:12</a:t>
            </a:r>
          </a:p>
        </p:txBody>
      </p:sp>
      <p:sp>
        <p:nvSpPr>
          <p:cNvPr id="13" name="Seta: Para a Direita 12">
            <a:extLst>
              <a:ext uri="{FF2B5EF4-FFF2-40B4-BE49-F238E27FC236}">
                <a16:creationId xmlns:a16="http://schemas.microsoft.com/office/drawing/2014/main" id="{024BFC74-68BC-46E7-9A13-4E1EC693832C}"/>
              </a:ext>
            </a:extLst>
          </p:cNvPr>
          <p:cNvSpPr/>
          <p:nvPr/>
        </p:nvSpPr>
        <p:spPr>
          <a:xfrm>
            <a:off x="9965728" y="5473523"/>
            <a:ext cx="2756794" cy="115054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985E543-EB23-4539-A60F-DDF64C2E3798}"/>
              </a:ext>
            </a:extLst>
          </p:cNvPr>
          <p:cNvSpPr txBox="1"/>
          <p:nvPr/>
        </p:nvSpPr>
        <p:spPr>
          <a:xfrm>
            <a:off x="889958" y="9093391"/>
            <a:ext cx="90757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A PRÁTICA DA ORAÇÃO DEVE SER ESPONTÂNEA E CONTINUA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843005F-236C-494A-B83D-534501E4D2DE}"/>
              </a:ext>
            </a:extLst>
          </p:cNvPr>
          <p:cNvSpPr txBox="1"/>
          <p:nvPr/>
        </p:nvSpPr>
        <p:spPr>
          <a:xfrm>
            <a:off x="11344125" y="8221690"/>
            <a:ext cx="1177936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dirty="0">
                <a:solidFill>
                  <a:srgbClr val="FF0000"/>
                </a:solidFill>
              </a:rPr>
              <a:t>Orando em todo o tempo com toda a oração e súplica no Espírito, e vigiando nisto com toda a perseverança e súplica por todos os santos, </a:t>
            </a:r>
            <a:r>
              <a:rPr lang="pt-PT" sz="5400" b="1" dirty="0"/>
              <a:t>Efésios 6:18</a:t>
            </a:r>
          </a:p>
        </p:txBody>
      </p:sp>
    </p:spTree>
    <p:extLst>
      <p:ext uri="{BB962C8B-B14F-4D97-AF65-F5344CB8AC3E}">
        <p14:creationId xmlns:p14="http://schemas.microsoft.com/office/powerpoint/2010/main" val="2743144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E7D521F-CBE1-42D9-987A-4672205325A7}"/>
              </a:ext>
            </a:extLst>
          </p:cNvPr>
          <p:cNvSpPr txBox="1"/>
          <p:nvPr/>
        </p:nvSpPr>
        <p:spPr>
          <a:xfrm>
            <a:off x="2607258" y="1166004"/>
            <a:ext cx="191678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/>
              <a:t>A LEITURA E O ESTUDO DA BÍBLIA SAGRADA NOS TORNA SÁBIOS E PRUDENTES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E56A6F7-F842-4BAC-A2B9-80FD2031B8CD}"/>
              </a:ext>
            </a:extLst>
          </p:cNvPr>
          <p:cNvSpPr txBox="1"/>
          <p:nvPr/>
        </p:nvSpPr>
        <p:spPr>
          <a:xfrm>
            <a:off x="1166004" y="4302966"/>
            <a:ext cx="713260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dirty="0">
                <a:solidFill>
                  <a:srgbClr val="FF0000"/>
                </a:solidFill>
              </a:rPr>
              <a:t>E que desde a tua meninice sabes as sagradas Escrituras, que podem fazer-te sábio para a salvação, pela fé que há em Cristo Jesus. </a:t>
            </a:r>
            <a:r>
              <a:rPr lang="pt-PT" sz="5400" b="1" dirty="0"/>
              <a:t>2 Timóteo 3:15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1553F3C-2672-4AC2-B6A1-8FA39F4B8C61}"/>
              </a:ext>
            </a:extLst>
          </p:cNvPr>
          <p:cNvSpPr txBox="1"/>
          <p:nvPr/>
        </p:nvSpPr>
        <p:spPr>
          <a:xfrm>
            <a:off x="10817524" y="4302966"/>
            <a:ext cx="1135236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dirty="0">
                <a:solidFill>
                  <a:srgbClr val="FF0000"/>
                </a:solidFill>
              </a:rPr>
              <a:t>Tenho mais entendimento do que todos os meus mestres, porque os teus testemunhos são a </a:t>
            </a:r>
            <a:r>
              <a:rPr lang="pt-PT" sz="5400" b="1" dirty="0"/>
              <a:t>minha meditação.</a:t>
            </a:r>
          </a:p>
          <a:p>
            <a:r>
              <a:rPr lang="pt-PT" sz="5400" b="1" dirty="0">
                <a:solidFill>
                  <a:srgbClr val="FF0000"/>
                </a:solidFill>
              </a:rPr>
              <a:t>Entendo mais do que os antigos; porque </a:t>
            </a:r>
            <a:r>
              <a:rPr lang="pt-PT" sz="5400" b="1" dirty="0"/>
              <a:t>guardo os teus preceitos.</a:t>
            </a:r>
          </a:p>
          <a:p>
            <a:r>
              <a:rPr lang="pt-PT" sz="5400" b="1" dirty="0">
                <a:solidFill>
                  <a:srgbClr val="FF0000"/>
                </a:solidFill>
              </a:rPr>
              <a:t>Desviei os meus pés de todo caminho mau, para </a:t>
            </a:r>
            <a:r>
              <a:rPr lang="pt-PT" sz="5400" b="1" dirty="0"/>
              <a:t>guardar a tua palavra. Salmos 119:99-101</a:t>
            </a:r>
          </a:p>
        </p:txBody>
      </p:sp>
    </p:spTree>
    <p:extLst>
      <p:ext uri="{BB962C8B-B14F-4D97-AF65-F5344CB8AC3E}">
        <p14:creationId xmlns:p14="http://schemas.microsoft.com/office/powerpoint/2010/main" val="4270210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1B73490-5A4F-4B7C-B4E8-E4732239B960}"/>
              </a:ext>
            </a:extLst>
          </p:cNvPr>
          <p:cNvSpPr txBox="1"/>
          <p:nvPr/>
        </p:nvSpPr>
        <p:spPr>
          <a:xfrm>
            <a:off x="5934973" y="793631"/>
            <a:ext cx="124910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/>
              <a:t>3. O viver sabiamente (v.15).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B5D1BF5-AA2B-46DC-9E45-8AC2F60AF638}"/>
              </a:ext>
            </a:extLst>
          </p:cNvPr>
          <p:cNvSpPr txBox="1"/>
          <p:nvPr/>
        </p:nvSpPr>
        <p:spPr>
          <a:xfrm>
            <a:off x="1227032" y="2444874"/>
            <a:ext cx="219283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/>
              <a:t>O CRENTE DEVE COLOCAR EM PRÁTICA TODOS OS DIAS O EXERCÍCIO ESPIRITUAL; </a:t>
            </a:r>
            <a:r>
              <a:rPr lang="pt-PT" sz="6000" b="1" dirty="0">
                <a:solidFill>
                  <a:srgbClr val="FF0000"/>
                </a:solidFill>
              </a:rPr>
              <a:t>ORAÇÃO, JEJUM E MEDITAÇÃO DAS ESCRITURAS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30B65AE-5257-4E18-9A06-ADF96B8D70C8}"/>
              </a:ext>
            </a:extLst>
          </p:cNvPr>
          <p:cNvSpPr txBox="1"/>
          <p:nvPr/>
        </p:nvSpPr>
        <p:spPr>
          <a:xfrm>
            <a:off x="1166004" y="4899531"/>
            <a:ext cx="107485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i="1" dirty="0">
                <a:latin typeface="+mj-lt"/>
              </a:rPr>
              <a:t>ESSES EXERCÍCIOS NOS CAPACITAM COM A AJUDA DO ESPÍRITO SANTO VIVER O FERVOR ESPIRITUAL DIFERENTE DOS QUE DESPREZAM ESSAS PRÁTICAS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560F8C3-FC68-4283-B5F9-5551449F9428}"/>
              </a:ext>
            </a:extLst>
          </p:cNvPr>
          <p:cNvSpPr txBox="1"/>
          <p:nvPr/>
        </p:nvSpPr>
        <p:spPr>
          <a:xfrm>
            <a:off x="1166004" y="8462184"/>
            <a:ext cx="843375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dirty="0"/>
              <a:t>“vede prudentemente como andais, não como néscios, mas como sábios” (v. 15).</a:t>
            </a:r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DB0BC967-FEB5-4804-B437-7A6904ADCD7A}"/>
              </a:ext>
            </a:extLst>
          </p:cNvPr>
          <p:cNvSpPr/>
          <p:nvPr/>
        </p:nvSpPr>
        <p:spPr>
          <a:xfrm>
            <a:off x="10699197" y="7481560"/>
            <a:ext cx="2645582" cy="1938992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3FC1646-3901-471B-A888-1A1DA29A7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64650" y="4961507"/>
            <a:ext cx="9753600" cy="73152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662342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11C627B-9E60-4616-B9C5-587DC643848E}"/>
              </a:ext>
            </a:extLst>
          </p:cNvPr>
          <p:cNvSpPr txBox="1"/>
          <p:nvPr/>
        </p:nvSpPr>
        <p:spPr>
          <a:xfrm>
            <a:off x="2776193" y="790119"/>
            <a:ext cx="1883002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8000" b="1" dirty="0"/>
              <a:t>Existem pelo menos sete palavras gregas no Novo Testamento para </a:t>
            </a:r>
            <a:r>
              <a:rPr lang="pt-PT" sz="8000" b="1" dirty="0">
                <a:solidFill>
                  <a:srgbClr val="FF0000"/>
                </a:solidFill>
              </a:rPr>
              <a:t>“néscio”,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E553714-7561-47CD-8FB3-12F02CFACF06}"/>
              </a:ext>
            </a:extLst>
          </p:cNvPr>
          <p:cNvSpPr txBox="1"/>
          <p:nvPr/>
        </p:nvSpPr>
        <p:spPr>
          <a:xfrm>
            <a:off x="897147" y="3840905"/>
            <a:ext cx="1292237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i="1" u="sng" dirty="0">
                <a:uFill>
                  <a:solidFill>
                    <a:srgbClr val="FF0000"/>
                  </a:solidFill>
                </a:uFill>
                <a:latin typeface="+mj-lt"/>
              </a:rPr>
              <a:t>“Mas a que o apóstolo usa nessa passagem só aparece aqui, é </a:t>
            </a:r>
            <a:r>
              <a:rPr lang="pt-PT" sz="5400" b="1" i="1" u="sng" dirty="0" err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+mj-lt"/>
              </a:rPr>
              <a:t>asophos</a:t>
            </a:r>
            <a:r>
              <a:rPr lang="pt-PT" sz="54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+mj-lt"/>
              </a:rPr>
              <a:t>, “tolo, sem juízo”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342DC06-F63C-417B-8BD8-FBF441FDA53C}"/>
              </a:ext>
            </a:extLst>
          </p:cNvPr>
          <p:cNvSpPr txBox="1"/>
          <p:nvPr/>
        </p:nvSpPr>
        <p:spPr>
          <a:xfrm>
            <a:off x="897147" y="6517582"/>
            <a:ext cx="11869947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i="1" dirty="0">
                <a:latin typeface="+mj-lt"/>
              </a:rPr>
              <a:t>Paulo está contrastando a sabedoria cristã, que vem do Espírito, com a insensatez dos pagãos. Isso se torna claro no v. 17, onde o apóstolo usa o termo </a:t>
            </a:r>
            <a:r>
              <a:rPr lang="pt-PT" sz="5400" b="1" i="1" dirty="0" err="1">
                <a:latin typeface="+mj-lt"/>
              </a:rPr>
              <a:t>aphron</a:t>
            </a:r>
            <a:r>
              <a:rPr lang="pt-PT" sz="5400" b="1" i="1" dirty="0">
                <a:latin typeface="+mj-lt"/>
              </a:rPr>
              <a:t>, “néscio, insensato”, e acrescenta que esses não entendem “a vontade do Senhor”.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519CE00-20F9-48CF-8FBE-FD4853B6DF51}"/>
              </a:ext>
            </a:extLst>
          </p:cNvPr>
          <p:cNvSpPr txBox="1"/>
          <p:nvPr/>
        </p:nvSpPr>
        <p:spPr>
          <a:xfrm>
            <a:off x="14431924" y="4444186"/>
            <a:ext cx="8617857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i="1" dirty="0"/>
              <a:t>Devemos priorizar a vontade de Deus em nossas decisões, atitudes e não focar as aparentes vantagens, como faz o mundo. O modo de vida do crente não pode ser o mesmo padrão do mundo </a:t>
            </a:r>
            <a:r>
              <a:rPr lang="pt-PT" sz="5400" b="1" i="1" dirty="0">
                <a:solidFill>
                  <a:srgbClr val="FF0000"/>
                </a:solidFill>
              </a:rPr>
              <a:t>(</a:t>
            </a:r>
            <a:r>
              <a:rPr lang="pt-PT" sz="5400" b="1" i="1" dirty="0" err="1">
                <a:solidFill>
                  <a:srgbClr val="FF0000"/>
                </a:solidFill>
              </a:rPr>
              <a:t>Rm</a:t>
            </a:r>
            <a:r>
              <a:rPr lang="pt-PT" sz="5400" b="1" i="1" dirty="0">
                <a:solidFill>
                  <a:srgbClr val="FF0000"/>
                </a:solidFill>
              </a:rPr>
              <a:t> 12.1).</a:t>
            </a:r>
          </a:p>
        </p:txBody>
      </p:sp>
      <p:sp>
        <p:nvSpPr>
          <p:cNvPr id="15" name="Chaveta à esquerda 14">
            <a:extLst>
              <a:ext uri="{FF2B5EF4-FFF2-40B4-BE49-F238E27FC236}">
                <a16:creationId xmlns:a16="http://schemas.microsoft.com/office/drawing/2014/main" id="{CFBB3AB6-1D24-471A-BBA0-7C46CCCD1995}"/>
              </a:ext>
            </a:extLst>
          </p:cNvPr>
          <p:cNvSpPr/>
          <p:nvPr/>
        </p:nvSpPr>
        <p:spPr>
          <a:xfrm>
            <a:off x="13655683" y="3653262"/>
            <a:ext cx="776241" cy="8285695"/>
          </a:xfrm>
          <a:prstGeom prst="leftBrace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64224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1F2484A-6DB4-4C36-AE0D-2F5B3CD4D6EE}"/>
              </a:ext>
            </a:extLst>
          </p:cNvPr>
          <p:cNvSpPr txBox="1"/>
          <p:nvPr/>
        </p:nvSpPr>
        <p:spPr>
          <a:xfrm>
            <a:off x="6204474" y="931653"/>
            <a:ext cx="119734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/>
              <a:t>4. Remindo o tempo (v. 17).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D926A82-1478-42BA-9873-BB97D5F8093E}"/>
              </a:ext>
            </a:extLst>
          </p:cNvPr>
          <p:cNvSpPr txBox="1"/>
          <p:nvPr/>
        </p:nvSpPr>
        <p:spPr>
          <a:xfrm>
            <a:off x="1741756" y="3449288"/>
            <a:ext cx="2829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/>
              <a:t>REMIR</a:t>
            </a:r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A2FF2BAD-BCB7-4363-9425-4A3664854420}"/>
              </a:ext>
            </a:extLst>
          </p:cNvPr>
          <p:cNvSpPr/>
          <p:nvPr/>
        </p:nvSpPr>
        <p:spPr>
          <a:xfrm>
            <a:off x="4899023" y="3702165"/>
            <a:ext cx="978408" cy="694574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C39AAED-F231-4957-9A7C-146612B0F80A}"/>
              </a:ext>
            </a:extLst>
          </p:cNvPr>
          <p:cNvSpPr txBox="1"/>
          <p:nvPr/>
        </p:nvSpPr>
        <p:spPr>
          <a:xfrm>
            <a:off x="6487063" y="3254132"/>
            <a:ext cx="99893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>
                <a:latin typeface="+mj-lt"/>
              </a:rPr>
              <a:t>significa “comprar de novo, resgatar, aproveitar o melhor possível”.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6D2E513-1940-4311-936D-5BD3FF91AE33}"/>
              </a:ext>
            </a:extLst>
          </p:cNvPr>
          <p:cNvSpPr txBox="1"/>
          <p:nvPr/>
        </p:nvSpPr>
        <p:spPr>
          <a:xfrm>
            <a:off x="1741756" y="6031527"/>
            <a:ext cx="3122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/>
              <a:t>KAIRÓS</a:t>
            </a:r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4CC31735-D49D-4FFC-AD27-9076E8608845}"/>
              </a:ext>
            </a:extLst>
          </p:cNvPr>
          <p:cNvSpPr/>
          <p:nvPr/>
        </p:nvSpPr>
        <p:spPr>
          <a:xfrm>
            <a:off x="5186587" y="6284404"/>
            <a:ext cx="978408" cy="694574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288FA8F-0EE4-41C6-85C3-57C23B897C15}"/>
              </a:ext>
            </a:extLst>
          </p:cNvPr>
          <p:cNvSpPr txBox="1"/>
          <p:nvPr/>
        </p:nvSpPr>
        <p:spPr>
          <a:xfrm>
            <a:off x="6487063" y="5754528"/>
            <a:ext cx="650431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dirty="0"/>
              <a:t>Tempo no sentido de ocasião, oportunidade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004DADA-DAFA-4C55-B669-C5AB91BC0E79}"/>
              </a:ext>
            </a:extLst>
          </p:cNvPr>
          <p:cNvSpPr txBox="1"/>
          <p:nvPr/>
        </p:nvSpPr>
        <p:spPr>
          <a:xfrm>
            <a:off x="3588452" y="8507894"/>
            <a:ext cx="180119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/>
              <a:t>Essas duas coisas são especialidades dos crentes, que cheios do Espírito Santo, resultam no viver sabiamente.</a:t>
            </a:r>
          </a:p>
          <a:p>
            <a:r>
              <a:rPr lang="pt-P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9451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92F3C8B-9068-4860-8ECB-DF35F3904C5A}"/>
              </a:ext>
            </a:extLst>
          </p:cNvPr>
          <p:cNvSpPr txBox="1"/>
          <p:nvPr/>
        </p:nvSpPr>
        <p:spPr>
          <a:xfrm>
            <a:off x="3364166" y="980359"/>
            <a:ext cx="184605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i="1" dirty="0">
                <a:latin typeface="+mj-lt"/>
              </a:rPr>
              <a:t>TANTO HOJE COMO NOS DIAS APOSTOLICOS OS DIAS SÃO MAUS, PORTANTO TODO CRENTE QUE VIVE SABIAMENTE NÃO PERDE A OPORTUNIDADE DE FALAR DE JESUS EM TODO TEMPO, INDEPENDENTE DAS CIRCUNSTÂNCIAS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8C9E14C-F433-4FE3-A742-3A869C84EB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088" y="5727940"/>
            <a:ext cx="8367878" cy="659058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B953D03-4B4E-48AE-A421-55D61B5DA9C0}"/>
              </a:ext>
            </a:extLst>
          </p:cNvPr>
          <p:cNvSpPr txBox="1"/>
          <p:nvPr/>
        </p:nvSpPr>
        <p:spPr>
          <a:xfrm>
            <a:off x="9868618" y="5093815"/>
            <a:ext cx="13526219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i="1" dirty="0">
                <a:solidFill>
                  <a:srgbClr val="FF0000"/>
                </a:solidFill>
                <a:latin typeface="+mj-lt"/>
              </a:rPr>
              <a:t>Visto como na sabedoria de Deus o mundo não conheceu a Deus pela sua sabedoria, aprouve a Deus salvar os crentes pela loucura da pregação.</a:t>
            </a:r>
          </a:p>
          <a:p>
            <a:r>
              <a:rPr lang="pt-PT" sz="5400" b="1" i="1" dirty="0">
                <a:solidFill>
                  <a:srgbClr val="FF0000"/>
                </a:solidFill>
                <a:latin typeface="+mj-lt"/>
              </a:rPr>
              <a:t>Porque os judeus pedem sinal, e os gregos buscam sabedoria;</a:t>
            </a:r>
          </a:p>
          <a:p>
            <a:r>
              <a:rPr lang="pt-PT" sz="5400" b="1" i="1" dirty="0">
                <a:solidFill>
                  <a:srgbClr val="FF0000"/>
                </a:solidFill>
                <a:latin typeface="+mj-lt"/>
              </a:rPr>
              <a:t>Mas nós pregamos a Cristo crucificado, que é escândalo para os judeus, e loucura para os gregos. </a:t>
            </a:r>
            <a:r>
              <a:rPr lang="pt-PT" sz="5400" b="1" i="1" dirty="0">
                <a:latin typeface="+mj-lt"/>
              </a:rPr>
              <a:t>1 Coríntios 1:21-23</a:t>
            </a:r>
          </a:p>
        </p:txBody>
      </p:sp>
    </p:spTree>
    <p:extLst>
      <p:ext uri="{BB962C8B-B14F-4D97-AF65-F5344CB8AC3E}">
        <p14:creationId xmlns:p14="http://schemas.microsoft.com/office/powerpoint/2010/main" val="3257369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7764521-D60F-4A2B-8EA2-91EE0A3267DA}"/>
              </a:ext>
            </a:extLst>
          </p:cNvPr>
          <p:cNvSpPr txBox="1"/>
          <p:nvPr/>
        </p:nvSpPr>
        <p:spPr>
          <a:xfrm>
            <a:off x="4470564" y="845389"/>
            <a:ext cx="1544128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/>
              <a:t>II - A IMPORTÂNCIA EM MANTER-SE “CHEIO DO ESPÍRITO”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46CEFE5-E80C-4872-8332-56966AE1FAA1}"/>
              </a:ext>
            </a:extLst>
          </p:cNvPr>
          <p:cNvSpPr txBox="1"/>
          <p:nvPr/>
        </p:nvSpPr>
        <p:spPr>
          <a:xfrm>
            <a:off x="3036362" y="3727738"/>
            <a:ext cx="191161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600" b="1" u="sng" dirty="0">
                <a:uFill>
                  <a:solidFill>
                    <a:srgbClr val="FF0000"/>
                  </a:solidFill>
                </a:uFill>
              </a:rPr>
              <a:t>A obra do Espírito Santo na vida do crente é dinâmica;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75E0733-EC18-42D0-9F5E-C8A923370334}"/>
              </a:ext>
            </a:extLst>
          </p:cNvPr>
          <p:cNvSpPr txBox="1"/>
          <p:nvPr/>
        </p:nvSpPr>
        <p:spPr>
          <a:xfrm>
            <a:off x="1166004" y="6193766"/>
            <a:ext cx="853008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/>
              <a:t>APÓS A CONVERSÃO O CRENTE NÃO FICA PARADO, POIS A CHAMA DO ESPÍRITO É REACESA EM SEU CORAÇÃO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1C60B65-FECE-4321-9889-5F8BCDF03000}"/>
              </a:ext>
            </a:extLst>
          </p:cNvPr>
          <p:cNvSpPr txBox="1"/>
          <p:nvPr/>
        </p:nvSpPr>
        <p:spPr>
          <a:xfrm>
            <a:off x="9764966" y="5272464"/>
            <a:ext cx="123875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 dirty="0"/>
              <a:t>Não se deve confundir com a expressão “cheios do Espírito Santo” do Pentecostes (</a:t>
            </a:r>
            <a:r>
              <a:rPr lang="pt-PT" sz="4800" b="1" dirty="0" err="1"/>
              <a:t>At</a:t>
            </a:r>
            <a:r>
              <a:rPr lang="pt-PT" sz="4800" b="1" dirty="0"/>
              <a:t> 2.4).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FAD863A-1B9A-41E3-9046-BE834FF37BDE}"/>
              </a:ext>
            </a:extLst>
          </p:cNvPr>
          <p:cNvSpPr txBox="1"/>
          <p:nvPr/>
        </p:nvSpPr>
        <p:spPr>
          <a:xfrm>
            <a:off x="10551984" y="8348624"/>
            <a:ext cx="108134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dirty="0">
                <a:solidFill>
                  <a:srgbClr val="FF0000"/>
                </a:solidFill>
              </a:rPr>
              <a:t>E todos foram </a:t>
            </a:r>
            <a:r>
              <a:rPr lang="pt-PT" sz="5400" b="1" dirty="0"/>
              <a:t>cheios do Espírito Santo, e começaram a falar noutras línguas, </a:t>
            </a:r>
            <a:r>
              <a:rPr lang="pt-PT" sz="5400" b="1" dirty="0">
                <a:solidFill>
                  <a:srgbClr val="FF0000"/>
                </a:solidFill>
              </a:rPr>
              <a:t>conforme o Espírito Santo lhes concedia que falassem. </a:t>
            </a:r>
            <a:r>
              <a:rPr lang="pt-PT" sz="5400" b="1" dirty="0"/>
              <a:t>Atos 2:4</a:t>
            </a:r>
          </a:p>
        </p:txBody>
      </p:sp>
      <p:sp>
        <p:nvSpPr>
          <p:cNvPr id="15" name="Seta: Para Baixo 14">
            <a:extLst>
              <a:ext uri="{FF2B5EF4-FFF2-40B4-BE49-F238E27FC236}">
                <a16:creationId xmlns:a16="http://schemas.microsoft.com/office/drawing/2014/main" id="{2994868A-F934-4797-BF98-85BCF410B44F}"/>
              </a:ext>
            </a:extLst>
          </p:cNvPr>
          <p:cNvSpPr/>
          <p:nvPr/>
        </p:nvSpPr>
        <p:spPr>
          <a:xfrm>
            <a:off x="14871939" y="6842124"/>
            <a:ext cx="1276709" cy="1536176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60896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00616A8-D6CA-42AA-AD2F-613FDE1CEAA7}"/>
              </a:ext>
            </a:extLst>
          </p:cNvPr>
          <p:cNvSpPr txBox="1"/>
          <p:nvPr/>
        </p:nvSpPr>
        <p:spPr>
          <a:xfrm>
            <a:off x="2303253" y="966157"/>
            <a:ext cx="197544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/>
              <a:t>1. “E não vos embriagueis com vinho” (v.18a).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96D1CCB-8B7B-4EF3-85CB-848F4C9A6C18}"/>
              </a:ext>
            </a:extLst>
          </p:cNvPr>
          <p:cNvSpPr txBox="1"/>
          <p:nvPr/>
        </p:nvSpPr>
        <p:spPr>
          <a:xfrm>
            <a:off x="2244949" y="2495426"/>
            <a:ext cx="1989251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7200" b="1" u="sng" dirty="0">
                <a:uFill>
                  <a:solidFill>
                    <a:srgbClr val="FF0000"/>
                  </a:solidFill>
                </a:uFill>
                <a:latin typeface="+mj-lt"/>
              </a:rPr>
              <a:t>Essa frase é como a Septuaginta traduz: “Não olhes para o vinho” (</a:t>
            </a:r>
            <a:r>
              <a:rPr lang="pt-PT" sz="7200" b="1" u="sng" dirty="0" err="1">
                <a:uFill>
                  <a:solidFill>
                    <a:srgbClr val="FF0000"/>
                  </a:solidFill>
                </a:uFill>
                <a:latin typeface="+mj-lt"/>
              </a:rPr>
              <a:t>Pv</a:t>
            </a:r>
            <a:r>
              <a:rPr lang="pt-PT" sz="7200" b="1" u="sng" dirty="0">
                <a:uFill>
                  <a:solidFill>
                    <a:srgbClr val="FF0000"/>
                  </a:solidFill>
                </a:uFill>
                <a:latin typeface="+mj-lt"/>
              </a:rPr>
              <a:t> 23.31). </a:t>
            </a:r>
          </a:p>
        </p:txBody>
      </p:sp>
      <p:sp>
        <p:nvSpPr>
          <p:cNvPr id="12" name="Chavetas 11">
            <a:extLst>
              <a:ext uri="{FF2B5EF4-FFF2-40B4-BE49-F238E27FC236}">
                <a16:creationId xmlns:a16="http://schemas.microsoft.com/office/drawing/2014/main" id="{605AF3C9-646A-4D31-B14F-31DEA37E3BA2}"/>
              </a:ext>
            </a:extLst>
          </p:cNvPr>
          <p:cNvSpPr/>
          <p:nvPr/>
        </p:nvSpPr>
        <p:spPr>
          <a:xfrm>
            <a:off x="947131" y="5428873"/>
            <a:ext cx="14832357" cy="5917719"/>
          </a:xfrm>
          <a:prstGeom prst="bracePair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pt-PT" sz="4800" b="1" dirty="0">
                <a:latin typeface="+mj-lt"/>
              </a:rPr>
              <a:t>TODA EMBRIAGUÊS CAUSADA POR BEBIDAS FERMENTADAS OU ALCOOLICAS PROVOCA CONTENDAS, VIOLÊNCIA, BRIGAS E TODO TIPO DE DESTRUIÇÃO, POIS A PESSOA EMBRIAGADA PERDE OS SENTIDOS DE SUA VIDA NORMAL. É A CAUSA DE MUITOS ACIDENTES, DIVORCIOS, ADULTERIOS, PROSTITUIÇÃO, HOMICIDIOS E SUICÍDIOS, ESTRUPOS E OUTROS MALES EXISTENTES NA SOCIEDADE</a:t>
            </a:r>
          </a:p>
          <a:p>
            <a:pPr algn="ctr"/>
            <a:endParaRPr lang="pt-PT" sz="4800" b="1" dirty="0">
              <a:latin typeface="+mj-lt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4C47E82-35D1-423F-B764-E2C0F37ABC8D}"/>
              </a:ext>
            </a:extLst>
          </p:cNvPr>
          <p:cNvSpPr txBox="1"/>
          <p:nvPr/>
        </p:nvSpPr>
        <p:spPr>
          <a:xfrm>
            <a:off x="16398815" y="5294577"/>
            <a:ext cx="7289321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400" b="1" dirty="0">
                <a:solidFill>
                  <a:srgbClr val="FF0000"/>
                </a:solidFill>
                <a:latin typeface="+mj-lt"/>
              </a:rPr>
              <a:t>Não erreis: nem os devassos, nem os idólatras, nem os adúlteros, nem os efeminados, nem os sodomitas, nem os ladrões, nem os avarentos, </a:t>
            </a:r>
            <a:r>
              <a:rPr lang="pt-PT" sz="4400" b="1" dirty="0">
                <a:latin typeface="+mj-lt"/>
              </a:rPr>
              <a:t>nem os bêbados, </a:t>
            </a:r>
            <a:r>
              <a:rPr lang="pt-PT" sz="4400" b="1" dirty="0">
                <a:solidFill>
                  <a:srgbClr val="FF0000"/>
                </a:solidFill>
                <a:latin typeface="+mj-lt"/>
              </a:rPr>
              <a:t>nem os maldizentes, nem os roubadores herdarão o reino de Deus. </a:t>
            </a:r>
            <a:r>
              <a:rPr lang="pt-PT" sz="4400" b="1" dirty="0">
                <a:latin typeface="+mj-lt"/>
              </a:rPr>
              <a:t>1 Cor 6:10</a:t>
            </a:r>
          </a:p>
        </p:txBody>
      </p:sp>
    </p:spTree>
    <p:extLst>
      <p:ext uri="{BB962C8B-B14F-4D97-AF65-F5344CB8AC3E}">
        <p14:creationId xmlns:p14="http://schemas.microsoft.com/office/powerpoint/2010/main" val="2400501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6F0A8DB-E17D-42E4-8903-55B9F14C2B28}"/>
              </a:ext>
            </a:extLst>
          </p:cNvPr>
          <p:cNvSpPr txBox="1"/>
          <p:nvPr/>
        </p:nvSpPr>
        <p:spPr>
          <a:xfrm>
            <a:off x="3162300" y="945395"/>
            <a:ext cx="180363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8000" b="1" dirty="0"/>
              <a:t>2. “... Mas enchei-vos do Espírito” (v.18b).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2005C34-5C86-4F1E-8642-10E5A2D48D8A}"/>
              </a:ext>
            </a:extLst>
          </p:cNvPr>
          <p:cNvSpPr txBox="1"/>
          <p:nvPr/>
        </p:nvSpPr>
        <p:spPr>
          <a:xfrm>
            <a:off x="937404" y="3214229"/>
            <a:ext cx="894415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000" b="1" dirty="0"/>
              <a:t>Os discípulos já tinham o Espírito antes do Pentecostes </a:t>
            </a:r>
            <a:r>
              <a:rPr lang="pt-PT" sz="6000" b="1" dirty="0">
                <a:solidFill>
                  <a:srgbClr val="FF0000"/>
                </a:solidFill>
              </a:rPr>
              <a:t>(</a:t>
            </a:r>
            <a:r>
              <a:rPr lang="pt-PT" sz="6000" b="1" dirty="0" err="1">
                <a:solidFill>
                  <a:srgbClr val="FF0000"/>
                </a:solidFill>
              </a:rPr>
              <a:t>Jo</a:t>
            </a:r>
            <a:r>
              <a:rPr lang="pt-PT" sz="6000" b="1" dirty="0">
                <a:solidFill>
                  <a:srgbClr val="FF0000"/>
                </a:solidFill>
              </a:rPr>
              <a:t> 20.22) </a:t>
            </a:r>
          </a:p>
          <a:p>
            <a:r>
              <a:rPr lang="pt-PT" sz="6000" b="1" dirty="0"/>
              <a:t>e já eram salvos </a:t>
            </a:r>
            <a:r>
              <a:rPr lang="pt-PT" sz="6000" b="1" dirty="0">
                <a:solidFill>
                  <a:srgbClr val="FF0000"/>
                </a:solidFill>
              </a:rPr>
              <a:t>(</a:t>
            </a:r>
            <a:r>
              <a:rPr lang="pt-PT" sz="6000" b="1" dirty="0" err="1">
                <a:solidFill>
                  <a:srgbClr val="FF0000"/>
                </a:solidFill>
              </a:rPr>
              <a:t>Lc</a:t>
            </a:r>
            <a:r>
              <a:rPr lang="pt-PT" sz="6000" b="1" dirty="0">
                <a:solidFill>
                  <a:srgbClr val="FF0000"/>
                </a:solidFill>
              </a:rPr>
              <a:t> 10.20).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DDB4F3C-1AF9-4F8E-AA5B-B64D44147762}"/>
              </a:ext>
            </a:extLst>
          </p:cNvPr>
          <p:cNvSpPr txBox="1"/>
          <p:nvPr/>
        </p:nvSpPr>
        <p:spPr>
          <a:xfrm>
            <a:off x="9881559" y="3024925"/>
            <a:ext cx="1374460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dirty="0">
                <a:solidFill>
                  <a:srgbClr val="FF0000"/>
                </a:solidFill>
              </a:rPr>
              <a:t>E, havendo dito isto, assoprou sobre eles e disse-lhes: Recebei o Espírito Santo. </a:t>
            </a:r>
            <a:r>
              <a:rPr lang="pt-PT" sz="5400" b="1" dirty="0"/>
              <a:t>João 20:22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F6EACE8-CA68-4896-A672-AD3012C0A7AF}"/>
              </a:ext>
            </a:extLst>
          </p:cNvPr>
          <p:cNvSpPr txBox="1"/>
          <p:nvPr/>
        </p:nvSpPr>
        <p:spPr>
          <a:xfrm>
            <a:off x="10215038" y="5107055"/>
            <a:ext cx="1307764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dirty="0">
                <a:solidFill>
                  <a:srgbClr val="FF0000"/>
                </a:solidFill>
              </a:rPr>
              <a:t>Mas, não vos alegreis porque se vos sujeitem os espíritos; alegrai-vos antes por estarem os vossos nomes escritos nos céus. </a:t>
            </a:r>
            <a:r>
              <a:rPr lang="pt-PT" sz="5400" b="1" dirty="0"/>
              <a:t>Lucas 10:20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FE765BC-F3ED-41F4-A327-476C458F9906}"/>
              </a:ext>
            </a:extLst>
          </p:cNvPr>
          <p:cNvSpPr txBox="1"/>
          <p:nvPr/>
        </p:nvSpPr>
        <p:spPr>
          <a:xfrm>
            <a:off x="1572089" y="8466402"/>
            <a:ext cx="212382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/>
              <a:t>TODOS OS CRENTES EM JESUS PENTECOSTAIS OU NÃO, TÊM O ESPÍRITO SANTO, O APÓSTOLO SE REFERIA À PLENITUDE DO ESPÍRITO. </a:t>
            </a:r>
            <a:r>
              <a:rPr lang="pt-PT" sz="5400" b="1" dirty="0">
                <a:solidFill>
                  <a:srgbClr val="FF0000"/>
                </a:solidFill>
              </a:rPr>
              <a:t>“enchei-vos do Espírito”, que é característica típica dos pentecostais.</a:t>
            </a:r>
          </a:p>
        </p:txBody>
      </p:sp>
    </p:spTree>
    <p:extLst>
      <p:ext uri="{BB962C8B-B14F-4D97-AF65-F5344CB8AC3E}">
        <p14:creationId xmlns:p14="http://schemas.microsoft.com/office/powerpoint/2010/main" val="2798672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129F2B7-B128-4483-AA73-5B4EE9ABFB4B}"/>
              </a:ext>
            </a:extLst>
          </p:cNvPr>
          <p:cNvSpPr txBox="1"/>
          <p:nvPr/>
        </p:nvSpPr>
        <p:spPr>
          <a:xfrm>
            <a:off x="1451319" y="893635"/>
            <a:ext cx="2147977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8000" b="1" dirty="0"/>
              <a:t>3. Não confundir com o batismo no Espírito Santo.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E0410D1-C718-4387-8927-74A36FE74ECE}"/>
              </a:ext>
            </a:extLst>
          </p:cNvPr>
          <p:cNvSpPr txBox="1"/>
          <p:nvPr/>
        </p:nvSpPr>
        <p:spPr>
          <a:xfrm>
            <a:off x="741873" y="2782905"/>
            <a:ext cx="2286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u="sng" dirty="0">
                <a:uFill>
                  <a:solidFill>
                    <a:srgbClr val="FF0000"/>
                  </a:solidFill>
                </a:uFill>
              </a:rPr>
              <a:t>NA LIÇÃO 3 ESTUDAMOS SOBRE O BATISMO COM O ESPÍRITO SANTO, ESTAMOS ESTUDANDO NESTE ITEM O SER CHEIO DO ESPÍRITO SANTO.</a:t>
            </a:r>
          </a:p>
          <a:p>
            <a:r>
              <a:rPr lang="pt-PT" sz="5400" b="1" u="sng" dirty="0">
                <a:uFill>
                  <a:solidFill>
                    <a:srgbClr val="FF0000"/>
                  </a:solidFill>
                </a:uFill>
              </a:rPr>
              <a:t> </a:t>
            </a:r>
          </a:p>
          <a:p>
            <a:r>
              <a:rPr lang="pt-PT" sz="5400" b="1" u="sng" dirty="0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</a:rPr>
              <a:t>O BATISMO NO ESPÍRITO SANTO É UMA EXPERIÊNCIA DISTINTA DA CONVERSÃO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58D2F67-B95B-4837-8405-E0FC48B75FA8}"/>
              </a:ext>
            </a:extLst>
          </p:cNvPr>
          <p:cNvSpPr txBox="1"/>
          <p:nvPr/>
        </p:nvSpPr>
        <p:spPr>
          <a:xfrm>
            <a:off x="1166004" y="6842124"/>
            <a:ext cx="999147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>
                <a:latin typeface="+mj-lt"/>
              </a:rPr>
              <a:t>Vamos ver o significado destas expressões interpretado à luz do seu contexto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B89695A-2A8F-4902-A005-5E008E8F98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109" y="6527029"/>
            <a:ext cx="11727764" cy="566341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695140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A3222E9-982B-4745-9B39-E4E185DF8B06}"/>
              </a:ext>
            </a:extLst>
          </p:cNvPr>
          <p:cNvSpPr txBox="1"/>
          <p:nvPr/>
        </p:nvSpPr>
        <p:spPr>
          <a:xfrm>
            <a:off x="1166004" y="1015469"/>
            <a:ext cx="10755702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dirty="0"/>
              <a:t>Observe a frase: “Então, Pedro, cheio do Espírito Santo, lhes disse” </a:t>
            </a:r>
            <a:r>
              <a:rPr lang="pt-PT" sz="5400" b="1" dirty="0">
                <a:solidFill>
                  <a:srgbClr val="FF0000"/>
                </a:solidFill>
              </a:rPr>
              <a:t>(</a:t>
            </a:r>
            <a:r>
              <a:rPr lang="pt-PT" sz="5400" b="1" dirty="0" err="1">
                <a:solidFill>
                  <a:srgbClr val="FF0000"/>
                </a:solidFill>
              </a:rPr>
              <a:t>At</a:t>
            </a:r>
            <a:r>
              <a:rPr lang="pt-PT" sz="5400" b="1" dirty="0">
                <a:solidFill>
                  <a:srgbClr val="FF0000"/>
                </a:solidFill>
              </a:rPr>
              <a:t> 4.8). </a:t>
            </a:r>
            <a:r>
              <a:rPr lang="pt-PT" sz="5400" b="1" dirty="0"/>
              <a:t>Ora, </a:t>
            </a:r>
            <a:r>
              <a:rPr lang="pt-PT" sz="5400" b="1" dirty="0">
                <a:solidFill>
                  <a:srgbClr val="FF0000"/>
                </a:solidFill>
              </a:rPr>
              <a:t>Pedro foi batizado no dia de Pentecostes</a:t>
            </a:r>
            <a:r>
              <a:rPr lang="pt-PT" sz="5400" b="1" dirty="0"/>
              <a:t>, logo, a expressão mostra a dinâmica do Espírito na vida do apóstolo.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C39EA5C-149C-496D-918D-A29CC9CAAB81}"/>
              </a:ext>
            </a:extLst>
          </p:cNvPr>
          <p:cNvSpPr txBox="1"/>
          <p:nvPr/>
        </p:nvSpPr>
        <p:spPr>
          <a:xfrm>
            <a:off x="1166004" y="6649781"/>
            <a:ext cx="1218912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dirty="0"/>
              <a:t>Da mesma forma, o trecho “Saulo, que também se chama Paulo, cheio do Espírito Santo” (</a:t>
            </a:r>
            <a:r>
              <a:rPr lang="pt-PT" sz="5400" b="1" dirty="0" err="1"/>
              <a:t>At</a:t>
            </a:r>
            <a:r>
              <a:rPr lang="pt-PT" sz="5400" b="1" dirty="0"/>
              <a:t> 13.9) </a:t>
            </a:r>
            <a:r>
              <a:rPr lang="pt-PT" sz="5400" b="1" dirty="0">
                <a:solidFill>
                  <a:srgbClr val="FF0000"/>
                </a:solidFill>
              </a:rPr>
              <a:t>fala de alguém já batizado no Espírito Santo </a:t>
            </a:r>
            <a:r>
              <a:rPr lang="pt-PT" sz="5400" b="1" dirty="0"/>
              <a:t>(</a:t>
            </a:r>
            <a:r>
              <a:rPr lang="pt-PT" sz="5400" b="1" dirty="0" err="1"/>
              <a:t>At</a:t>
            </a:r>
            <a:r>
              <a:rPr lang="pt-PT" sz="5400" b="1" dirty="0"/>
              <a:t> 9.17,18), e é evidente que “cheio do Espírito Santo” se refere à plenitude do Espírito.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44AC877-3FD1-4F8F-AF4A-45E4DA311806}"/>
              </a:ext>
            </a:extLst>
          </p:cNvPr>
          <p:cNvSpPr txBox="1"/>
          <p:nvPr/>
        </p:nvSpPr>
        <p:spPr>
          <a:xfrm>
            <a:off x="12460708" y="1000080"/>
            <a:ext cx="1129470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i="1" dirty="0">
                <a:latin typeface="+mj-lt"/>
              </a:rPr>
              <a:t>Os tempos dos dois imperativos em 5.18 indicam as seguintes mensagens: ‘nunca façam assim’, referindo-se à tolerância para com a embriaguez, e ‘sempre façam assim’ em relação a encher-se do Espírito Santo.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BA78ED2-06A8-4535-B02C-EC098959288A}"/>
              </a:ext>
            </a:extLst>
          </p:cNvPr>
          <p:cNvSpPr txBox="1"/>
          <p:nvPr/>
        </p:nvSpPr>
        <p:spPr>
          <a:xfrm>
            <a:off x="13960205" y="4226901"/>
            <a:ext cx="974000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>
                <a:latin typeface="+mj-lt"/>
              </a:rPr>
              <a:t>“NÃO EMBRIAGUEM-SE COM VINHO, POIS A EMBRIAGUÊS DO VINHO OU QUALQUER OUTRA BEBIDA ALCOOLICA, FERMENTADA OU DESTILADA, GERA CONTENDAS; SEJAM CHEIOS DO ESPÍRITO SANTO, SÓ ASSIM ESTARÃO CHEIOS DA PRESENÇA DE DEUS QUE GERA A PAZ E A VERDADEIRA E PURA ALEGRIA”</a:t>
            </a:r>
          </a:p>
        </p:txBody>
      </p:sp>
      <p:sp>
        <p:nvSpPr>
          <p:cNvPr id="14" name="Chaveta à esquerda 13">
            <a:extLst>
              <a:ext uri="{FF2B5EF4-FFF2-40B4-BE49-F238E27FC236}">
                <a16:creationId xmlns:a16="http://schemas.microsoft.com/office/drawing/2014/main" id="{55BD20CE-E91B-4995-ACB3-0F4E796087A6}"/>
              </a:ext>
            </a:extLst>
          </p:cNvPr>
          <p:cNvSpPr/>
          <p:nvPr/>
        </p:nvSpPr>
        <p:spPr>
          <a:xfrm>
            <a:off x="13456639" y="3883868"/>
            <a:ext cx="639792" cy="4890481"/>
          </a:xfrm>
          <a:prstGeom prst="leftBrac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F21F00D1-9666-4585-88C3-3DE2205A27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76535" y="9327715"/>
            <a:ext cx="3442505" cy="2994616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968E05EE-F899-4E76-B662-E9581D371A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49000"/>
          </a:blip>
          <a:stretch>
            <a:fillRect/>
          </a:stretch>
        </p:blipFill>
        <p:spPr>
          <a:xfrm>
            <a:off x="13776535" y="9300382"/>
            <a:ext cx="9978875" cy="299461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153832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6F805A8-6A41-424C-93B6-8A9141DACD47}"/>
              </a:ext>
            </a:extLst>
          </p:cNvPr>
          <p:cNvSpPr txBox="1"/>
          <p:nvPr/>
        </p:nvSpPr>
        <p:spPr>
          <a:xfrm>
            <a:off x="2288081" y="876382"/>
            <a:ext cx="198062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8000" b="1" dirty="0"/>
              <a:t>III - VIGILANTES CONTRA A FRIEZA ESPIRITUAL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4E5F831-D8BB-4E96-BB75-906E068001C2}"/>
              </a:ext>
            </a:extLst>
          </p:cNvPr>
          <p:cNvSpPr txBox="1"/>
          <p:nvPr/>
        </p:nvSpPr>
        <p:spPr>
          <a:xfrm>
            <a:off x="2898475" y="2527625"/>
            <a:ext cx="18564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u="sng" dirty="0">
                <a:uFill>
                  <a:solidFill>
                    <a:srgbClr val="FF0000"/>
                  </a:solidFill>
                </a:uFill>
              </a:rPr>
              <a:t>COMO IDENTIFICAR ALGUEM CHEIO DO ESPÍRITO SANTO?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B871C9C-08A5-488D-B1AD-B0CB23E6ADE5}"/>
              </a:ext>
            </a:extLst>
          </p:cNvPr>
          <p:cNvSpPr txBox="1"/>
          <p:nvPr/>
        </p:nvSpPr>
        <p:spPr>
          <a:xfrm>
            <a:off x="884071" y="4154421"/>
            <a:ext cx="1302157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600" b="1" dirty="0"/>
              <a:t>1. Testemunho transbordante (v.19).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10A4FF9-D5D6-41FE-AFDE-DE529F226A06}"/>
              </a:ext>
            </a:extLst>
          </p:cNvPr>
          <p:cNvSpPr txBox="1"/>
          <p:nvPr/>
        </p:nvSpPr>
        <p:spPr>
          <a:xfrm>
            <a:off x="1166004" y="5873550"/>
            <a:ext cx="996207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7200" i="1" dirty="0">
                <a:latin typeface="+mj-lt"/>
              </a:rPr>
              <a:t>Os cânticos são expressões de alegria e de louvor a Deus, além da função de instruir a igreja.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8CFCD02-3ED0-43D9-A001-1B57DE2BAE53}"/>
              </a:ext>
            </a:extLst>
          </p:cNvPr>
          <p:cNvSpPr txBox="1"/>
          <p:nvPr/>
        </p:nvSpPr>
        <p:spPr>
          <a:xfrm>
            <a:off x="11966275" y="5873550"/>
            <a:ext cx="1163559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i="1" u="sng" dirty="0">
                <a:uFill>
                  <a:solidFill>
                    <a:srgbClr val="FF0000"/>
                  </a:solidFill>
                </a:uFill>
                <a:latin typeface="+mj-lt"/>
              </a:rPr>
              <a:t>OS CRENTES CHEIOS DO ESPÍRITO SANTO GERALMENTE EXPRESSAM SUA ALEGRIA POR MEIO DOS HINOS E CANTICOS ESPIRITUAIS QUE ADORAM E LOUVAM A DEUS; </a:t>
            </a:r>
          </a:p>
          <a:p>
            <a:r>
              <a:rPr lang="pt-PT" sz="4400" b="1" i="1" dirty="0">
                <a:solidFill>
                  <a:srgbClr val="FF0000"/>
                </a:solidFill>
                <a:latin typeface="+mj-lt"/>
              </a:rPr>
              <a:t>MUITAS VEZES CANTAMOS NO ESPÍRITO ALGO QUE NÃO FOI ESCRITO POR NIGUEM.</a:t>
            </a:r>
            <a:r>
              <a:rPr lang="pt-PT" sz="4400" b="1" i="1" dirty="0">
                <a:latin typeface="+mj-lt"/>
              </a:rPr>
              <a:t> </a:t>
            </a:r>
          </a:p>
          <a:p>
            <a:r>
              <a:rPr lang="pt-PT" sz="4400" b="1" i="1" dirty="0">
                <a:latin typeface="+mj-lt"/>
              </a:rPr>
              <a:t>PERCEBEMOS QUE ESSES CANTICOS NOS EDIFICAM E CONTRIBUI PARA A GLÓRIA DE DEUS</a:t>
            </a:r>
          </a:p>
        </p:txBody>
      </p:sp>
      <p:sp>
        <p:nvSpPr>
          <p:cNvPr id="15" name="Chaveta à esquerda 14">
            <a:extLst>
              <a:ext uri="{FF2B5EF4-FFF2-40B4-BE49-F238E27FC236}">
                <a16:creationId xmlns:a16="http://schemas.microsoft.com/office/drawing/2014/main" id="{C85D1CF9-E973-44ED-B1E3-2E7B1D72B833}"/>
              </a:ext>
            </a:extLst>
          </p:cNvPr>
          <p:cNvSpPr/>
          <p:nvPr/>
        </p:nvSpPr>
        <p:spPr>
          <a:xfrm>
            <a:off x="11128075" y="5870574"/>
            <a:ext cx="838200" cy="5654317"/>
          </a:xfrm>
          <a:prstGeom prst="leftBrac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975C1C8-993E-495D-B61E-BFD35EECF611}"/>
              </a:ext>
            </a:extLst>
          </p:cNvPr>
          <p:cNvSpPr txBox="1"/>
          <p:nvPr/>
        </p:nvSpPr>
        <p:spPr>
          <a:xfrm>
            <a:off x="2898475" y="10499713"/>
            <a:ext cx="51068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>
                <a:solidFill>
                  <a:srgbClr val="FF0000"/>
                </a:solidFill>
              </a:rPr>
              <a:t>Filipenses 2.5-11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806F515-3E16-4FF0-B491-05D01C38BE03}"/>
              </a:ext>
            </a:extLst>
          </p:cNvPr>
          <p:cNvSpPr txBox="1"/>
          <p:nvPr/>
        </p:nvSpPr>
        <p:spPr>
          <a:xfrm>
            <a:off x="20731288" y="10771186"/>
            <a:ext cx="27260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dirty="0">
                <a:solidFill>
                  <a:srgbClr val="FF0000"/>
                </a:solidFill>
              </a:rPr>
              <a:t>(Cl 3.16).</a:t>
            </a:r>
          </a:p>
        </p:txBody>
      </p:sp>
    </p:spTree>
    <p:extLst>
      <p:ext uri="{BB962C8B-B14F-4D97-AF65-F5344CB8AC3E}">
        <p14:creationId xmlns:p14="http://schemas.microsoft.com/office/powerpoint/2010/main" val="1554554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DE68F0C-09C7-4C7C-A9E4-E811D784CC3A}"/>
              </a:ext>
            </a:extLst>
          </p:cNvPr>
          <p:cNvSpPr txBox="1"/>
          <p:nvPr/>
        </p:nvSpPr>
        <p:spPr>
          <a:xfrm>
            <a:off x="6085936" y="876382"/>
            <a:ext cx="121891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8000" b="1" dirty="0"/>
              <a:t>2.  Dar graça em tudo (v.20).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99503D3-8BB9-4C25-8C56-61E44A2F3A70}"/>
              </a:ext>
            </a:extLst>
          </p:cNvPr>
          <p:cNvSpPr txBox="1"/>
          <p:nvPr/>
        </p:nvSpPr>
        <p:spPr>
          <a:xfrm>
            <a:off x="746904" y="2877711"/>
            <a:ext cx="1045018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600" b="1" dirty="0"/>
              <a:t>Essa é a vontade de Deus e deve ser a marca de todos os cristãos </a:t>
            </a:r>
            <a:r>
              <a:rPr lang="pt-PT" sz="6600" b="1" dirty="0">
                <a:solidFill>
                  <a:srgbClr val="FF0000"/>
                </a:solidFill>
              </a:rPr>
              <a:t>(1 </a:t>
            </a:r>
            <a:r>
              <a:rPr lang="pt-PT" sz="6600" b="1" dirty="0" err="1">
                <a:solidFill>
                  <a:srgbClr val="FF0000"/>
                </a:solidFill>
              </a:rPr>
              <a:t>Ts</a:t>
            </a:r>
            <a:r>
              <a:rPr lang="pt-PT" sz="6600" b="1" dirty="0">
                <a:solidFill>
                  <a:srgbClr val="FF0000"/>
                </a:solidFill>
              </a:rPr>
              <a:t> 5.18).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EC1C282-B774-43F2-807E-1C0478528821}"/>
              </a:ext>
            </a:extLst>
          </p:cNvPr>
          <p:cNvSpPr txBox="1"/>
          <p:nvPr/>
        </p:nvSpPr>
        <p:spPr>
          <a:xfrm>
            <a:off x="13905645" y="2637373"/>
            <a:ext cx="948474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000" b="1" dirty="0">
                <a:latin typeface="+mj-lt"/>
              </a:rPr>
              <a:t>Em tudo dai graças, porque esta é a vontade de Deus em Cristo Jesus para convosco. </a:t>
            </a:r>
          </a:p>
          <a:p>
            <a:r>
              <a:rPr lang="pt-PT" sz="6000" b="1" dirty="0">
                <a:solidFill>
                  <a:srgbClr val="FF0000"/>
                </a:solidFill>
                <a:latin typeface="+mj-lt"/>
              </a:rPr>
              <a:t>1 Tessalonicenses 5:18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41F8EFD-DB19-4BA6-87AC-74CC2461AAF1}"/>
              </a:ext>
            </a:extLst>
          </p:cNvPr>
          <p:cNvSpPr txBox="1"/>
          <p:nvPr/>
        </p:nvSpPr>
        <p:spPr>
          <a:xfrm>
            <a:off x="4115914" y="6694922"/>
            <a:ext cx="1615058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600" i="1" dirty="0"/>
              <a:t>O Espírito Santo nos capacita a levar uma vida de gratidão a Deus Pai centrada em Cristo.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5D989CA-ABED-4275-9D20-7E63190C72C2}"/>
              </a:ext>
            </a:extLst>
          </p:cNvPr>
          <p:cNvSpPr txBox="1"/>
          <p:nvPr/>
        </p:nvSpPr>
        <p:spPr>
          <a:xfrm>
            <a:off x="2758939" y="9830821"/>
            <a:ext cx="1886453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dirty="0">
                <a:solidFill>
                  <a:srgbClr val="FF0000"/>
                </a:solidFill>
              </a:rPr>
              <a:t>Portanto ide, fazei discípulos de todas as nações, batizando-os em nome do Pai, e do Filho, e do Espírito Santo; </a:t>
            </a:r>
            <a:r>
              <a:rPr lang="pt-PT" sz="5400" b="1" dirty="0"/>
              <a:t>Mateus 28:19</a:t>
            </a:r>
          </a:p>
        </p:txBody>
      </p:sp>
      <p:sp>
        <p:nvSpPr>
          <p:cNvPr id="17" name="Seta: Para Baixo 16">
            <a:extLst>
              <a:ext uri="{FF2B5EF4-FFF2-40B4-BE49-F238E27FC236}">
                <a16:creationId xmlns:a16="http://schemas.microsoft.com/office/drawing/2014/main" id="{138282AA-3898-4FFF-A212-529C54AA0442}"/>
              </a:ext>
            </a:extLst>
          </p:cNvPr>
          <p:cNvSpPr/>
          <p:nvPr/>
        </p:nvSpPr>
        <p:spPr>
          <a:xfrm>
            <a:off x="11528163" y="8835496"/>
            <a:ext cx="1304670" cy="978408"/>
          </a:xfrm>
          <a:prstGeom prst="down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8257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98B1DC0-50B7-4597-B0C3-E553C8D8BE95}"/>
              </a:ext>
            </a:extLst>
          </p:cNvPr>
          <p:cNvSpPr txBox="1"/>
          <p:nvPr/>
        </p:nvSpPr>
        <p:spPr>
          <a:xfrm>
            <a:off x="8343900" y="876383"/>
            <a:ext cx="76731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8000" b="1" dirty="0"/>
              <a:t>3. Sujeição (v.21).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F7EC211-4E10-4F3E-8FC0-4DC2034755EE}"/>
              </a:ext>
            </a:extLst>
          </p:cNvPr>
          <p:cNvSpPr txBox="1"/>
          <p:nvPr/>
        </p:nvSpPr>
        <p:spPr>
          <a:xfrm>
            <a:off x="871920" y="2748401"/>
            <a:ext cx="99111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dirty="0"/>
              <a:t>O quebrantamento e a humildade expressam bem a plenitude do Espírito.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7D8B2E-2BF7-443E-ADDD-AB21E2E45551}"/>
              </a:ext>
            </a:extLst>
          </p:cNvPr>
          <p:cNvSpPr txBox="1"/>
          <p:nvPr/>
        </p:nvSpPr>
        <p:spPr>
          <a:xfrm>
            <a:off x="12868772" y="2516950"/>
            <a:ext cx="1037194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 dirty="0">
                <a:solidFill>
                  <a:srgbClr val="FF0000"/>
                </a:solidFill>
                <a:latin typeface="+mj-lt"/>
              </a:rPr>
              <a:t>Perto está o Senhor dos que têm o coração quebrantado, e salva os contritos de espírito. </a:t>
            </a:r>
            <a:r>
              <a:rPr lang="pt-PT" sz="4800" b="1" dirty="0">
                <a:latin typeface="+mj-lt"/>
              </a:rPr>
              <a:t>Salmos 34:18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99B8F2C-B1D7-485B-B99B-7C662AABE2D8}"/>
              </a:ext>
            </a:extLst>
          </p:cNvPr>
          <p:cNvSpPr txBox="1"/>
          <p:nvPr/>
        </p:nvSpPr>
        <p:spPr>
          <a:xfrm>
            <a:off x="876490" y="5555831"/>
            <a:ext cx="1040686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>
                <a:solidFill>
                  <a:srgbClr val="FF0000"/>
                </a:solidFill>
              </a:rPr>
              <a:t>Ser submisso nos leva a uma vida cheia do Espírito Santo. </a:t>
            </a:r>
          </a:p>
          <a:p>
            <a:endParaRPr lang="pt-PT" sz="5400" b="1" dirty="0"/>
          </a:p>
          <a:p>
            <a:r>
              <a:rPr lang="pt-PT" sz="5400" b="1" dirty="0"/>
              <a:t>O Espírito Santo capacita o cristão a se submeter às autoridades constituídas aos seus superiores hierárquicos e aos irmãos na igreja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D4E5C09-1111-42BC-9322-05C8A5469DF5}"/>
              </a:ext>
            </a:extLst>
          </p:cNvPr>
          <p:cNvSpPr txBox="1"/>
          <p:nvPr/>
        </p:nvSpPr>
        <p:spPr>
          <a:xfrm>
            <a:off x="12868772" y="5128195"/>
            <a:ext cx="1091149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400" b="1" dirty="0">
                <a:solidFill>
                  <a:srgbClr val="FF0000"/>
                </a:solidFill>
                <a:latin typeface="+mj-lt"/>
              </a:rPr>
              <a:t>Sujeitai-vos, pois, a toda a ordenação humana por amor do Senhor; quer ao rei, como superior;</a:t>
            </a:r>
          </a:p>
          <a:p>
            <a:r>
              <a:rPr lang="pt-PT" sz="4400" b="1" dirty="0">
                <a:solidFill>
                  <a:srgbClr val="FF0000"/>
                </a:solidFill>
                <a:latin typeface="+mj-lt"/>
              </a:rPr>
              <a:t>Quer aos governadores, como por ele enviados para castigo dos malfeitores, e para louvor dos que fazem o bem. </a:t>
            </a:r>
            <a:r>
              <a:rPr lang="pt-PT" sz="4000" b="1" dirty="0"/>
              <a:t>1 Pedro 2:13,14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D5B4C65-2AA2-40F7-882F-BA63656ABB20}"/>
              </a:ext>
            </a:extLst>
          </p:cNvPr>
          <p:cNvSpPr txBox="1"/>
          <p:nvPr/>
        </p:nvSpPr>
        <p:spPr>
          <a:xfrm>
            <a:off x="12731015" y="8724409"/>
            <a:ext cx="109337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400" b="1" dirty="0">
                <a:solidFill>
                  <a:srgbClr val="FF0000"/>
                </a:solidFill>
              </a:rPr>
              <a:t>sede todos sujeitos uns aos outros </a:t>
            </a:r>
            <a:r>
              <a:rPr lang="pt-PT" sz="4400" b="1" dirty="0"/>
              <a:t>1 Pedro 5:5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CCD6E2-7148-4A7B-A4BC-D5859AFCE710}"/>
              </a:ext>
            </a:extLst>
          </p:cNvPr>
          <p:cNvSpPr txBox="1"/>
          <p:nvPr/>
        </p:nvSpPr>
        <p:spPr>
          <a:xfrm>
            <a:off x="12731015" y="9751859"/>
            <a:ext cx="1077490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400" b="1" dirty="0">
                <a:solidFill>
                  <a:srgbClr val="FF0000"/>
                </a:solidFill>
                <a:latin typeface="+mj-lt"/>
              </a:rPr>
              <a:t>Nada façais por contenda ou por vanglória, mas por humildade; cada um considere os outros superiores a si mesmo. </a:t>
            </a:r>
            <a:r>
              <a:rPr lang="pt-PT" sz="4400" b="1" dirty="0">
                <a:latin typeface="+mj-lt"/>
              </a:rPr>
              <a:t>Filipenses 2:3</a:t>
            </a:r>
          </a:p>
        </p:txBody>
      </p:sp>
      <p:sp>
        <p:nvSpPr>
          <p:cNvPr id="20" name="Chaveta à esquerda 19">
            <a:extLst>
              <a:ext uri="{FF2B5EF4-FFF2-40B4-BE49-F238E27FC236}">
                <a16:creationId xmlns:a16="http://schemas.microsoft.com/office/drawing/2014/main" id="{3F4B2F3E-8A11-4200-B291-627DF66B0EB8}"/>
              </a:ext>
            </a:extLst>
          </p:cNvPr>
          <p:cNvSpPr/>
          <p:nvPr/>
        </p:nvSpPr>
        <p:spPr>
          <a:xfrm>
            <a:off x="11783683" y="2457831"/>
            <a:ext cx="1138550" cy="9417686"/>
          </a:xfrm>
          <a:prstGeom prst="leftBrac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92113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19E3960-D069-42CA-8BCD-A5EB89CB1C80}"/>
              </a:ext>
            </a:extLst>
          </p:cNvPr>
          <p:cNvSpPr txBox="1"/>
          <p:nvPr/>
        </p:nvSpPr>
        <p:spPr>
          <a:xfrm>
            <a:off x="1252268" y="1760210"/>
            <a:ext cx="11428426" cy="9325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000" b="1" dirty="0"/>
              <a:t>O significado de “enchei-vos do Espírito” é ter a vida cristã na plenitude do Espírito Santo. Isso envolve todos os </a:t>
            </a:r>
            <a:r>
              <a:rPr lang="pt-PT" sz="6000" b="1" dirty="0" err="1"/>
              <a:t>aspectos</a:t>
            </a:r>
            <a:r>
              <a:rPr lang="pt-PT" sz="6000" b="1" dirty="0"/>
              <a:t> da nossa vida. Desde os cultos até o lar, desde o lar até o trabalho e a sociedade.</a:t>
            </a:r>
          </a:p>
          <a:p>
            <a:r>
              <a:rPr lang="pt-PT" sz="6000" b="1" dirty="0">
                <a:solidFill>
                  <a:schemeClr val="accent2">
                    <a:lumMod val="75000"/>
                  </a:schemeClr>
                </a:solidFill>
              </a:rPr>
              <a:t>Por meio desses testemunhos é possível observar quem é cheio do Espírito.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0D42597-7829-40DB-959B-FFE4BEC9E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5645" y="2121924"/>
            <a:ext cx="9248434" cy="860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9207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05E44A2-5EDE-4A09-8897-A3FC9ABF2E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742" t="13313" r="7068" b="31568"/>
          <a:stretch/>
        </p:blipFill>
        <p:spPr>
          <a:xfrm>
            <a:off x="9178573" y="655608"/>
            <a:ext cx="6003850" cy="141473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669139B-779B-48B7-A696-709E1F71561E}"/>
              </a:ext>
            </a:extLst>
          </p:cNvPr>
          <p:cNvSpPr txBox="1"/>
          <p:nvPr/>
        </p:nvSpPr>
        <p:spPr>
          <a:xfrm>
            <a:off x="7903952" y="2670678"/>
            <a:ext cx="85530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8000" b="1" dirty="0"/>
              <a:t>• O que é devoção?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835C41B-85FF-411C-B378-D25D8BECE19E}"/>
              </a:ext>
            </a:extLst>
          </p:cNvPr>
          <p:cNvSpPr txBox="1"/>
          <p:nvPr/>
        </p:nvSpPr>
        <p:spPr>
          <a:xfrm>
            <a:off x="4239808" y="4764632"/>
            <a:ext cx="1590279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600" b="1" dirty="0">
                <a:solidFill>
                  <a:srgbClr val="FF0000"/>
                </a:solidFill>
              </a:rPr>
              <a:t>A nossa ideia de “devoção” é de apego, dedicação e zelo, o nosso apreço pela oração (</a:t>
            </a:r>
            <a:r>
              <a:rPr lang="pt-PT" sz="6600" b="1" dirty="0" err="1">
                <a:solidFill>
                  <a:srgbClr val="FF0000"/>
                </a:solidFill>
              </a:rPr>
              <a:t>Mt</a:t>
            </a:r>
            <a:r>
              <a:rPr lang="pt-PT" sz="6600" b="1" dirty="0">
                <a:solidFill>
                  <a:srgbClr val="FF0000"/>
                </a:solidFill>
              </a:rPr>
              <a:t> 26.41), o amor pela Palavra (</a:t>
            </a:r>
            <a:r>
              <a:rPr lang="pt-PT" sz="6600" b="1" dirty="0" err="1">
                <a:solidFill>
                  <a:srgbClr val="FF0000"/>
                </a:solidFill>
              </a:rPr>
              <a:t>Sl</a:t>
            </a:r>
            <a:r>
              <a:rPr lang="pt-PT" sz="6600" b="1" dirty="0">
                <a:solidFill>
                  <a:srgbClr val="FF0000"/>
                </a:solidFill>
              </a:rPr>
              <a:t> 119.97) e o apego ao jejum.</a:t>
            </a:r>
          </a:p>
        </p:txBody>
      </p:sp>
    </p:spTree>
    <p:extLst>
      <p:ext uri="{BB962C8B-B14F-4D97-AF65-F5344CB8AC3E}">
        <p14:creationId xmlns:p14="http://schemas.microsoft.com/office/powerpoint/2010/main" val="61243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DE40B7E-E815-448C-8FB1-2290E9714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7958" y="786549"/>
            <a:ext cx="6005080" cy="141439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E1F49D9-043F-4814-9DB5-9AE1186ABE2F}"/>
              </a:ext>
            </a:extLst>
          </p:cNvPr>
          <p:cNvSpPr txBox="1"/>
          <p:nvPr/>
        </p:nvSpPr>
        <p:spPr>
          <a:xfrm>
            <a:off x="4188050" y="2528748"/>
            <a:ext cx="1600631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8000" b="1" dirty="0"/>
              <a:t>• Como a Declaração de Fé das Assembleias de Deus define oração?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05400EF-D5B9-4741-95EB-300725041FD9}"/>
              </a:ext>
            </a:extLst>
          </p:cNvPr>
          <p:cNvSpPr txBox="1"/>
          <p:nvPr/>
        </p:nvSpPr>
        <p:spPr>
          <a:xfrm>
            <a:off x="2006360" y="5844722"/>
            <a:ext cx="2034827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600" b="1" dirty="0">
                <a:solidFill>
                  <a:srgbClr val="FF0000"/>
                </a:solidFill>
              </a:rPr>
              <a:t>Segundo a Declaração de Fé das Assembleias de Deus, a oração é “o ato consciente, pelo qual a pessoa dirige-se a Deus para se comunicar com Ele e buscar a sua ajuda por meio de palavra ou pensamento”.</a:t>
            </a:r>
          </a:p>
        </p:txBody>
      </p:sp>
    </p:spTree>
    <p:extLst>
      <p:ext uri="{BB962C8B-B14F-4D97-AF65-F5344CB8AC3E}">
        <p14:creationId xmlns:p14="http://schemas.microsoft.com/office/powerpoint/2010/main" val="308299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DE40B7E-E815-448C-8FB1-2290E9714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7958" y="786549"/>
            <a:ext cx="6005080" cy="141439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4E0B02E-03A8-4455-88D8-0E7D4794DED5}"/>
              </a:ext>
            </a:extLst>
          </p:cNvPr>
          <p:cNvSpPr txBox="1"/>
          <p:nvPr/>
        </p:nvSpPr>
        <p:spPr>
          <a:xfrm>
            <a:off x="2863834" y="2724852"/>
            <a:ext cx="194611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8000" b="1" dirty="0"/>
              <a:t>• O que significa “néscio” em Efésios 5.15?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693C774-4ACF-41E4-A868-B3012FEF9F37}"/>
              </a:ext>
            </a:extLst>
          </p:cNvPr>
          <p:cNvSpPr txBox="1"/>
          <p:nvPr/>
        </p:nvSpPr>
        <p:spPr>
          <a:xfrm>
            <a:off x="9456707" y="4948050"/>
            <a:ext cx="544758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600" b="1" dirty="0">
                <a:solidFill>
                  <a:srgbClr val="FF0000"/>
                </a:solidFill>
              </a:rPr>
              <a:t>Tolo, sem juízo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670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DE40B7E-E815-448C-8FB1-2290E9714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7958" y="786549"/>
            <a:ext cx="6005080" cy="141439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11126C0-A8C2-4460-B1B4-A9113A8D948A}"/>
              </a:ext>
            </a:extLst>
          </p:cNvPr>
          <p:cNvSpPr txBox="1"/>
          <p:nvPr/>
        </p:nvSpPr>
        <p:spPr>
          <a:xfrm>
            <a:off x="916482" y="2659689"/>
            <a:ext cx="2254944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8000" b="1" dirty="0"/>
              <a:t>• A que o apóstolo Paulo se refere ao usar a expressão, “enchei-vos do Espírito” em Efésios 5.18?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C2E21ED-9FB7-47A0-93FE-2B187206DE54}"/>
              </a:ext>
            </a:extLst>
          </p:cNvPr>
          <p:cNvSpPr txBox="1"/>
          <p:nvPr/>
        </p:nvSpPr>
        <p:spPr>
          <a:xfrm>
            <a:off x="4781191" y="5780295"/>
            <a:ext cx="1479861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600" b="1" dirty="0">
                <a:solidFill>
                  <a:srgbClr val="FF0000"/>
                </a:solidFill>
              </a:rPr>
              <a:t>Essa expressão indica renovação, novo enchimento do Espírito (</a:t>
            </a:r>
            <a:r>
              <a:rPr lang="pt-PT" sz="6600" b="1" dirty="0" err="1">
                <a:solidFill>
                  <a:srgbClr val="FF0000"/>
                </a:solidFill>
              </a:rPr>
              <a:t>At</a:t>
            </a:r>
            <a:r>
              <a:rPr lang="pt-PT" sz="6600" b="1" dirty="0">
                <a:solidFill>
                  <a:srgbClr val="FF0000"/>
                </a:solidFill>
              </a:rPr>
              <a:t> 4.8; 13.9).</a:t>
            </a:r>
          </a:p>
        </p:txBody>
      </p:sp>
    </p:spTree>
    <p:extLst>
      <p:ext uri="{BB962C8B-B14F-4D97-AF65-F5344CB8AC3E}">
        <p14:creationId xmlns:p14="http://schemas.microsoft.com/office/powerpoint/2010/main" val="120868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oldura 3">
            <a:extLst>
              <a:ext uri="{FF2B5EF4-FFF2-40B4-BE49-F238E27FC236}">
                <a16:creationId xmlns:a16="http://schemas.microsoft.com/office/drawing/2014/main" id="{4D5EA909-8956-4F18-8891-E296915B694C}"/>
              </a:ext>
            </a:extLst>
          </p:cNvPr>
          <p:cNvSpPr/>
          <p:nvPr/>
        </p:nvSpPr>
        <p:spPr>
          <a:xfrm>
            <a:off x="1" y="0"/>
            <a:ext cx="24382412" cy="13684249"/>
          </a:xfrm>
          <a:prstGeom prst="frame">
            <a:avLst>
              <a:gd name="adj1" fmla="val 22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177">
              <a:solidFill>
                <a:schemeClr val="tx1"/>
              </a:solidFill>
            </a:endParaRPr>
          </a:p>
        </p:txBody>
      </p:sp>
      <p:sp>
        <p:nvSpPr>
          <p:cNvPr id="5" name="Moldura 4">
            <a:extLst>
              <a:ext uri="{FF2B5EF4-FFF2-40B4-BE49-F238E27FC236}">
                <a16:creationId xmlns:a16="http://schemas.microsoft.com/office/drawing/2014/main" id="{178E13FA-460C-49B1-9281-B286F93C68F8}"/>
              </a:ext>
            </a:extLst>
          </p:cNvPr>
          <p:cNvSpPr/>
          <p:nvPr/>
        </p:nvSpPr>
        <p:spPr>
          <a:xfrm>
            <a:off x="327804" y="327804"/>
            <a:ext cx="23705388" cy="12190442"/>
          </a:xfrm>
          <a:prstGeom prst="frame">
            <a:avLst>
              <a:gd name="adj1" fmla="val 190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DF9BFC-DC98-4106-A122-D6338E6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12518246"/>
            <a:ext cx="838200" cy="8382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6B4CA5-1EA0-440C-912B-B68C8ACF9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56" y="12521222"/>
            <a:ext cx="10449450" cy="8352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19DA0C-BA09-47EA-AA99-2F8869444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90" t="11158" r="11425" b="31255"/>
          <a:stretch/>
        </p:blipFill>
        <p:spPr>
          <a:xfrm>
            <a:off x="12594430" y="12518246"/>
            <a:ext cx="2622431" cy="79095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DE40B7E-E815-448C-8FB1-2290E9714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7958" y="786549"/>
            <a:ext cx="6005080" cy="141439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C727541-7860-42A6-8FD6-DA4A2EA7444C}"/>
              </a:ext>
            </a:extLst>
          </p:cNvPr>
          <p:cNvSpPr txBox="1"/>
          <p:nvPr/>
        </p:nvSpPr>
        <p:spPr>
          <a:xfrm>
            <a:off x="2567077" y="2791447"/>
            <a:ext cx="1922684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8000" b="1" dirty="0"/>
              <a:t>• Como identificar alguém cheio do Espírito?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4EDA15C-F3D4-4CBB-935E-8B73CC8F13D7}"/>
              </a:ext>
            </a:extLst>
          </p:cNvPr>
          <p:cNvSpPr txBox="1"/>
          <p:nvPr/>
        </p:nvSpPr>
        <p:spPr>
          <a:xfrm>
            <a:off x="3920241" y="4832963"/>
            <a:ext cx="1654193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600" b="1" dirty="0">
                <a:solidFill>
                  <a:srgbClr val="FF0000"/>
                </a:solidFill>
              </a:rPr>
              <a:t>O apóstolo apresenta pelo menos três características: o testemunho transbordante, a vida de gratidão e de submissão</a:t>
            </a:r>
          </a:p>
        </p:txBody>
      </p:sp>
    </p:spTree>
    <p:extLst>
      <p:ext uri="{BB962C8B-B14F-4D97-AF65-F5344CB8AC3E}">
        <p14:creationId xmlns:p14="http://schemas.microsoft.com/office/powerpoint/2010/main" val="33073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644</TotalTime>
  <Words>2023</Words>
  <Application>Microsoft Office PowerPoint</Application>
  <PresentationFormat>Personalizados</PresentationFormat>
  <Paragraphs>117</Paragraphs>
  <Slides>28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valdemar junior</dc:creator>
  <cp:lastModifiedBy>valdemar junior</cp:lastModifiedBy>
  <cp:revision>43</cp:revision>
  <dcterms:created xsi:type="dcterms:W3CDTF">2021-02-15T20:17:47Z</dcterms:created>
  <dcterms:modified xsi:type="dcterms:W3CDTF">2021-02-20T14:41:55Z</dcterms:modified>
</cp:coreProperties>
</file>