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24" autoAdjust="0"/>
    <p:restoredTop sz="94660"/>
  </p:normalViewPr>
  <p:slideViewPr>
    <p:cSldViewPr snapToGrid="0">
      <p:cViewPr varScale="1">
        <p:scale>
          <a:sx n="37" d="100"/>
          <a:sy n="37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1796" y="2595549"/>
            <a:ext cx="17378821" cy="5006809"/>
          </a:xfrm>
        </p:spPr>
        <p:txBody>
          <a:bodyPr anchor="b">
            <a:normAutofit/>
          </a:bodyPr>
          <a:lstStyle>
            <a:lvl1pPr algn="ctr">
              <a:defRPr sz="957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1796" y="7754409"/>
            <a:ext cx="17378821" cy="2736848"/>
          </a:xfrm>
        </p:spPr>
        <p:txBody>
          <a:bodyPr>
            <a:normAutofit/>
          </a:bodyPr>
          <a:lstStyle>
            <a:lvl1pPr marL="0" indent="0" algn="ctr">
              <a:buNone/>
              <a:defRPr sz="4390">
                <a:solidFill>
                  <a:schemeClr val="bg1">
                    <a:lumMod val="50000"/>
                  </a:schemeClr>
                </a:solidFill>
              </a:defRPr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288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827429" y="4723226"/>
            <a:ext cx="20726303" cy="683236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3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29" y="1653291"/>
            <a:ext cx="20702157" cy="5460968"/>
          </a:xfrm>
        </p:spPr>
        <p:txBody>
          <a:bodyPr anchor="b">
            <a:normAutofit/>
          </a:bodyPr>
          <a:lstStyle>
            <a:lvl1pPr>
              <a:defRPr sz="798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7429" y="7297982"/>
            <a:ext cx="20702157" cy="2730032"/>
          </a:xfrm>
        </p:spPr>
        <p:txBody>
          <a:bodyPr>
            <a:normAutofit/>
          </a:bodyPr>
          <a:lstStyle>
            <a:lvl1pPr marL="0" indent="0" algn="ctr">
              <a:buNone/>
              <a:defRPr sz="3991">
                <a:solidFill>
                  <a:schemeClr val="bg1">
                    <a:lumMod val="50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27432" y="1234172"/>
            <a:ext cx="20727553" cy="3184964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827429" y="4723226"/>
            <a:ext cx="10211387" cy="683236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12343597" y="4723226"/>
            <a:ext cx="10210135" cy="683236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96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27432" y="1234172"/>
            <a:ext cx="20727553" cy="3184964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2507" y="4731059"/>
            <a:ext cx="9746314" cy="135684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5188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827430" y="6087900"/>
            <a:ext cx="10211389" cy="54676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92013" y="4731059"/>
            <a:ext cx="9762973" cy="135684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5188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12343598" y="6087900"/>
            <a:ext cx="10210137" cy="54676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56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9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04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31" y="1216378"/>
            <a:ext cx="7870864" cy="4037137"/>
          </a:xfrm>
        </p:spPr>
        <p:txBody>
          <a:bodyPr anchor="b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10155464" y="1216379"/>
            <a:ext cx="12399519" cy="10339209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30" y="5253515"/>
            <a:ext cx="7870866" cy="6302074"/>
          </a:xfrm>
        </p:spPr>
        <p:txBody>
          <a:bodyPr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96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30" y="1216378"/>
            <a:ext cx="11869165" cy="4037141"/>
          </a:xfrm>
        </p:spPr>
        <p:txBody>
          <a:bodyPr anchor="b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8640" y="1216380"/>
            <a:ext cx="6510292" cy="10339211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70" y="5253516"/>
            <a:ext cx="11869125" cy="6302072"/>
          </a:xfrm>
        </p:spPr>
        <p:txBody>
          <a:bodyPr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5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69" y="8558890"/>
            <a:ext cx="20727515" cy="1619463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69334" y="1393289"/>
            <a:ext cx="19643785" cy="641339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29" y="10193805"/>
            <a:ext cx="20727555" cy="1361784"/>
          </a:xfrm>
        </p:spPr>
        <p:txBody>
          <a:bodyPr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0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29" y="1216377"/>
            <a:ext cx="20727555" cy="6838623"/>
          </a:xfrm>
        </p:spPr>
        <p:txBody>
          <a:bodyPr anchor="ctr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31" y="8390175"/>
            <a:ext cx="20727555" cy="3165416"/>
          </a:xfrm>
        </p:spPr>
        <p:txBody>
          <a:bodyPr anchor="ctr"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69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2236" y="1216378"/>
            <a:ext cx="18604293" cy="5971952"/>
          </a:xfrm>
        </p:spPr>
        <p:txBody>
          <a:bodyPr anchor="ctr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3441065" y="7203351"/>
            <a:ext cx="17503459" cy="1186822"/>
          </a:xfrm>
        </p:spPr>
        <p:txBody>
          <a:bodyPr anchor="t">
            <a:normAutofit/>
          </a:bodyPr>
          <a:lstStyle>
            <a:lvl1pPr marL="0" indent="0">
              <a:buNone/>
              <a:defRPr sz="2794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29" y="8725349"/>
            <a:ext cx="20727555" cy="2835527"/>
          </a:xfrm>
        </p:spPr>
        <p:txBody>
          <a:bodyPr anchor="ctr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02845" y="1504840"/>
            <a:ext cx="1219121" cy="1166845"/>
          </a:xfrm>
          <a:prstGeom prst="rect">
            <a:avLst/>
          </a:prstGeom>
        </p:spPr>
        <p:txBody>
          <a:bodyPr vert="horz" lIns="182457" tIns="91228" rIns="182457" bIns="9122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5963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113742" y="5973297"/>
            <a:ext cx="1219121" cy="1166845"/>
          </a:xfrm>
          <a:prstGeom prst="rect">
            <a:avLst/>
          </a:prstGeom>
        </p:spPr>
        <p:txBody>
          <a:bodyPr vert="horz" lIns="182457" tIns="91228" rIns="182457" bIns="9122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5963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2541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431" y="4267542"/>
            <a:ext cx="20727555" cy="5012041"/>
          </a:xfrm>
        </p:spPr>
        <p:txBody>
          <a:bodyPr anchor="b"/>
          <a:lstStyle>
            <a:lvl1pPr algn="ctr"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431" y="9303085"/>
            <a:ext cx="20727555" cy="2276007"/>
          </a:xfrm>
        </p:spPr>
        <p:txBody>
          <a:bodyPr anchor="t"/>
          <a:lstStyle>
            <a:lvl1pPr marL="0" indent="0" algn="ctr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45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27429" y="1216378"/>
            <a:ext cx="20727555" cy="3202757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827429" y="4723227"/>
            <a:ext cx="6597523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827429" y="5873084"/>
            <a:ext cx="6597523" cy="568250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04199" y="4723227"/>
            <a:ext cx="6582614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82119" y="5873084"/>
            <a:ext cx="6606272" cy="568250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5945558" y="4723227"/>
            <a:ext cx="6609426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789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5945558" y="5873084"/>
            <a:ext cx="6609426" cy="568250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02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827429" y="1218717"/>
            <a:ext cx="20727555" cy="3200418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827430" y="8390173"/>
            <a:ext cx="6592389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390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827430" y="4723227"/>
            <a:ext cx="6592389" cy="3040944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827430" y="9540029"/>
            <a:ext cx="6592389" cy="2015560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884940" y="8390173"/>
            <a:ext cx="6603226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390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882118" y="4723227"/>
            <a:ext cx="6606274" cy="3040944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8882118" y="9540026"/>
            <a:ext cx="6606274" cy="2015562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5945559" y="8390173"/>
            <a:ext cx="6600932" cy="1149856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4390" b="0">
                <a:solidFill>
                  <a:schemeClr val="tx1"/>
                </a:solidFill>
              </a:defRPr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5945558" y="4723227"/>
            <a:ext cx="6609426" cy="3040944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3193"/>
            </a:lvl1pPr>
            <a:lvl2pPr marL="912297" indent="0">
              <a:buNone/>
              <a:defRPr sz="3193"/>
            </a:lvl2pPr>
            <a:lvl3pPr marL="1824594" indent="0">
              <a:buNone/>
              <a:defRPr sz="3193"/>
            </a:lvl3pPr>
            <a:lvl4pPr marL="2736891" indent="0">
              <a:buNone/>
              <a:defRPr sz="3193"/>
            </a:lvl4pPr>
            <a:lvl5pPr marL="3649188" indent="0">
              <a:buNone/>
              <a:defRPr sz="3193"/>
            </a:lvl5pPr>
            <a:lvl6pPr marL="4561484" indent="0">
              <a:buNone/>
              <a:defRPr sz="3193"/>
            </a:lvl6pPr>
            <a:lvl7pPr marL="5473781" indent="0">
              <a:buNone/>
              <a:defRPr sz="3193"/>
            </a:lvl7pPr>
            <a:lvl8pPr marL="6386078" indent="0">
              <a:buNone/>
              <a:defRPr sz="3193"/>
            </a:lvl8pPr>
            <a:lvl9pPr marL="7298375" indent="0">
              <a:buNone/>
              <a:defRPr sz="319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5945309" y="9540022"/>
            <a:ext cx="6609676" cy="2015566"/>
          </a:xfrm>
        </p:spPr>
        <p:txBody>
          <a:bodyPr anchor="t">
            <a:normAutofit/>
          </a:bodyPr>
          <a:lstStyle>
            <a:lvl1pPr marL="0" indent="0" algn="ctr">
              <a:buNone/>
              <a:defRPr sz="2794"/>
            </a:lvl1pPr>
            <a:lvl2pPr marL="912297" indent="0">
              <a:buNone/>
              <a:defRPr sz="2394"/>
            </a:lvl2pPr>
            <a:lvl3pPr marL="1824594" indent="0">
              <a:buNone/>
              <a:defRPr sz="1995"/>
            </a:lvl3pPr>
            <a:lvl4pPr marL="2736891" indent="0">
              <a:buNone/>
              <a:defRPr sz="1796"/>
            </a:lvl4pPr>
            <a:lvl5pPr marL="3649188" indent="0">
              <a:buNone/>
              <a:defRPr sz="1796"/>
            </a:lvl5pPr>
            <a:lvl6pPr marL="4561484" indent="0">
              <a:buNone/>
              <a:defRPr sz="1796"/>
            </a:lvl6pPr>
            <a:lvl7pPr marL="5473781" indent="0">
              <a:buNone/>
              <a:defRPr sz="1796"/>
            </a:lvl7pPr>
            <a:lvl8pPr marL="6386078" indent="0">
              <a:buNone/>
              <a:defRPr sz="1796"/>
            </a:lvl8pPr>
            <a:lvl9pPr marL="7298375" indent="0">
              <a:buNone/>
              <a:defRPr sz="1796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42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827431" y="4723228"/>
            <a:ext cx="20727555" cy="6832362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27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1216381"/>
            <a:ext cx="5106320" cy="1033920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827431" y="1216381"/>
            <a:ext cx="15316451" cy="10339209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5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4382419" cy="1368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7432" y="1234172"/>
            <a:ext cx="20727553" cy="318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7431" y="4723228"/>
            <a:ext cx="20727555" cy="68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6474" y="1173931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5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7430" y="11739313"/>
            <a:ext cx="13344905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95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26654" y="11739313"/>
            <a:ext cx="1528331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5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33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1824594" rtl="0" eaLnBrk="1" latinLnBrk="0" hangingPunct="1">
        <a:lnSpc>
          <a:spcPct val="90000"/>
        </a:lnSpc>
        <a:spcBef>
          <a:spcPct val="0"/>
        </a:spcBef>
        <a:buNone/>
        <a:defRPr sz="7183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120000"/>
        </a:lnSpc>
        <a:spcBef>
          <a:spcPts val="1995"/>
        </a:spcBef>
        <a:buClr>
          <a:schemeClr val="tx1"/>
        </a:buClr>
        <a:buFont typeface="Arial" panose="020B0604020202020204" pitchFamily="34" charset="0"/>
        <a:buChar char="•"/>
        <a:defRPr sz="3991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359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3193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120000"/>
        </a:lnSpc>
        <a:spcBef>
          <a:spcPts val="998"/>
        </a:spcBef>
        <a:buClr>
          <a:schemeClr val="tx1"/>
        </a:buClr>
        <a:buFont typeface="Arial" panose="020B0604020202020204" pitchFamily="34" charset="0"/>
        <a:buChar char="•"/>
        <a:defRPr sz="279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4A9CC-6959-4576-8B09-09F7C5731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628" y="1216379"/>
            <a:ext cx="23271228" cy="4385359"/>
          </a:xfrm>
        </p:spPr>
        <p:txBody>
          <a:bodyPr>
            <a:normAutofit/>
          </a:bodyPr>
          <a:lstStyle/>
          <a:p>
            <a:r>
              <a:rPr lang="pt-PT" sz="13170" dirty="0"/>
              <a:t>EBD 2º Trimestre 2018 Lição 7</a:t>
            </a:r>
            <a:br>
              <a:rPr lang="pt-PT" sz="10775" dirty="0"/>
            </a:br>
            <a:endParaRPr lang="pt-PT" sz="10775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819841-F7AF-4C06-A4F8-3426DDCAC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9836" y="5153603"/>
            <a:ext cx="21766759" cy="6498015"/>
          </a:xfrm>
        </p:spPr>
        <p:txBody>
          <a:bodyPr>
            <a:normAutofit/>
          </a:bodyPr>
          <a:lstStyle/>
          <a:p>
            <a:r>
              <a:rPr lang="pt-PT" sz="17560" dirty="0">
                <a:solidFill>
                  <a:srgbClr val="FF0000"/>
                </a:solidFill>
              </a:rPr>
              <a:t>Ética cristã e doação de órgãos</a:t>
            </a:r>
          </a:p>
        </p:txBody>
      </p:sp>
    </p:spTree>
    <p:extLst>
      <p:ext uri="{BB962C8B-B14F-4D97-AF65-F5344CB8AC3E}">
        <p14:creationId xmlns:p14="http://schemas.microsoft.com/office/powerpoint/2010/main" val="395855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EF995-2EA7-4BD7-AB06-F40F06AB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228600"/>
            <a:ext cx="22762029" cy="1110343"/>
          </a:xfrm>
        </p:spPr>
        <p:txBody>
          <a:bodyPr>
            <a:noAutofit/>
          </a:bodyPr>
          <a:lstStyle/>
          <a:p>
            <a:r>
              <a:rPr lang="pt-PT" sz="4800" dirty="0"/>
              <a:t>Segunda, </a:t>
            </a:r>
            <a:r>
              <a:rPr lang="pt-PT" sz="4800" dirty="0" err="1"/>
              <a:t>Mt</a:t>
            </a:r>
            <a:r>
              <a:rPr lang="pt-PT" sz="4800" dirty="0"/>
              <a:t> 22:37-40 O amor Cristão e a síntese da lei e dos profetas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A0BCCC1-4101-4418-B917-1D40BC307D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77787" y="1338943"/>
            <a:ext cx="24460200" cy="13095514"/>
          </a:xfrm>
        </p:spPr>
        <p:txBody>
          <a:bodyPr>
            <a:noAutofit/>
          </a:bodyPr>
          <a:lstStyle/>
          <a:p>
            <a:r>
              <a:rPr lang="pt-PT" sz="4400" dirty="0">
                <a:solidFill>
                  <a:srgbClr val="FF0000"/>
                </a:solidFill>
              </a:rPr>
              <a:t>Jesus não citou dois da lista dos “Dez Mandamentos” do </a:t>
            </a:r>
            <a:r>
              <a:rPr lang="pt-PT" sz="4400" dirty="0" err="1">
                <a:solidFill>
                  <a:srgbClr val="FF0000"/>
                </a:solidFill>
              </a:rPr>
              <a:t>At</a:t>
            </a:r>
            <a:r>
              <a:rPr lang="pt-PT" sz="4400" dirty="0">
                <a:solidFill>
                  <a:srgbClr val="FF0000"/>
                </a:solidFill>
              </a:rPr>
              <a:t>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Talvez os fariseus esperassem que ele destacasse o sábado ou alguma outra lei sobre o comportamento externo do homem, mas Jesus respondeu de outra maneira. </a:t>
            </a:r>
          </a:p>
          <a:p>
            <a:r>
              <a:rPr lang="pt-PT" sz="4400" dirty="0">
                <a:solidFill>
                  <a:srgbClr val="FF0000"/>
                </a:solidFill>
              </a:rPr>
              <a:t>As palavras que ele citou não vêm dos Dez Mandamentos e sim, de textos menos lido </a:t>
            </a:r>
          </a:p>
          <a:p>
            <a:r>
              <a:rPr lang="pt-PT" sz="4400" dirty="0">
                <a:solidFill>
                  <a:srgbClr val="FF0000"/>
                </a:solidFill>
              </a:rPr>
              <a:t>A instrução de amar a Deus vem de um dos últimos discursos de Moisés </a:t>
            </a:r>
            <a:r>
              <a:rPr lang="pt-PT" sz="4400" dirty="0" err="1">
                <a:solidFill>
                  <a:srgbClr val="FF0000"/>
                </a:solidFill>
              </a:rPr>
              <a:t>Dt</a:t>
            </a:r>
            <a:r>
              <a:rPr lang="pt-PT" sz="4400" dirty="0">
                <a:solidFill>
                  <a:srgbClr val="FF0000"/>
                </a:solidFill>
              </a:rPr>
              <a:t> 6:5 E o segundo mandamento vem do meio de uma lista de instruções do tratamento a outras pessoas Lev 19:18</a:t>
            </a:r>
          </a:p>
          <a:p>
            <a:r>
              <a:rPr lang="pt-PT" sz="4400" dirty="0">
                <a:solidFill>
                  <a:srgbClr val="FF0000"/>
                </a:solidFill>
              </a:rPr>
              <a:t>Jesus claramente viu Deus acima do homem, e o serviço a Deus acima de causas humanitárias. </a:t>
            </a:r>
          </a:p>
          <a:p>
            <a:r>
              <a:rPr lang="pt-PT" sz="4400" dirty="0">
                <a:solidFill>
                  <a:srgbClr val="FF0000"/>
                </a:solidFill>
              </a:rPr>
              <a:t>Isso não diminui a importância de servir aos outros, que é claramente de grande importância no ensinamento bíblico, </a:t>
            </a:r>
          </a:p>
          <a:p>
            <a:r>
              <a:rPr lang="pt-PT" sz="4400" dirty="0">
                <a:solidFill>
                  <a:srgbClr val="FF0000"/>
                </a:solidFill>
              </a:rPr>
              <a:t>mas nos lembra da prioridade necessária que frisam o fato fundamental de que “o SENHOR, nosso Deus, é o único SENHOR” </a:t>
            </a:r>
          </a:p>
        </p:txBody>
      </p:sp>
    </p:spTree>
    <p:extLst>
      <p:ext uri="{BB962C8B-B14F-4D97-AF65-F5344CB8AC3E}">
        <p14:creationId xmlns:p14="http://schemas.microsoft.com/office/powerpoint/2010/main" val="6770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F3252-B387-401A-A5DC-EA00EB46F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3914"/>
            <a:ext cx="21869185" cy="2547257"/>
          </a:xfrm>
        </p:spPr>
        <p:txBody>
          <a:bodyPr>
            <a:normAutofit/>
          </a:bodyPr>
          <a:lstStyle/>
          <a:p>
            <a:r>
              <a:rPr lang="pt-PT" sz="6600" dirty="0"/>
              <a:t>TERÇA, Mateus 7:12 A Bíblia Apresenta a empatia e a solidariedade como princípios cristãos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431A392-BAB1-415A-AE2F-D85D309095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548" y="2841171"/>
            <a:ext cx="23253137" cy="10549164"/>
          </a:xfrm>
        </p:spPr>
        <p:txBody>
          <a:bodyPr>
            <a:noAutofit/>
          </a:bodyPr>
          <a:lstStyle/>
          <a:p>
            <a:r>
              <a:rPr lang="pt-PT" sz="4800" dirty="0">
                <a:solidFill>
                  <a:srgbClr val="FF0000"/>
                </a:solidFill>
              </a:rPr>
              <a:t>Empatia significa a capacidade psicológica para sentir o que sentiria uma outra pessoa caso estivesse na mesma situação vivenciada por ela. </a:t>
            </a:r>
          </a:p>
          <a:p>
            <a:r>
              <a:rPr lang="pt-PT" sz="4800" dirty="0">
                <a:solidFill>
                  <a:srgbClr val="FF0000"/>
                </a:solidFill>
              </a:rPr>
              <a:t>Consiste em tentar compreender sentimentos e emoções, procurando experimentar de forma objetiva e racional o que sente outro indivíduo.</a:t>
            </a:r>
          </a:p>
          <a:p>
            <a:r>
              <a:rPr lang="pt-PT" sz="4800" dirty="0">
                <a:solidFill>
                  <a:srgbClr val="FF0000"/>
                </a:solidFill>
              </a:rPr>
              <a:t>A empatia leva as pessoas a ajudarem umas às outras. </a:t>
            </a:r>
          </a:p>
          <a:p>
            <a:r>
              <a:rPr lang="pt-PT" sz="4800" dirty="0">
                <a:solidFill>
                  <a:srgbClr val="FF0000"/>
                </a:solidFill>
              </a:rPr>
              <a:t>Está intimamente ligada ao altruísmo - amor e interesse pelo próximo à capacidade de ajudar. </a:t>
            </a:r>
          </a:p>
          <a:p>
            <a:r>
              <a:rPr lang="pt-PT" sz="4800" dirty="0">
                <a:solidFill>
                  <a:srgbClr val="FF0000"/>
                </a:solidFill>
              </a:rPr>
              <a:t>Quando um indivíduo consegue sentir a dor ou o sofrimento do outro ao se colocar no seu lugar, desperta a vontade de ajudar e de agir seguindo princípios morais; A SOLIDARIEDADE TEM O MESMO SIGNIFICADO</a:t>
            </a:r>
          </a:p>
          <a:p>
            <a:endParaRPr lang="pt-PT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31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04752-20E4-4C5F-8E99-3DFBA4FC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6" y="293914"/>
            <a:ext cx="23141441" cy="1834748"/>
          </a:xfrm>
        </p:spPr>
        <p:txBody>
          <a:bodyPr>
            <a:normAutofit/>
          </a:bodyPr>
          <a:lstStyle/>
          <a:p>
            <a:r>
              <a:rPr lang="pt-PT" sz="5400" dirty="0"/>
              <a:t>Quarta, 1ª João 3:17,18 O amor deve ser demonstrado por obras, não apenas por palavras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D4C9343-F0A0-4F9C-A57B-1A85CBF37E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1886" y="2128662"/>
            <a:ext cx="23676428" cy="11261674"/>
          </a:xfrm>
        </p:spPr>
        <p:txBody>
          <a:bodyPr>
            <a:noAutofit/>
          </a:bodyPr>
          <a:lstStyle/>
          <a:p>
            <a:r>
              <a:rPr lang="pt-PT" sz="4400" dirty="0">
                <a:solidFill>
                  <a:srgbClr val="FF0000"/>
                </a:solidFill>
              </a:rPr>
              <a:t>Filhinhos, não amemos de palavras nem de boca, mas sim de atitudes e em verdade.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Deus nos ama e demonstra por meio das obras que realizou e realiza diariamente.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Uma das obras que reflete grandiosamente Seu amor pela humanidade, foi quando entregou seu único filho para pagar os nosso pecados. </a:t>
            </a:r>
          </a:p>
          <a:p>
            <a:r>
              <a:rPr lang="pt-PT" sz="4400" dirty="0">
                <a:solidFill>
                  <a:srgbClr val="FF0000"/>
                </a:solidFill>
              </a:rPr>
              <a:t>Ele fez isso, para que pudéssemos ter comunhão com Ele, mesmo sem merecermos.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O nosso amor pelo próximo também deve ser demonstrado assim, com obras e sem esperar que a pessoa mereça esse amor.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O pensamento daquele que está em Cristo deve ser: O amor de Deus transformou minha vida e agora que tenho esse amor dentro de mim, devo compartilhar com outros que também precisam.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Vamos espalhar o amor de Deus que nos foi revelado em Cristo Jesus, não somente com palavras, mas com atitudes!</a:t>
            </a:r>
          </a:p>
        </p:txBody>
      </p:sp>
    </p:spTree>
    <p:extLst>
      <p:ext uri="{BB962C8B-B14F-4D97-AF65-F5344CB8AC3E}">
        <p14:creationId xmlns:p14="http://schemas.microsoft.com/office/powerpoint/2010/main" val="2250590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B52747-1A55-4F75-9B7B-656BBBE9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5" y="391886"/>
            <a:ext cx="22631399" cy="1240971"/>
          </a:xfrm>
        </p:spPr>
        <p:txBody>
          <a:bodyPr>
            <a:normAutofit fontScale="90000"/>
          </a:bodyPr>
          <a:lstStyle/>
          <a:p>
            <a:r>
              <a:rPr lang="pt-PT" sz="6000" dirty="0"/>
              <a:t>Quinta, Gálatas 4:15 Os irmãos da Galácia desejaram doar até o que não podiam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AB32264-BEBA-4623-8D71-77D733FAFB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2514" y="1632857"/>
            <a:ext cx="23513143" cy="12051393"/>
          </a:xfrm>
        </p:spPr>
        <p:txBody>
          <a:bodyPr>
            <a:noAutofit/>
          </a:bodyPr>
          <a:lstStyle/>
          <a:p>
            <a:r>
              <a:rPr lang="pt-PT" sz="4400" dirty="0">
                <a:solidFill>
                  <a:srgbClr val="FF0000"/>
                </a:solidFill>
              </a:rPr>
              <a:t>Todos aqueles que já receberam o amor e perdão de Deus são chamados para ser bênção para todos aqueles que estão à sua volta.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A Bíblia nos revela a importância de ajudar o próximo em vários versos da Bíblia.</a:t>
            </a:r>
            <a:r>
              <a:rPr lang="pt-PT" sz="4400" dirty="0"/>
              <a:t> Como posso ajudar o próximo?</a:t>
            </a:r>
          </a:p>
          <a:p>
            <a:r>
              <a:rPr lang="pt-PT" sz="4400" dirty="0">
                <a:solidFill>
                  <a:srgbClr val="FF0000"/>
                </a:solidFill>
              </a:rPr>
              <a:t>Neste momento você pode estar pensando: "eu não tenho condições para ajudar ninguém". </a:t>
            </a:r>
            <a:r>
              <a:rPr lang="pt-PT" sz="4400" dirty="0"/>
              <a:t>Mas ajudar alguém financeiramente ou com comida são apenas duas maneiras de ajudar alguém.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Há muitas pessoas que têm dinheiro mas não têm amor, não têm pessoas que as escutem e que se importem com elas. Você pode ajudar pessoas dizendo palavras de encorajamento, dando um abraço, mostrando que elas são importantes.</a:t>
            </a:r>
          </a:p>
          <a:p>
            <a:r>
              <a:rPr lang="pt-PT" sz="4400" dirty="0">
                <a:solidFill>
                  <a:srgbClr val="FF0000"/>
                </a:solidFill>
              </a:rPr>
              <a:t>Nós fomos escolhidos não apenas para viver uns anos neste mundo e depois ir para o céu. </a:t>
            </a:r>
            <a:r>
              <a:rPr lang="pt-PT" sz="4400" dirty="0"/>
              <a:t>Nós temos uma missão: anunciar o Evangelho de Jesus e expressar o amor de Deus para a humanidade.</a:t>
            </a:r>
          </a:p>
        </p:txBody>
      </p:sp>
    </p:spTree>
    <p:extLst>
      <p:ext uri="{BB962C8B-B14F-4D97-AF65-F5344CB8AC3E}">
        <p14:creationId xmlns:p14="http://schemas.microsoft.com/office/powerpoint/2010/main" val="239383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C5BA2-07F5-41A5-ADC3-FB6C2937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293914"/>
            <a:ext cx="23415171" cy="1045029"/>
          </a:xfrm>
        </p:spPr>
        <p:txBody>
          <a:bodyPr>
            <a:normAutofit fontScale="90000"/>
          </a:bodyPr>
          <a:lstStyle/>
          <a:p>
            <a:r>
              <a:rPr lang="pt-PT" sz="5400" dirty="0"/>
              <a:t>Sexta, Lucas 1:37 Para a operação de milagres não há impossível para Deus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866AE6F-F6BE-4A8D-9209-923FBA541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4543" y="1338943"/>
            <a:ext cx="23643771" cy="11821886"/>
          </a:xfrm>
        </p:spPr>
        <p:txBody>
          <a:bodyPr>
            <a:noAutofit/>
          </a:bodyPr>
          <a:lstStyle/>
          <a:p>
            <a:r>
              <a:rPr lang="pt-PT" sz="4800" dirty="0">
                <a:solidFill>
                  <a:srgbClr val="FF0000"/>
                </a:solidFill>
              </a:rPr>
              <a:t>Vivemos em um mundo que diariamente tentam POR barreiras na nossa VIDA</a:t>
            </a:r>
          </a:p>
          <a:p>
            <a:r>
              <a:rPr lang="pt-PT" sz="4800" dirty="0">
                <a:solidFill>
                  <a:srgbClr val="FF0000"/>
                </a:solidFill>
              </a:rPr>
              <a:t>Você nunca vai conseguir", "Nem vale a pena tentar", "Isso é impossível"... Estas são apenas algumas frases que usam para nos desmotivar.</a:t>
            </a:r>
          </a:p>
          <a:p>
            <a:r>
              <a:rPr lang="pt-PT" sz="4800" dirty="0">
                <a:solidFill>
                  <a:srgbClr val="FF0000"/>
                </a:solidFill>
              </a:rPr>
              <a:t>Mas aqueles que confiam em Deus não ficam frustrados nem desanimados durante muito tempo, </a:t>
            </a:r>
            <a:r>
              <a:rPr lang="pt-PT" sz="5400" dirty="0">
                <a:solidFill>
                  <a:srgbClr val="FF0000"/>
                </a:solidFill>
              </a:rPr>
              <a:t>porque</a:t>
            </a:r>
            <a:r>
              <a:rPr lang="pt-PT" sz="4800" dirty="0">
                <a:solidFill>
                  <a:srgbClr val="FF0000"/>
                </a:solidFill>
              </a:rPr>
              <a:t> sabem que nada é impossível para quem crê.</a:t>
            </a:r>
          </a:p>
          <a:p>
            <a:r>
              <a:rPr lang="pt-PT" sz="4800" dirty="0">
                <a:solidFill>
                  <a:srgbClr val="FF0000"/>
                </a:solidFill>
              </a:rPr>
              <a:t>Não importa o tamanho da batalha que você está enfrentando, o NOSSO Deus é maior! A porta que Ele abre, ninguém é capaz de fechar,</a:t>
            </a:r>
          </a:p>
          <a:p>
            <a:r>
              <a:rPr lang="pt-PT" sz="4800" dirty="0">
                <a:solidFill>
                  <a:srgbClr val="FF0000"/>
                </a:solidFill>
              </a:rPr>
              <a:t>Você crê que Deus pode operar o impossível na tua vida?</a:t>
            </a:r>
          </a:p>
          <a:p>
            <a:r>
              <a:rPr lang="pt-PT" sz="4800" dirty="0">
                <a:solidFill>
                  <a:srgbClr val="FF0000"/>
                </a:solidFill>
              </a:rPr>
              <a:t>Jesus olhou para eles e respondeu: </a:t>
            </a:r>
            <a:r>
              <a:rPr lang="pt-PT" sz="4800" dirty="0"/>
              <a:t>"Para o homem é impossível, mas para Deus todas as coisas são possíveis". Mateus 19:26</a:t>
            </a:r>
          </a:p>
        </p:txBody>
      </p:sp>
    </p:spTree>
    <p:extLst>
      <p:ext uri="{BB962C8B-B14F-4D97-AF65-F5344CB8AC3E}">
        <p14:creationId xmlns:p14="http://schemas.microsoft.com/office/powerpoint/2010/main" val="3471197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F8040-45BB-4B7D-B2B9-E1F23D218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457201"/>
            <a:ext cx="23284542" cy="783770"/>
          </a:xfrm>
        </p:spPr>
        <p:txBody>
          <a:bodyPr>
            <a:normAutofit/>
          </a:bodyPr>
          <a:lstStyle/>
          <a:p>
            <a:r>
              <a:rPr lang="pt-PT" sz="4800" dirty="0"/>
              <a:t>Sábado, Mateus 20:28 Cristo entregou sua vida em resgate do ser humano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0214899-5F39-4C5B-9A30-F2B3C9DC07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40971"/>
            <a:ext cx="24382413" cy="12443279"/>
          </a:xfrm>
        </p:spPr>
        <p:txBody>
          <a:bodyPr>
            <a:noAutofit/>
          </a:bodyPr>
          <a:lstStyle/>
          <a:p>
            <a:r>
              <a:rPr lang="pt-PT" sz="4000" dirty="0">
                <a:solidFill>
                  <a:srgbClr val="FF0000"/>
                </a:solidFill>
              </a:rPr>
              <a:t>Jesus Cristo Foi o maior doador de todos os tempos, isso ninguém discorda, ele Não doou apenas um órgão, deu a sua vida sendo inocente!</a:t>
            </a:r>
          </a:p>
          <a:p>
            <a:r>
              <a:rPr lang="pt-PT" sz="4000" dirty="0">
                <a:solidFill>
                  <a:srgbClr val="FF0000"/>
                </a:solidFill>
              </a:rPr>
              <a:t>Jesus doou seus olhos, para olharmos  o mundo de outra forma, com amor e gratidão ao pai</a:t>
            </a:r>
          </a:p>
          <a:p>
            <a:r>
              <a:rPr lang="pt-PT" sz="4000" dirty="0">
                <a:solidFill>
                  <a:srgbClr val="FF0000"/>
                </a:solidFill>
              </a:rPr>
              <a:t>nosso cérebro, para criarmos e inventarmos coisas boas, salvando pessoas e dando vida a muitos, </a:t>
            </a:r>
          </a:p>
          <a:p>
            <a:r>
              <a:rPr lang="pt-PT" sz="4000" dirty="0">
                <a:solidFill>
                  <a:srgbClr val="FF0000"/>
                </a:solidFill>
              </a:rPr>
              <a:t>A nossa boca para louvarmos e bendizermos, levar as boas novas e evangelizar o "mundo". </a:t>
            </a:r>
          </a:p>
          <a:p>
            <a:r>
              <a:rPr lang="pt-PT" sz="4000" dirty="0">
                <a:solidFill>
                  <a:srgbClr val="FF0000"/>
                </a:solidFill>
              </a:rPr>
              <a:t>Nossos braços para acolhermos as pessoas necessitadas, as pernas para nos deslocarmos com mais facilidade, levando fé as pessoas. </a:t>
            </a:r>
          </a:p>
          <a:p>
            <a:r>
              <a:rPr lang="pt-PT" sz="4000" dirty="0">
                <a:solidFill>
                  <a:srgbClr val="FF0000"/>
                </a:solidFill>
              </a:rPr>
              <a:t>Nosso pulmão para respirarmos, dando o fôlego de vida e O mais importante que nos deu sem cobrar nada, foi a alma e o espírito, para sermos sua "imagem e semelhança</a:t>
            </a:r>
          </a:p>
          <a:p>
            <a:r>
              <a:rPr lang="pt-PT" sz="4000" dirty="0">
                <a:solidFill>
                  <a:srgbClr val="FF0000"/>
                </a:solidFill>
              </a:rPr>
              <a:t>Se não for suficiente para sua reflexão, comesse doando órgãos, e doe seu coração para jesus</a:t>
            </a:r>
          </a:p>
          <a:p>
            <a:r>
              <a:rPr lang="pt-PT" sz="4000" dirty="0">
                <a:solidFill>
                  <a:srgbClr val="FF0000"/>
                </a:solidFill>
              </a:rPr>
              <a:t>Assim você alcançará um coração puro e alegrará o nosso "DEUS",  recebendo o perdão divino, pois do que adianta, ganhar o mundo todo, se perder sua alma? </a:t>
            </a:r>
          </a:p>
          <a:p>
            <a:r>
              <a:rPr lang="pt-PT" sz="4000" dirty="0"/>
              <a:t>Doação de órgãos, uma atitude, que salva vidas.</a:t>
            </a:r>
          </a:p>
        </p:txBody>
      </p:sp>
    </p:spTree>
    <p:extLst>
      <p:ext uri="{BB962C8B-B14F-4D97-AF65-F5344CB8AC3E}">
        <p14:creationId xmlns:p14="http://schemas.microsoft.com/office/powerpoint/2010/main" val="538102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EB0DD-57EF-4091-9AD5-3D2B50A61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343" y="783771"/>
            <a:ext cx="22010913" cy="2409223"/>
          </a:xfrm>
        </p:spPr>
        <p:txBody>
          <a:bodyPr>
            <a:normAutofit/>
          </a:bodyPr>
          <a:lstStyle/>
          <a:p>
            <a:r>
              <a:rPr lang="pt-PT" sz="16600" dirty="0"/>
              <a:t>www.moldado.com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759AE6-AD83-44B9-861D-39098CC70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343" y="4702629"/>
            <a:ext cx="22010913" cy="5788628"/>
          </a:xfrm>
        </p:spPr>
        <p:txBody>
          <a:bodyPr>
            <a:normAutofit/>
          </a:bodyPr>
          <a:lstStyle/>
          <a:p>
            <a:r>
              <a:rPr lang="pt-PT" sz="23600" dirty="0">
                <a:solidFill>
                  <a:srgbClr val="FF0000"/>
                </a:solidFill>
              </a:rPr>
              <a:t>5 Reflexões</a:t>
            </a:r>
          </a:p>
        </p:txBody>
      </p:sp>
    </p:spTree>
    <p:extLst>
      <p:ext uri="{BB962C8B-B14F-4D97-AF65-F5344CB8AC3E}">
        <p14:creationId xmlns:p14="http://schemas.microsoft.com/office/powerpoint/2010/main" val="288588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5183E-8510-4AC3-968D-7AC7672F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432" y="444138"/>
            <a:ext cx="20727553" cy="1684524"/>
          </a:xfrm>
        </p:spPr>
        <p:txBody>
          <a:bodyPr>
            <a:normAutofit fontScale="90000"/>
          </a:bodyPr>
          <a:lstStyle/>
          <a:p>
            <a:r>
              <a:rPr lang="pt-PT" sz="6000" dirty="0">
                <a:solidFill>
                  <a:srgbClr val="FF0000"/>
                </a:solidFill>
              </a:rPr>
              <a:t>1ª O que é transplante de órgãos e de tecidos humanos?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9E093B-CC05-44C5-BB2B-E6B464E55B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92777" y="1907177"/>
            <a:ext cx="22363612" cy="11332935"/>
          </a:xfrm>
        </p:spPr>
        <p:txBody>
          <a:bodyPr>
            <a:normAutofit fontScale="92500"/>
          </a:bodyPr>
          <a:lstStyle/>
          <a:p>
            <a:r>
              <a:rPr lang="pt-PT" sz="4800" dirty="0"/>
              <a:t>O transplante é um procedimento cirúrgico que consiste na remoção de um órgão enfermo do corpo humano para ser substituído por outro saudável.</a:t>
            </a:r>
          </a:p>
          <a:p>
            <a:r>
              <a:rPr lang="pt-PT" sz="4800" dirty="0"/>
              <a:t>A preocupação com a ressurreição faz com que alguns evitem doar ou receber órgãos. </a:t>
            </a:r>
          </a:p>
          <a:p>
            <a:r>
              <a:rPr lang="pt-PT" sz="4800" dirty="0"/>
              <a:t>Digamos que eu receba o coração de alguém que morreu e aí vem a ressurreição. Com quem fica aquele coração? </a:t>
            </a:r>
          </a:p>
          <a:p>
            <a:r>
              <a:rPr lang="pt-PT" sz="4800" dirty="0"/>
              <a:t>Bem, o corpo que temos agora não vai entrar no céu, mas será transformado em um corpo novo. </a:t>
            </a:r>
          </a:p>
          <a:p>
            <a:r>
              <a:rPr lang="pt-PT" sz="4800" dirty="0"/>
              <a:t>De uma forma ou de outra, ele vai desaparecer neste estado atual, seja pela morte e deterioração, seja pela ressurreição. </a:t>
            </a:r>
          </a:p>
          <a:p>
            <a:r>
              <a:rPr lang="pt-PT" sz="4800" dirty="0"/>
              <a:t>Assim, um </a:t>
            </a:r>
            <a:r>
              <a:rPr lang="pt-PT" sz="4800" dirty="0" err="1"/>
              <a:t>orgão</a:t>
            </a:r>
            <a:r>
              <a:rPr lang="pt-PT" sz="4800" dirty="0"/>
              <a:t> amputado ressuscitará com um corpo perfeito e completo.</a:t>
            </a:r>
          </a:p>
        </p:txBody>
      </p:sp>
    </p:spTree>
    <p:extLst>
      <p:ext uri="{BB962C8B-B14F-4D97-AF65-F5344CB8AC3E}">
        <p14:creationId xmlns:p14="http://schemas.microsoft.com/office/powerpoint/2010/main" val="133547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4B6B0-25C4-4816-BC85-B208DABAF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39634"/>
            <a:ext cx="21640585" cy="809897"/>
          </a:xfrm>
        </p:spPr>
        <p:txBody>
          <a:bodyPr>
            <a:noAutofit/>
          </a:bodyPr>
          <a:lstStyle/>
          <a:p>
            <a:r>
              <a:rPr lang="pt-PT" sz="5400" dirty="0">
                <a:solidFill>
                  <a:srgbClr val="FF0000"/>
                </a:solidFill>
              </a:rPr>
              <a:t>2ª </a:t>
            </a:r>
            <a:r>
              <a:rPr lang="pt-PT" sz="4400" dirty="0">
                <a:solidFill>
                  <a:srgbClr val="FF0000"/>
                </a:solidFill>
              </a:rPr>
              <a:t>Por que a Ética Cristã não admite o uso de células-troncos embrionárias?</a:t>
            </a:r>
            <a:endParaRPr lang="pt-PT" sz="5400" dirty="0">
              <a:solidFill>
                <a:srgbClr val="FF0000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2AFE249-818C-4077-845A-4F07D55FC8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9269" y="1149531"/>
            <a:ext cx="23042880" cy="12195085"/>
          </a:xfrm>
        </p:spPr>
        <p:txBody>
          <a:bodyPr>
            <a:noAutofit/>
          </a:bodyPr>
          <a:lstStyle/>
          <a:p>
            <a:r>
              <a:rPr lang="pt-PT" sz="4000" dirty="0"/>
              <a:t>Como a Bíblia ensina que a vida tem inicio na fecundação (</a:t>
            </a:r>
            <a:r>
              <a:rPr lang="pt-PT" sz="4000" dirty="0" err="1"/>
              <a:t>Jr</a:t>
            </a:r>
            <a:r>
              <a:rPr lang="pt-PT" sz="4000" dirty="0"/>
              <a:t> 1.5), a ética crista desaprova o uso das células-tronco embrionárias, pois este procedimento interrompe vida do embrião.</a:t>
            </a:r>
          </a:p>
          <a:p>
            <a:r>
              <a:rPr lang="pt-PT" sz="4000" dirty="0"/>
              <a:t>As células-tronco embrionárias são consideradas esperança de cura para algumas das doenças mais mortais. </a:t>
            </a:r>
          </a:p>
          <a:p>
            <a:r>
              <a:rPr lang="pt-PT" sz="4000" dirty="0"/>
              <a:t>Elas podem se converter em praticamente todos os tecidos do corpo humano. Entretanto, o método de sua obtenção é polêmico, já que a maioria das técnicas implementadas nessa área exige a destruição do embrião.</a:t>
            </a:r>
          </a:p>
          <a:p>
            <a:r>
              <a:rPr lang="pt-PT" sz="4000" dirty="0"/>
              <a:t>A forma mais comum de obtenção destas células ainda é por meio de embriões congelados. </a:t>
            </a:r>
          </a:p>
          <a:p>
            <a:r>
              <a:rPr lang="pt-PT" sz="4000" dirty="0"/>
              <a:t>Nesta técnica, óvulos fertilizados em clínicas de reprodução assistida se desenvolvem até o estágio conhecido como blastocisto. Após chegar a este estágio, o embrião é destruído e as células-tronco são removidas.</a:t>
            </a:r>
          </a:p>
          <a:p>
            <a:r>
              <a:rPr lang="pt-PT" sz="4000" dirty="0"/>
              <a:t>Outra forma que também prevê a destruição do embrião é o procedimento conhecido como clonagem terapêutica</a:t>
            </a:r>
            <a:r>
              <a:rPr lang="pt-PT" sz="4000" dirty="0">
                <a:solidFill>
                  <a:srgbClr val="FF0000"/>
                </a:solidFill>
              </a:rPr>
              <a:t>. A técnica é a mesma utilizada para criar a ovelha </a:t>
            </a:r>
            <a:r>
              <a:rPr lang="pt-PT" sz="4000" dirty="0" err="1">
                <a:solidFill>
                  <a:srgbClr val="FF0000"/>
                </a:solidFill>
              </a:rPr>
              <a:t>Dolly</a:t>
            </a:r>
            <a:r>
              <a:rPr lang="pt-PT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243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B87E9-F6C6-445E-9320-4996DCAD4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29CB9BF-2F06-4C06-AE08-69F25DD09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66" y="600891"/>
            <a:ext cx="23095131" cy="1264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58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74274-B526-4DAE-9976-3F0EA83C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140" y="209007"/>
            <a:ext cx="22879003" cy="1463040"/>
          </a:xfrm>
        </p:spPr>
        <p:txBody>
          <a:bodyPr>
            <a:normAutofit/>
          </a:bodyPr>
          <a:lstStyle/>
          <a:p>
            <a:r>
              <a:rPr lang="pt-PT" sz="4800" dirty="0"/>
              <a:t>3ª </a:t>
            </a:r>
            <a:r>
              <a:rPr lang="pt-PT" sz="4400" dirty="0"/>
              <a:t>Como você refutaria a ideia de comercialização de órgãos e de tecidos humanos como empecilho para não doar órgãos?</a:t>
            </a:r>
            <a:endParaRPr lang="pt-PT" sz="4800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748A23E-7335-44ED-ADC4-069EA57C97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4766" y="1463040"/>
            <a:ext cx="23173507" cy="11777071"/>
          </a:xfrm>
        </p:spPr>
        <p:txBody>
          <a:bodyPr>
            <a:noAutofit/>
          </a:bodyPr>
          <a:lstStyle/>
          <a:p>
            <a:r>
              <a:rPr lang="pt-PT" sz="3600" dirty="0">
                <a:solidFill>
                  <a:srgbClr val="FF0000"/>
                </a:solidFill>
              </a:rPr>
              <a:t>O Estado deve buscar medidas que aumentem o número de doadores. </a:t>
            </a:r>
          </a:p>
          <a:p>
            <a:r>
              <a:rPr lang="pt-PT" sz="3600" dirty="0">
                <a:solidFill>
                  <a:srgbClr val="FF0000"/>
                </a:solidFill>
              </a:rPr>
              <a:t>Para isso, é viável a adoção do sistema da irrelevância da vontade privada, tornando todas as pessoas doadoras compulsórias de órgãos. </a:t>
            </a:r>
          </a:p>
          <a:p>
            <a:r>
              <a:rPr lang="pt-PT" sz="3600" dirty="0">
                <a:solidFill>
                  <a:srgbClr val="FF0000"/>
                </a:solidFill>
              </a:rPr>
              <a:t>Tal sistema não é inconstitucional, porque diante do conflito entre a liberdade de ser ou não doador e a vida daqueles que aguardam por um órgão deve prevalecer o último. </a:t>
            </a:r>
          </a:p>
          <a:p>
            <a:r>
              <a:rPr lang="pt-PT" sz="3600" dirty="0">
                <a:solidFill>
                  <a:srgbClr val="FF0000"/>
                </a:solidFill>
              </a:rPr>
              <a:t>A comercialização de órgãos humanos através de contratos onerosos deve ser coibida, porque coisifica o ser humano, transformando-o em objeto.</a:t>
            </a:r>
          </a:p>
          <a:p>
            <a:r>
              <a:rPr lang="pt-PT" sz="3600" dirty="0">
                <a:solidFill>
                  <a:srgbClr val="FF0000"/>
                </a:solidFill>
              </a:rPr>
              <a:t>A dignidade da pessoa humana é um direito fundamental ao cidadão, encontrando-se garantia e proteção apregoada no </a:t>
            </a:r>
            <a:r>
              <a:rPr lang="pt-PT" sz="3600" dirty="0" err="1">
                <a:solidFill>
                  <a:srgbClr val="FF0000"/>
                </a:solidFill>
              </a:rPr>
              <a:t>art</a:t>
            </a:r>
            <a:r>
              <a:rPr lang="pt-PT" sz="3600" dirty="0">
                <a:solidFill>
                  <a:srgbClr val="FF0000"/>
                </a:solidFill>
              </a:rPr>
              <a:t>. 1º, III, da Constituição Federal de 1988. </a:t>
            </a:r>
          </a:p>
          <a:p>
            <a:r>
              <a:rPr lang="pt-PT" sz="3600" dirty="0">
                <a:solidFill>
                  <a:srgbClr val="FF0000"/>
                </a:solidFill>
              </a:rPr>
              <a:t>Assim, é considerável que a dignidade humana seja a ferramenta singular do principal princípio constitucional, sendo de destaque o seu suporte ao ordenamento jurídico. </a:t>
            </a:r>
          </a:p>
          <a:p>
            <a:r>
              <a:rPr lang="pt-PT" sz="3600" dirty="0">
                <a:solidFill>
                  <a:srgbClr val="FF0000"/>
                </a:solidFill>
              </a:rPr>
              <a:t>De certo, nota-se como é transparente a vedação ao tráfico de órgão humano, tal como tecidos e células, ou melhor, do corpo como um todo, uma vez que se trata de agressividade em excesso.</a:t>
            </a:r>
          </a:p>
          <a:p>
            <a:r>
              <a:rPr lang="pt-PT" sz="3600" dirty="0">
                <a:solidFill>
                  <a:srgbClr val="FF0000"/>
                </a:solidFill>
              </a:rPr>
              <a:t>a legislação de doação de órgãos no Brasil proíbe a comercialização de órgãos com pena de até oito anos de reclusão para quem cometer esse crime (Lei 9.434/97).</a:t>
            </a:r>
          </a:p>
        </p:txBody>
      </p:sp>
    </p:spTree>
    <p:extLst>
      <p:ext uri="{BB962C8B-B14F-4D97-AF65-F5344CB8AC3E}">
        <p14:creationId xmlns:p14="http://schemas.microsoft.com/office/powerpoint/2010/main" val="4152513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20662-68BD-4CED-94EC-B86AA8252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8011"/>
            <a:ext cx="22624869" cy="1710651"/>
          </a:xfrm>
        </p:spPr>
        <p:txBody>
          <a:bodyPr>
            <a:normAutofit/>
          </a:bodyPr>
          <a:lstStyle/>
          <a:p>
            <a:r>
              <a:rPr lang="pt-PT" sz="4400" dirty="0"/>
              <a:t>4ª Como você refutaria sobre a esperança do milagre e a ressurreição do corpo como obstáculos para não fazer doação de órgãos?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0714453-1C5A-4E6E-921C-751B5C7C5B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" y="2128661"/>
            <a:ext cx="23696023" cy="11555589"/>
          </a:xfrm>
        </p:spPr>
        <p:txBody>
          <a:bodyPr>
            <a:normAutofit fontScale="85000" lnSpcReduction="10000"/>
          </a:bodyPr>
          <a:lstStyle/>
          <a:p>
            <a:r>
              <a:rPr lang="pt-PT" dirty="0">
                <a:solidFill>
                  <a:srgbClr val="FF0000"/>
                </a:solidFill>
              </a:rPr>
              <a:t>Há crentes que não se dispõem a doar seus órgãos, por temerem ficar incompletos quando do arrebatamento da igreja. Afinal, como entrarão na Jerusalém Celeste sem o coração? Ou sem os pulmões? Ou, então, desprovidos de rins? Na vida futura, não precisaremos de tais órgãos. </a:t>
            </a:r>
          </a:p>
          <a:p>
            <a:r>
              <a:rPr lang="pt-PT" dirty="0">
                <a:solidFill>
                  <a:srgbClr val="FF0000"/>
                </a:solidFill>
              </a:rPr>
              <a:t>Quando todas as coisas se consumarem, nem das gônadas sentiremos falta, conforme sublinha o próprio Cristo: ‘Pois, quando ressuscitarem de entre os mortos, nem casarão, nem se darão em casamento; porém, são como os anjos nos céus’ (</a:t>
            </a:r>
            <a:r>
              <a:rPr lang="pt-PT" dirty="0" err="1">
                <a:solidFill>
                  <a:srgbClr val="FF0000"/>
                </a:solidFill>
              </a:rPr>
              <a:t>Mc</a:t>
            </a:r>
            <a:r>
              <a:rPr lang="pt-PT" dirty="0">
                <a:solidFill>
                  <a:srgbClr val="FF0000"/>
                </a:solidFill>
              </a:rPr>
              <a:t> 12.25).</a:t>
            </a:r>
          </a:p>
          <a:p>
            <a:r>
              <a:rPr lang="pt-PT" dirty="0">
                <a:solidFill>
                  <a:srgbClr val="FF0000"/>
                </a:solidFill>
              </a:rPr>
              <a:t>Na eternidade, todos seremos perfeitos, como perfeitos são os santos anjos. </a:t>
            </a:r>
          </a:p>
          <a:p>
            <a:r>
              <a:rPr lang="pt-PT" dirty="0">
                <a:solidFill>
                  <a:srgbClr val="FF0000"/>
                </a:solidFill>
              </a:rPr>
              <a:t>Por enquanto, necessitamos de órgãos, tecidos, ossos e sangue em virtude de nossa fisiologia. Esta, porém, é transitória. </a:t>
            </a:r>
          </a:p>
          <a:p>
            <a:r>
              <a:rPr lang="pt-PT" dirty="0">
                <a:solidFill>
                  <a:srgbClr val="FF0000"/>
                </a:solidFill>
              </a:rPr>
              <a:t>É o que o apóstolo Paulo deixa bem patente: ‘Pois assim também é a ressurreição dos mortos. Semeia-se o corpo na corrupção, ressuscita na incorrupção. Semeia-se em desonra, ressuscita em glória. Semeia-se em fraqueza, ressuscita em poder. Semeia-se corpo natural, ressuscita corpo espiritual. Se há corpo natural, há também corpo espiritual’ (1Co 15.42-44).</a:t>
            </a:r>
          </a:p>
          <a:p>
            <a:r>
              <a:rPr lang="pt-PT" dirty="0">
                <a:solidFill>
                  <a:srgbClr val="FF0000"/>
                </a:solidFill>
              </a:rPr>
              <a:t>Em vez de especularmos com assuntos tão sérios, exercitemos o amor cristão. Na vida eterna, não precisaremos mais de coração. </a:t>
            </a:r>
          </a:p>
          <a:p>
            <a:r>
              <a:rPr lang="pt-PT" dirty="0">
                <a:solidFill>
                  <a:srgbClr val="FF0000"/>
                </a:solidFill>
              </a:rPr>
              <a:t>Então, que este venha a pulsar noutro peito. Que nossos pulmões arfem noutro tórax. E que os rins que, hoje, nos filtram o sangue, venham a beneficiar os que se acham presos à máquina de hemodiálise</a:t>
            </a:r>
          </a:p>
        </p:txBody>
      </p:sp>
    </p:spTree>
    <p:extLst>
      <p:ext uri="{BB962C8B-B14F-4D97-AF65-F5344CB8AC3E}">
        <p14:creationId xmlns:p14="http://schemas.microsoft.com/office/powerpoint/2010/main" val="37957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BBEAC-6312-4FDC-8FB5-C1B21D6C1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365760"/>
            <a:ext cx="22912250" cy="1018903"/>
          </a:xfrm>
        </p:spPr>
        <p:txBody>
          <a:bodyPr>
            <a:normAutofit fontScale="90000"/>
          </a:bodyPr>
          <a:lstStyle/>
          <a:p>
            <a:r>
              <a:rPr lang="pt-PT" sz="7200" dirty="0"/>
              <a:t>5ª Segundo a lição, o que significa doar órgãos?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D3214AD-1C95-4AD2-A711-61AAC4AC5C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1" y="1567544"/>
            <a:ext cx="22912250" cy="12116706"/>
          </a:xfrm>
        </p:spPr>
        <p:txBody>
          <a:bodyPr>
            <a:norm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Um ato de amor</a:t>
            </a:r>
          </a:p>
          <a:p>
            <a:r>
              <a:rPr lang="pt-PT" dirty="0">
                <a:solidFill>
                  <a:srgbClr val="FF0000"/>
                </a:solidFill>
              </a:rPr>
              <a:t>No Brasil, por já possuirmos um processo regulamentado, a doação de órgãos e tecidos é um processo simples, que precisa apenas da autorização da família para acontecer. </a:t>
            </a:r>
          </a:p>
          <a:p>
            <a:r>
              <a:rPr lang="pt-PT" dirty="0">
                <a:solidFill>
                  <a:srgbClr val="FF0000"/>
                </a:solidFill>
              </a:rPr>
              <a:t>E quanto mais a população tiver a consciência da importância de se tornar um doador, menor será a fila de espera.</a:t>
            </a:r>
          </a:p>
          <a:p>
            <a:r>
              <a:rPr lang="pt-PT" dirty="0">
                <a:solidFill>
                  <a:srgbClr val="FF0000"/>
                </a:solidFill>
              </a:rPr>
              <a:t>Doar é muito mais que um ato de coragem. É um ato de bondade. É permitir que outras pessoas possam continuar a viver. </a:t>
            </a:r>
          </a:p>
          <a:p>
            <a:r>
              <a:rPr lang="pt-PT" dirty="0">
                <a:solidFill>
                  <a:srgbClr val="FF0000"/>
                </a:solidFill>
              </a:rPr>
              <a:t>O que levaremos depois de nossa morte? E o que podemos deixar? Podemos deixar como lembrança o que fizemos pelos nossos semelhantes. </a:t>
            </a:r>
          </a:p>
          <a:p>
            <a:r>
              <a:rPr lang="pt-PT" dirty="0">
                <a:solidFill>
                  <a:srgbClr val="FF0000"/>
                </a:solidFill>
              </a:rPr>
              <a:t>E com toda a certeza, a família e o </a:t>
            </a:r>
            <a:r>
              <a:rPr lang="pt-PT" dirty="0" err="1">
                <a:solidFill>
                  <a:srgbClr val="FF0000"/>
                </a:solidFill>
              </a:rPr>
              <a:t>receptor</a:t>
            </a:r>
            <a:r>
              <a:rPr lang="pt-PT" dirty="0">
                <a:solidFill>
                  <a:srgbClr val="FF0000"/>
                </a:solidFill>
              </a:rPr>
              <a:t> dos órgãos serão gratos.</a:t>
            </a:r>
          </a:p>
          <a:p>
            <a:r>
              <a:rPr lang="pt-PT" dirty="0">
                <a:solidFill>
                  <a:srgbClr val="FF0000"/>
                </a:solidFill>
              </a:rPr>
              <a:t>Milhares de pessoas no Brasil e no mundo estão na fila de espera para transplantes de órgãos e tecidos. </a:t>
            </a:r>
          </a:p>
          <a:p>
            <a:r>
              <a:rPr lang="pt-PT" dirty="0">
                <a:solidFill>
                  <a:srgbClr val="FF0000"/>
                </a:solidFill>
              </a:rPr>
              <a:t>Esse não é um tema novo, mas é sempre preciso retomá-lo, na esperança que através da conscientização da população, o número de doações aumente.</a:t>
            </a:r>
          </a:p>
        </p:txBody>
      </p:sp>
    </p:spTree>
    <p:extLst>
      <p:ext uri="{BB962C8B-B14F-4D97-AF65-F5344CB8AC3E}">
        <p14:creationId xmlns:p14="http://schemas.microsoft.com/office/powerpoint/2010/main" val="2804223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93AC5-E13C-44E7-A13E-E8FD28B98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772" y="3039687"/>
            <a:ext cx="22624868" cy="2368336"/>
          </a:xfrm>
        </p:spPr>
        <p:txBody>
          <a:bodyPr>
            <a:normAutofit fontScale="90000"/>
          </a:bodyPr>
          <a:lstStyle/>
          <a:p>
            <a:r>
              <a:rPr lang="pt-PT" sz="19300" dirty="0">
                <a:solidFill>
                  <a:srgbClr val="FFC000"/>
                </a:solidFill>
              </a:rPr>
              <a:t>www.moldado.com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AC3FF2-FCD8-4323-9EE7-7BBEDF5A6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1796" y="5408023"/>
            <a:ext cx="17378821" cy="3312342"/>
          </a:xfrm>
        </p:spPr>
        <p:txBody>
          <a:bodyPr>
            <a:normAutofit fontScale="92500"/>
          </a:bodyPr>
          <a:lstStyle/>
          <a:p>
            <a:r>
              <a:rPr lang="pt-PT" sz="19900" dirty="0">
                <a:solidFill>
                  <a:srgbClr val="00B050"/>
                </a:solidFill>
              </a:rPr>
              <a:t>Moldado.com</a:t>
            </a:r>
          </a:p>
        </p:txBody>
      </p:sp>
    </p:spTree>
    <p:extLst>
      <p:ext uri="{BB962C8B-B14F-4D97-AF65-F5344CB8AC3E}">
        <p14:creationId xmlns:p14="http://schemas.microsoft.com/office/powerpoint/2010/main" val="999904244"/>
      </p:ext>
    </p:extLst>
  </p:cSld>
  <p:clrMapOvr>
    <a:masterClrMapping/>
  </p:clrMapOvr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TM04033925[[fn=Gotícula]]</Template>
  <TotalTime>531</TotalTime>
  <Words>2061</Words>
  <Application>Microsoft Office PowerPoint</Application>
  <PresentationFormat>Personalizados</PresentationFormat>
  <Paragraphs>91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8" baseType="lpstr">
      <vt:lpstr>Arial</vt:lpstr>
      <vt:lpstr>Tw Cen MT</vt:lpstr>
      <vt:lpstr>Gotícula</vt:lpstr>
      <vt:lpstr>EBD 2º Trimestre 2018 Lição 7 </vt:lpstr>
      <vt:lpstr>Segunda, Mt 22:37-40 O amor Cristão e a síntese da lei e dos profetas</vt:lpstr>
      <vt:lpstr>TERÇA, Mateus 7:12 A Bíblia Apresenta a empatia e a solidariedade como princípios cristãos</vt:lpstr>
      <vt:lpstr>Quarta, 1ª João 3:17,18 O amor deve ser demonstrado por obras, não apenas por palavras</vt:lpstr>
      <vt:lpstr>Quinta, Gálatas 4:15 Os irmãos da Galácia desejaram doar até o que não podiam</vt:lpstr>
      <vt:lpstr>Sexta, Lucas 1:37 Para a operação de milagres não há impossível para Deus</vt:lpstr>
      <vt:lpstr>Sábado, Mateus 20:28 Cristo entregou sua vida em resgate do ser humano</vt:lpstr>
      <vt:lpstr>www.moldado.com</vt:lpstr>
      <vt:lpstr>1ª O que é transplante de órgãos e de tecidos humanos?</vt:lpstr>
      <vt:lpstr>2ª Por que a Ética Cristã não admite o uso de células-troncos embrionárias?</vt:lpstr>
      <vt:lpstr>Apresentação do PowerPoint</vt:lpstr>
      <vt:lpstr>3ª Como você refutaria a ideia de comercialização de órgãos e de tecidos humanos como empecilho para não doar órgãos?</vt:lpstr>
      <vt:lpstr>4ª Como você refutaria sobre a esperança do milagre e a ressurreição do corpo como obstáculos para não fazer doação de órgãos?</vt:lpstr>
      <vt:lpstr>5ª Segundo a lição, o que significa doar órgãos?</vt:lpstr>
      <vt:lpstr>www.moldado.com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EBD 2º Trimestre 2018 Lição 7</dc:title>
  <dc:creator>valdemar junior</dc:creator>
  <cp:lastModifiedBy>valdemar junior</cp:lastModifiedBy>
  <cp:revision>36</cp:revision>
  <dcterms:created xsi:type="dcterms:W3CDTF">2018-05-02T13:56:00Z</dcterms:created>
  <dcterms:modified xsi:type="dcterms:W3CDTF">2018-05-04T19:21:42Z</dcterms:modified>
</cp:coreProperties>
</file>