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F09281-33B7-4641-BCB7-5357C19AE302}" v="318" dt="2021-11-24T06:13:36.174"/>
    <p1510:client id="{878370B0-2614-477D-AED0-E2D8532C1F3E}" v="11" dt="2021-11-24T21:24:05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3C187D-5C58-4768-955C-5D37CA7337E9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EFD0FEB4-45E9-4E64-A28E-954AF1954CC9}">
      <dgm:prSet phldrT="[Texto]" custT="1"/>
      <dgm:spPr/>
      <dgm:t>
        <a:bodyPr/>
        <a:lstStyle/>
        <a:p>
          <a:r>
            <a:rPr lang="pt-PT" sz="2000" b="1" dirty="0"/>
            <a:t>BEM AVENTURADA ESPERANÇA</a:t>
          </a:r>
        </a:p>
      </dgm:t>
    </dgm:pt>
    <dgm:pt modelId="{5C2941F2-74C3-4E13-92FC-4B01ECE8E68C}" type="parTrans" cxnId="{F916A397-2934-4583-9BA9-4150CA640151}">
      <dgm:prSet/>
      <dgm:spPr/>
      <dgm:t>
        <a:bodyPr/>
        <a:lstStyle/>
        <a:p>
          <a:endParaRPr lang="pt-PT"/>
        </a:p>
      </dgm:t>
    </dgm:pt>
    <dgm:pt modelId="{69933E86-4B15-43F5-BB3F-AA6E614E577E}" type="sibTrans" cxnId="{F916A397-2934-4583-9BA9-4150CA640151}">
      <dgm:prSet/>
      <dgm:spPr/>
      <dgm:t>
        <a:bodyPr/>
        <a:lstStyle/>
        <a:p>
          <a:endParaRPr lang="pt-PT"/>
        </a:p>
      </dgm:t>
    </dgm:pt>
    <dgm:pt modelId="{D8822FF8-3257-4D32-B8B0-B18B3B94702F}">
      <dgm:prSet phldrT="[Texto]" custT="1"/>
      <dgm:spPr/>
      <dgm:t>
        <a:bodyPr/>
        <a:lstStyle/>
        <a:p>
          <a:r>
            <a:rPr lang="pt-PT" sz="2000" b="1" dirty="0"/>
            <a:t>DIZ RESPEITO AO ARREBATAMENTO DA IGREJA MATEUS 24:42-44</a:t>
          </a:r>
        </a:p>
      </dgm:t>
    </dgm:pt>
    <dgm:pt modelId="{4652427B-A741-49C7-B893-EAC8B8E5D14B}" type="parTrans" cxnId="{B30B15EF-568F-4F15-87BA-AE5C2718E4E8}">
      <dgm:prSet/>
      <dgm:spPr/>
      <dgm:t>
        <a:bodyPr/>
        <a:lstStyle/>
        <a:p>
          <a:endParaRPr lang="pt-PT"/>
        </a:p>
      </dgm:t>
    </dgm:pt>
    <dgm:pt modelId="{1022F67B-23C8-459E-82B4-39A895A7F160}" type="sibTrans" cxnId="{B30B15EF-568F-4F15-87BA-AE5C2718E4E8}">
      <dgm:prSet/>
      <dgm:spPr/>
      <dgm:t>
        <a:bodyPr/>
        <a:lstStyle/>
        <a:p>
          <a:endParaRPr lang="pt-PT"/>
        </a:p>
      </dgm:t>
    </dgm:pt>
    <dgm:pt modelId="{04C77660-5C61-4213-91EE-7FBACC8CEA38}">
      <dgm:prSet phldrT="[Texto]" custT="1"/>
      <dgm:spPr/>
      <dgm:t>
        <a:bodyPr/>
        <a:lstStyle/>
        <a:p>
          <a:r>
            <a:rPr lang="pt-PT" sz="2000" b="1" dirty="0">
              <a:solidFill>
                <a:schemeClr val="tx1"/>
              </a:solidFill>
            </a:rPr>
            <a:t>MANIFESTAÇÃO EM GLÓRIA</a:t>
          </a:r>
        </a:p>
      </dgm:t>
    </dgm:pt>
    <dgm:pt modelId="{DB52CACB-C2A7-4D1F-BEE4-F1AEE5C52EAD}" type="parTrans" cxnId="{9C9B190D-E0F1-4C88-8A9E-F382649E05C0}">
      <dgm:prSet/>
      <dgm:spPr/>
      <dgm:t>
        <a:bodyPr/>
        <a:lstStyle/>
        <a:p>
          <a:endParaRPr lang="pt-PT"/>
        </a:p>
      </dgm:t>
    </dgm:pt>
    <dgm:pt modelId="{1741ADAD-7183-4D00-BE08-CEFD06CB9D0E}" type="sibTrans" cxnId="{9C9B190D-E0F1-4C88-8A9E-F382649E05C0}">
      <dgm:prSet/>
      <dgm:spPr/>
      <dgm:t>
        <a:bodyPr/>
        <a:lstStyle/>
        <a:p>
          <a:endParaRPr lang="pt-PT"/>
        </a:p>
      </dgm:t>
    </dgm:pt>
    <dgm:pt modelId="{1A9BA90D-8B20-470D-AA88-E432370EAF32}">
      <dgm:prSet phldrT="[Texto]" custT="1"/>
      <dgm:spPr/>
      <dgm:t>
        <a:bodyPr/>
        <a:lstStyle/>
        <a:p>
          <a:r>
            <a:rPr lang="pt-PT" sz="2400" b="1" dirty="0"/>
            <a:t> JESUS VIER COM A IGREJA GLORIFICADA NO FIM DA GRANDE TRIBULAÇÃO MATEUS 24:27</a:t>
          </a:r>
        </a:p>
      </dgm:t>
    </dgm:pt>
    <dgm:pt modelId="{7BFCFFD1-EF73-4DDC-AA3B-7339762F17DA}" type="parTrans" cxnId="{B3723192-E290-48FF-96D0-A6E1672A779F}">
      <dgm:prSet/>
      <dgm:spPr/>
      <dgm:t>
        <a:bodyPr/>
        <a:lstStyle/>
        <a:p>
          <a:endParaRPr lang="pt-PT"/>
        </a:p>
      </dgm:t>
    </dgm:pt>
    <dgm:pt modelId="{14FAE288-D2E8-46A9-80F0-3CEB501A3F31}" type="sibTrans" cxnId="{B3723192-E290-48FF-96D0-A6E1672A779F}">
      <dgm:prSet/>
      <dgm:spPr/>
      <dgm:t>
        <a:bodyPr/>
        <a:lstStyle/>
        <a:p>
          <a:endParaRPr lang="pt-PT"/>
        </a:p>
      </dgm:t>
    </dgm:pt>
    <dgm:pt modelId="{D31E7AFE-047F-450A-A25D-61660548052E}" type="pres">
      <dgm:prSet presAssocID="{DD3C187D-5C58-4768-955C-5D37CA7337E9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B8FE1A8C-E2BC-4AED-9611-F494BC5CC71D}" type="pres">
      <dgm:prSet presAssocID="{DD3C187D-5C58-4768-955C-5D37CA7337E9}" presName="Background" presStyleLbl="node1" presStyleIdx="0" presStyleCnt="1" custLinFactNeighborY="4226"/>
      <dgm:spPr>
        <a:solidFill>
          <a:schemeClr val="accent6">
            <a:lumMod val="40000"/>
            <a:lumOff val="60000"/>
          </a:schemeClr>
        </a:solidFill>
      </dgm:spPr>
    </dgm:pt>
    <dgm:pt modelId="{30232016-5009-4C6D-99A4-90CD2ABEBACE}" type="pres">
      <dgm:prSet presAssocID="{DD3C187D-5C58-4768-955C-5D37CA7337E9}" presName="Divider" presStyleLbl="callout" presStyleIdx="0" presStyleCnt="1"/>
      <dgm:spPr/>
    </dgm:pt>
    <dgm:pt modelId="{C191B69E-5546-43D6-8900-5CDD6AE5FBEC}" type="pres">
      <dgm:prSet presAssocID="{DD3C187D-5C58-4768-955C-5D37CA7337E9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A595F9D-FC0D-49E8-8223-16459DA54963}" type="pres">
      <dgm:prSet presAssocID="{DD3C187D-5C58-4768-955C-5D37CA7337E9}" presName="ChildText2" presStyleLbl="revTx" presStyleIdx="0" presStyleCnt="0" custScaleX="99449">
        <dgm:presLayoutVars>
          <dgm:chMax val="0"/>
          <dgm:chPref val="0"/>
          <dgm:bulletEnabled val="1"/>
        </dgm:presLayoutVars>
      </dgm:prSet>
      <dgm:spPr/>
    </dgm:pt>
    <dgm:pt modelId="{593BEC6D-0814-480E-9AA6-16A64BCFB304}" type="pres">
      <dgm:prSet presAssocID="{DD3C187D-5C58-4768-955C-5D37CA7337E9}" presName="ParentText1" presStyleLbl="revTx" presStyleIdx="0" presStyleCnt="0">
        <dgm:presLayoutVars>
          <dgm:chMax val="1"/>
          <dgm:chPref val="1"/>
        </dgm:presLayoutVars>
      </dgm:prSet>
      <dgm:spPr/>
    </dgm:pt>
    <dgm:pt modelId="{669E402B-D938-4F66-95DB-6666E9A72A15}" type="pres">
      <dgm:prSet presAssocID="{DD3C187D-5C58-4768-955C-5D37CA7337E9}" presName="ParentShape1" presStyleLbl="alignImgPlace1" presStyleIdx="0" presStyleCnt="2" custScaleY="136764">
        <dgm:presLayoutVars/>
      </dgm:prSet>
      <dgm:spPr/>
    </dgm:pt>
    <dgm:pt modelId="{B5C6BE23-0294-4B5C-8F98-A13940A8F27A}" type="pres">
      <dgm:prSet presAssocID="{DD3C187D-5C58-4768-955C-5D37CA7337E9}" presName="ParentText2" presStyleLbl="revTx" presStyleIdx="0" presStyleCnt="0">
        <dgm:presLayoutVars>
          <dgm:chMax val="1"/>
          <dgm:chPref val="1"/>
        </dgm:presLayoutVars>
      </dgm:prSet>
      <dgm:spPr/>
    </dgm:pt>
    <dgm:pt modelId="{5CC0C534-CFD8-4139-BBEE-88F213FF366A}" type="pres">
      <dgm:prSet presAssocID="{DD3C187D-5C58-4768-955C-5D37CA7337E9}" presName="ParentShape2" presStyleLbl="alignImgPlace1" presStyleIdx="1" presStyleCnt="2" custScaleY="126694">
        <dgm:presLayoutVars/>
      </dgm:prSet>
      <dgm:spPr/>
    </dgm:pt>
  </dgm:ptLst>
  <dgm:cxnLst>
    <dgm:cxn modelId="{C0DC3807-634C-440D-810D-22A27904EFFD}" type="presOf" srcId="{D8822FF8-3257-4D32-B8B0-B18B3B94702F}" destId="{C191B69E-5546-43D6-8900-5CDD6AE5FBEC}" srcOrd="0" destOrd="0" presId="urn:microsoft.com/office/officeart/2009/3/layout/OpposingIdeas"/>
    <dgm:cxn modelId="{9C9B190D-E0F1-4C88-8A9E-F382649E05C0}" srcId="{DD3C187D-5C58-4768-955C-5D37CA7337E9}" destId="{04C77660-5C61-4213-91EE-7FBACC8CEA38}" srcOrd="1" destOrd="0" parTransId="{DB52CACB-C2A7-4D1F-BEE4-F1AEE5C52EAD}" sibTransId="{1741ADAD-7183-4D00-BE08-CEFD06CB9D0E}"/>
    <dgm:cxn modelId="{B7ED881C-1EEA-455D-AE1D-C90C591D94FB}" type="presOf" srcId="{EFD0FEB4-45E9-4E64-A28E-954AF1954CC9}" destId="{669E402B-D938-4F66-95DB-6666E9A72A15}" srcOrd="1" destOrd="0" presId="urn:microsoft.com/office/officeart/2009/3/layout/OpposingIdeas"/>
    <dgm:cxn modelId="{BE51F244-CB90-4F39-B325-117FAAD813AE}" type="presOf" srcId="{04C77660-5C61-4213-91EE-7FBACC8CEA38}" destId="{5CC0C534-CFD8-4139-BBEE-88F213FF366A}" srcOrd="1" destOrd="0" presId="urn:microsoft.com/office/officeart/2009/3/layout/OpposingIdeas"/>
    <dgm:cxn modelId="{735B6C67-22DD-4145-BE89-B8176FEEAA0C}" type="presOf" srcId="{04C77660-5C61-4213-91EE-7FBACC8CEA38}" destId="{B5C6BE23-0294-4B5C-8F98-A13940A8F27A}" srcOrd="0" destOrd="0" presId="urn:microsoft.com/office/officeart/2009/3/layout/OpposingIdeas"/>
    <dgm:cxn modelId="{B3723192-E290-48FF-96D0-A6E1672A779F}" srcId="{04C77660-5C61-4213-91EE-7FBACC8CEA38}" destId="{1A9BA90D-8B20-470D-AA88-E432370EAF32}" srcOrd="0" destOrd="0" parTransId="{7BFCFFD1-EF73-4DDC-AA3B-7339762F17DA}" sibTransId="{14FAE288-D2E8-46A9-80F0-3CEB501A3F31}"/>
    <dgm:cxn modelId="{F916A397-2934-4583-9BA9-4150CA640151}" srcId="{DD3C187D-5C58-4768-955C-5D37CA7337E9}" destId="{EFD0FEB4-45E9-4E64-A28E-954AF1954CC9}" srcOrd="0" destOrd="0" parTransId="{5C2941F2-74C3-4E13-92FC-4B01ECE8E68C}" sibTransId="{69933E86-4B15-43F5-BB3F-AA6E614E577E}"/>
    <dgm:cxn modelId="{04D7AA9C-92B0-445D-9BBE-537AB4535930}" type="presOf" srcId="{DD3C187D-5C58-4768-955C-5D37CA7337E9}" destId="{D31E7AFE-047F-450A-A25D-61660548052E}" srcOrd="0" destOrd="0" presId="urn:microsoft.com/office/officeart/2009/3/layout/OpposingIdeas"/>
    <dgm:cxn modelId="{B5EA7AA2-3B17-469D-A23C-7EE9ADAEB06D}" type="presOf" srcId="{EFD0FEB4-45E9-4E64-A28E-954AF1954CC9}" destId="{593BEC6D-0814-480E-9AA6-16A64BCFB304}" srcOrd="0" destOrd="0" presId="urn:microsoft.com/office/officeart/2009/3/layout/OpposingIdeas"/>
    <dgm:cxn modelId="{8119FEBB-5AE6-4857-84ED-04AFEF423321}" type="presOf" srcId="{1A9BA90D-8B20-470D-AA88-E432370EAF32}" destId="{BA595F9D-FC0D-49E8-8223-16459DA54963}" srcOrd="0" destOrd="0" presId="urn:microsoft.com/office/officeart/2009/3/layout/OpposingIdeas"/>
    <dgm:cxn modelId="{B30B15EF-568F-4F15-87BA-AE5C2718E4E8}" srcId="{EFD0FEB4-45E9-4E64-A28E-954AF1954CC9}" destId="{D8822FF8-3257-4D32-B8B0-B18B3B94702F}" srcOrd="0" destOrd="0" parTransId="{4652427B-A741-49C7-B893-EAC8B8E5D14B}" sibTransId="{1022F67B-23C8-459E-82B4-39A895A7F160}"/>
    <dgm:cxn modelId="{5C88F062-4F43-4E52-A384-8B9798A3C85C}" type="presParOf" srcId="{D31E7AFE-047F-450A-A25D-61660548052E}" destId="{B8FE1A8C-E2BC-4AED-9611-F494BC5CC71D}" srcOrd="0" destOrd="0" presId="urn:microsoft.com/office/officeart/2009/3/layout/OpposingIdeas"/>
    <dgm:cxn modelId="{B122231E-E743-4A79-A840-26CA6D16632C}" type="presParOf" srcId="{D31E7AFE-047F-450A-A25D-61660548052E}" destId="{30232016-5009-4C6D-99A4-90CD2ABEBACE}" srcOrd="1" destOrd="0" presId="urn:microsoft.com/office/officeart/2009/3/layout/OpposingIdeas"/>
    <dgm:cxn modelId="{31E0F312-F165-420C-931C-7FB17B12A3D5}" type="presParOf" srcId="{D31E7AFE-047F-450A-A25D-61660548052E}" destId="{C191B69E-5546-43D6-8900-5CDD6AE5FBEC}" srcOrd="2" destOrd="0" presId="urn:microsoft.com/office/officeart/2009/3/layout/OpposingIdeas"/>
    <dgm:cxn modelId="{B2255AAE-4D30-47B0-8D27-4DC380DCCDA5}" type="presParOf" srcId="{D31E7AFE-047F-450A-A25D-61660548052E}" destId="{BA595F9D-FC0D-49E8-8223-16459DA54963}" srcOrd="3" destOrd="0" presId="urn:microsoft.com/office/officeart/2009/3/layout/OpposingIdeas"/>
    <dgm:cxn modelId="{7BBA0A32-C49F-4A4A-B701-6C5DC4B34175}" type="presParOf" srcId="{D31E7AFE-047F-450A-A25D-61660548052E}" destId="{593BEC6D-0814-480E-9AA6-16A64BCFB304}" srcOrd="4" destOrd="0" presId="urn:microsoft.com/office/officeart/2009/3/layout/OpposingIdeas"/>
    <dgm:cxn modelId="{05A1D218-F392-4926-B2C8-A9F0BEBC0A6E}" type="presParOf" srcId="{D31E7AFE-047F-450A-A25D-61660548052E}" destId="{669E402B-D938-4F66-95DB-6666E9A72A15}" srcOrd="5" destOrd="0" presId="urn:microsoft.com/office/officeart/2009/3/layout/OpposingIdeas"/>
    <dgm:cxn modelId="{1549A49A-CFC7-48D9-BDB4-E633ADFB2973}" type="presParOf" srcId="{D31E7AFE-047F-450A-A25D-61660548052E}" destId="{B5C6BE23-0294-4B5C-8F98-A13940A8F27A}" srcOrd="6" destOrd="0" presId="urn:microsoft.com/office/officeart/2009/3/layout/OpposingIdeas"/>
    <dgm:cxn modelId="{35A50230-A627-4F57-B714-F32FB35E66DA}" type="presParOf" srcId="{D31E7AFE-047F-450A-A25D-61660548052E}" destId="{5CC0C534-CFD8-4139-BBEE-88F213FF366A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E6F89D-92B2-4049-80B5-56FF28939B9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EBF1AFE-2014-4909-BAA7-83CFF12C381E}">
      <dgm:prSet/>
      <dgm:spPr/>
      <dgm:t>
        <a:bodyPr/>
        <a:lstStyle/>
        <a:p>
          <a:r>
            <a:rPr lang="pt-PT" dirty="0"/>
            <a:t>Na atualidade, Deus está trabalhando em oculto </a:t>
          </a:r>
        </a:p>
        <a:p>
          <a:r>
            <a:rPr lang="pt-PT" dirty="0"/>
            <a:t>(Is 45.15). </a:t>
          </a:r>
          <a:endParaRPr lang="en-US" dirty="0"/>
        </a:p>
      </dgm:t>
    </dgm:pt>
    <dgm:pt modelId="{6BA2728B-D524-4AF7-BD2B-34FD375B3AE1}" type="parTrans" cxnId="{59631E8A-264C-465F-8EB7-7E3E3BE75122}">
      <dgm:prSet/>
      <dgm:spPr/>
      <dgm:t>
        <a:bodyPr/>
        <a:lstStyle/>
        <a:p>
          <a:endParaRPr lang="en-US"/>
        </a:p>
      </dgm:t>
    </dgm:pt>
    <dgm:pt modelId="{5B65DD06-84B8-45B1-88EF-0566022E067F}" type="sibTrans" cxnId="{59631E8A-264C-465F-8EB7-7E3E3BE75122}">
      <dgm:prSet/>
      <dgm:spPr/>
      <dgm:t>
        <a:bodyPr/>
        <a:lstStyle/>
        <a:p>
          <a:endParaRPr lang="en-US"/>
        </a:p>
      </dgm:t>
    </dgm:pt>
    <dgm:pt modelId="{FD7E8297-35E7-4270-8A74-5186147A8B4C}">
      <dgm:prSet/>
      <dgm:spPr/>
      <dgm:t>
        <a:bodyPr/>
        <a:lstStyle/>
        <a:p>
          <a:r>
            <a:rPr lang="pt-PT"/>
            <a:t>Todavia, chegara o dia em que Ele será revelado ao mundo com toda a sua glória e esplendor.</a:t>
          </a:r>
          <a:endParaRPr lang="en-US"/>
        </a:p>
      </dgm:t>
    </dgm:pt>
    <dgm:pt modelId="{804DF3AB-5698-4852-950A-C6F312A21096}" type="parTrans" cxnId="{B6E74B4B-DF1B-4905-B66F-A1CDAD30A954}">
      <dgm:prSet/>
      <dgm:spPr/>
      <dgm:t>
        <a:bodyPr/>
        <a:lstStyle/>
        <a:p>
          <a:endParaRPr lang="en-US"/>
        </a:p>
      </dgm:t>
    </dgm:pt>
    <dgm:pt modelId="{B986D0A8-B536-4493-870C-686C284EDFD9}" type="sibTrans" cxnId="{B6E74B4B-DF1B-4905-B66F-A1CDAD30A954}">
      <dgm:prSet/>
      <dgm:spPr/>
      <dgm:t>
        <a:bodyPr/>
        <a:lstStyle/>
        <a:p>
          <a:endParaRPr lang="en-US"/>
        </a:p>
      </dgm:t>
    </dgm:pt>
    <dgm:pt modelId="{AB85539B-6AD1-40ED-9EDA-D1799630C7F1}" type="pres">
      <dgm:prSet presAssocID="{16E6F89D-92B2-4049-80B5-56FF28939B9F}" presName="linear" presStyleCnt="0">
        <dgm:presLayoutVars>
          <dgm:animLvl val="lvl"/>
          <dgm:resizeHandles val="exact"/>
        </dgm:presLayoutVars>
      </dgm:prSet>
      <dgm:spPr/>
    </dgm:pt>
    <dgm:pt modelId="{EF81A237-1A97-419F-90D0-5BF1B71B81E4}" type="pres">
      <dgm:prSet presAssocID="{EEBF1AFE-2014-4909-BAA7-83CFF12C381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6266BFD-D15E-4001-8B88-D0C3E52DE8BE}" type="pres">
      <dgm:prSet presAssocID="{5B65DD06-84B8-45B1-88EF-0566022E067F}" presName="spacer" presStyleCnt="0"/>
      <dgm:spPr/>
    </dgm:pt>
    <dgm:pt modelId="{8738AE93-3DDC-46B0-A766-894C02A90C4A}" type="pres">
      <dgm:prSet presAssocID="{FD7E8297-35E7-4270-8A74-5186147A8B4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48A1F69-B6C2-40AA-ABAD-2E1A99EFED65}" type="presOf" srcId="{FD7E8297-35E7-4270-8A74-5186147A8B4C}" destId="{8738AE93-3DDC-46B0-A766-894C02A90C4A}" srcOrd="0" destOrd="0" presId="urn:microsoft.com/office/officeart/2005/8/layout/vList2"/>
    <dgm:cxn modelId="{B6E74B4B-DF1B-4905-B66F-A1CDAD30A954}" srcId="{16E6F89D-92B2-4049-80B5-56FF28939B9F}" destId="{FD7E8297-35E7-4270-8A74-5186147A8B4C}" srcOrd="1" destOrd="0" parTransId="{804DF3AB-5698-4852-950A-C6F312A21096}" sibTransId="{B986D0A8-B536-4493-870C-686C284EDFD9}"/>
    <dgm:cxn modelId="{59631E8A-264C-465F-8EB7-7E3E3BE75122}" srcId="{16E6F89D-92B2-4049-80B5-56FF28939B9F}" destId="{EEBF1AFE-2014-4909-BAA7-83CFF12C381E}" srcOrd="0" destOrd="0" parTransId="{6BA2728B-D524-4AF7-BD2B-34FD375B3AE1}" sibTransId="{5B65DD06-84B8-45B1-88EF-0566022E067F}"/>
    <dgm:cxn modelId="{9CC0B89E-C393-4E22-B82A-32796CD326B6}" type="presOf" srcId="{16E6F89D-92B2-4049-80B5-56FF28939B9F}" destId="{AB85539B-6AD1-40ED-9EDA-D1799630C7F1}" srcOrd="0" destOrd="0" presId="urn:microsoft.com/office/officeart/2005/8/layout/vList2"/>
    <dgm:cxn modelId="{040ACFF0-0FBD-4DEA-AEF6-7B1DAC82BCFB}" type="presOf" srcId="{EEBF1AFE-2014-4909-BAA7-83CFF12C381E}" destId="{EF81A237-1A97-419F-90D0-5BF1B71B81E4}" srcOrd="0" destOrd="0" presId="urn:microsoft.com/office/officeart/2005/8/layout/vList2"/>
    <dgm:cxn modelId="{C900D3AF-03B1-4ADE-8C81-A982790FE66B}" type="presParOf" srcId="{AB85539B-6AD1-40ED-9EDA-D1799630C7F1}" destId="{EF81A237-1A97-419F-90D0-5BF1B71B81E4}" srcOrd="0" destOrd="0" presId="urn:microsoft.com/office/officeart/2005/8/layout/vList2"/>
    <dgm:cxn modelId="{EB556426-41A0-4B90-960E-BF0944D21CEE}" type="presParOf" srcId="{AB85539B-6AD1-40ED-9EDA-D1799630C7F1}" destId="{96266BFD-D15E-4001-8B88-D0C3E52DE8BE}" srcOrd="1" destOrd="0" presId="urn:microsoft.com/office/officeart/2005/8/layout/vList2"/>
    <dgm:cxn modelId="{0576DC90-1D2E-4033-BC32-2E1755A056DB}" type="presParOf" srcId="{AB85539B-6AD1-40ED-9EDA-D1799630C7F1}" destId="{8738AE93-3DDC-46B0-A766-894C02A90C4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7C57BA-0628-4957-BEBC-13B4AE711B6E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C7285BE-DC33-429E-AB15-55D899C8017B}">
      <dgm:prSet/>
      <dgm:spPr/>
      <dgm:t>
        <a:bodyPr/>
        <a:lstStyle/>
        <a:p>
          <a:r>
            <a:rPr lang="pt-PT" b="1" dirty="0"/>
            <a:t>Na história bíblica e também nas guerras contra Israel no século XX, há vários relatos da intervenção divina para salvar o povo hebreu.</a:t>
          </a:r>
          <a:endParaRPr lang="en-US" b="1" dirty="0"/>
        </a:p>
      </dgm:t>
    </dgm:pt>
    <dgm:pt modelId="{8053B97D-A438-4B19-B3AA-9E1842B9A99E}" type="parTrans" cxnId="{FF04EF66-D643-4CD6-95B2-AC6FF845181D}">
      <dgm:prSet/>
      <dgm:spPr/>
      <dgm:t>
        <a:bodyPr/>
        <a:lstStyle/>
        <a:p>
          <a:endParaRPr lang="en-US"/>
        </a:p>
      </dgm:t>
    </dgm:pt>
    <dgm:pt modelId="{C7E0CB20-5776-42F6-A130-63E9E521F0E8}" type="sibTrans" cxnId="{FF04EF66-D643-4CD6-95B2-AC6FF845181D}">
      <dgm:prSet/>
      <dgm:spPr/>
      <dgm:t>
        <a:bodyPr/>
        <a:lstStyle/>
        <a:p>
          <a:endParaRPr lang="en-US"/>
        </a:p>
      </dgm:t>
    </dgm:pt>
    <dgm:pt modelId="{D374BA49-3ADD-499E-A6CD-8A7DD68ECFDE}">
      <dgm:prSet/>
      <dgm:spPr/>
      <dgm:t>
        <a:bodyPr/>
        <a:lstStyle/>
        <a:p>
          <a:r>
            <a:rPr lang="pt-PT" b="1" dirty="0"/>
            <a:t>Entretanto, nada se comparará a este momento esplêndido de glória e manifestação do poder de Deus, em que todas as gentes do mundo se lamentarão sobre o Filho do Homem, inclusive os judeus (</a:t>
          </a:r>
          <a:r>
            <a:rPr lang="pt-PT" b="1" dirty="0" err="1"/>
            <a:t>Mt</a:t>
          </a:r>
          <a:r>
            <a:rPr lang="pt-PT" b="1" dirty="0"/>
            <a:t> 24.30, </a:t>
          </a:r>
          <a:r>
            <a:rPr lang="pt-PT" b="1" dirty="0" err="1"/>
            <a:t>Ap</a:t>
          </a:r>
          <a:r>
            <a:rPr lang="pt-PT" b="1" dirty="0"/>
            <a:t> 17). </a:t>
          </a:r>
          <a:endParaRPr lang="en-US" b="1" dirty="0"/>
        </a:p>
      </dgm:t>
    </dgm:pt>
    <dgm:pt modelId="{74094EEC-5BD4-455C-8307-1173AEB9193F}" type="parTrans" cxnId="{1E420DD0-4BCF-4EC4-84E4-05CD4452EE9C}">
      <dgm:prSet/>
      <dgm:spPr/>
      <dgm:t>
        <a:bodyPr/>
        <a:lstStyle/>
        <a:p>
          <a:endParaRPr lang="en-US"/>
        </a:p>
      </dgm:t>
    </dgm:pt>
    <dgm:pt modelId="{09C6EC71-B768-4115-85DD-64536A10B476}" type="sibTrans" cxnId="{1E420DD0-4BCF-4EC4-84E4-05CD4452EE9C}">
      <dgm:prSet/>
      <dgm:spPr/>
      <dgm:t>
        <a:bodyPr/>
        <a:lstStyle/>
        <a:p>
          <a:endParaRPr lang="en-US"/>
        </a:p>
      </dgm:t>
    </dgm:pt>
    <dgm:pt modelId="{2C12220A-77E0-4FA5-BD65-BC259D6AA4BE}">
      <dgm:prSet/>
      <dgm:spPr/>
      <dgm:t>
        <a:bodyPr/>
        <a:lstStyle/>
        <a:p>
          <a:r>
            <a:rPr lang="pt-PT" b="1" dirty="0"/>
            <a:t>Israel será salvo, e o remanescente Judeu, arrependido, reconhecerá Jesus como seu Messias e se converterá </a:t>
          </a:r>
          <a:endParaRPr lang="en-US" b="1" dirty="0"/>
        </a:p>
      </dgm:t>
    </dgm:pt>
    <dgm:pt modelId="{C7D144BB-6293-46ED-9D4A-85DAADCCA519}" type="parTrans" cxnId="{5CA08982-928D-40AB-8072-DDB9C8BE4EFA}">
      <dgm:prSet/>
      <dgm:spPr/>
      <dgm:t>
        <a:bodyPr/>
        <a:lstStyle/>
        <a:p>
          <a:endParaRPr lang="en-US"/>
        </a:p>
      </dgm:t>
    </dgm:pt>
    <dgm:pt modelId="{B2B09AB1-2D2D-47B3-8786-32604EE0E6D6}" type="sibTrans" cxnId="{5CA08982-928D-40AB-8072-DDB9C8BE4EFA}">
      <dgm:prSet/>
      <dgm:spPr/>
      <dgm:t>
        <a:bodyPr/>
        <a:lstStyle/>
        <a:p>
          <a:endParaRPr lang="en-US"/>
        </a:p>
      </dgm:t>
    </dgm:pt>
    <dgm:pt modelId="{59B1DA3B-AFF0-4812-8A9B-4DE65019A588}">
      <dgm:prSet/>
      <dgm:spPr/>
      <dgm:t>
        <a:bodyPr/>
        <a:lstStyle/>
        <a:p>
          <a:r>
            <a:rPr lang="pt-PT" b="1" dirty="0"/>
            <a:t>(Is 4.3; 59.20,21; 60.21; </a:t>
          </a:r>
          <a:r>
            <a:rPr lang="pt-PT" b="1" dirty="0" err="1"/>
            <a:t>Zc</a:t>
          </a:r>
          <a:r>
            <a:rPr lang="pt-PT" b="1" dirty="0"/>
            <a:t> 12.10-14; </a:t>
          </a:r>
          <a:r>
            <a:rPr lang="pt-PT" b="1" dirty="0" err="1"/>
            <a:t>Rm</a:t>
          </a:r>
          <a:r>
            <a:rPr lang="pt-PT" b="1" dirty="0"/>
            <a:t> 9.27; 11.25-27).</a:t>
          </a:r>
          <a:endParaRPr lang="en-US" b="1" dirty="0"/>
        </a:p>
      </dgm:t>
    </dgm:pt>
    <dgm:pt modelId="{D15AEBC2-31FE-4C67-B2D6-5EE76229080C}" type="parTrans" cxnId="{BA92585C-07F1-47BD-8E68-DDC9FD78B70D}">
      <dgm:prSet/>
      <dgm:spPr/>
      <dgm:t>
        <a:bodyPr/>
        <a:lstStyle/>
        <a:p>
          <a:endParaRPr lang="en-US"/>
        </a:p>
      </dgm:t>
    </dgm:pt>
    <dgm:pt modelId="{A50D8974-8364-4C18-A101-53E7DBB6BA23}" type="sibTrans" cxnId="{BA92585C-07F1-47BD-8E68-DDC9FD78B70D}">
      <dgm:prSet/>
      <dgm:spPr/>
      <dgm:t>
        <a:bodyPr/>
        <a:lstStyle/>
        <a:p>
          <a:endParaRPr lang="en-US"/>
        </a:p>
      </dgm:t>
    </dgm:pt>
    <dgm:pt modelId="{C577D52E-AE74-493F-8658-B137357C4E5F}" type="pres">
      <dgm:prSet presAssocID="{2A7C57BA-0628-4957-BEBC-13B4AE711B6E}" presName="linear" presStyleCnt="0">
        <dgm:presLayoutVars>
          <dgm:animLvl val="lvl"/>
          <dgm:resizeHandles val="exact"/>
        </dgm:presLayoutVars>
      </dgm:prSet>
      <dgm:spPr/>
    </dgm:pt>
    <dgm:pt modelId="{DC6270E5-2EAA-4A67-A07C-1D5A03CBD932}" type="pres">
      <dgm:prSet presAssocID="{AC7285BE-DC33-429E-AB15-55D899C8017B}" presName="parentText" presStyleLbl="node1" presStyleIdx="0" presStyleCnt="4" custScaleY="106471">
        <dgm:presLayoutVars>
          <dgm:chMax val="0"/>
          <dgm:bulletEnabled val="1"/>
        </dgm:presLayoutVars>
      </dgm:prSet>
      <dgm:spPr/>
    </dgm:pt>
    <dgm:pt modelId="{92ACA9AF-C6C4-4553-B671-78C2D064A692}" type="pres">
      <dgm:prSet presAssocID="{C7E0CB20-5776-42F6-A130-63E9E521F0E8}" presName="spacer" presStyleCnt="0"/>
      <dgm:spPr/>
    </dgm:pt>
    <dgm:pt modelId="{DE2BE128-E5C2-45C7-AD0C-14CE38B10EA7}" type="pres">
      <dgm:prSet presAssocID="{D374BA49-3ADD-499E-A6CD-8A7DD68ECFD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8337030-AEB4-4BEC-8456-B253A304EDFE}" type="pres">
      <dgm:prSet presAssocID="{09C6EC71-B768-4115-85DD-64536A10B476}" presName="spacer" presStyleCnt="0"/>
      <dgm:spPr/>
    </dgm:pt>
    <dgm:pt modelId="{267D74B3-1B22-44FB-A25B-A3F4520C66A5}" type="pres">
      <dgm:prSet presAssocID="{2C12220A-77E0-4FA5-BD65-BC259D6AA4B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B1F7F6B-481A-4747-83F9-ADA6BCBC32DF}" type="pres">
      <dgm:prSet presAssocID="{B2B09AB1-2D2D-47B3-8786-32604EE0E6D6}" presName="spacer" presStyleCnt="0"/>
      <dgm:spPr/>
    </dgm:pt>
    <dgm:pt modelId="{A31A13B5-00AF-4B68-8259-A950EC879E8B}" type="pres">
      <dgm:prSet presAssocID="{59B1DA3B-AFF0-4812-8A9B-4DE65019A588}" presName="parentText" presStyleLbl="node1" presStyleIdx="3" presStyleCnt="4" custScaleY="57724">
        <dgm:presLayoutVars>
          <dgm:chMax val="0"/>
          <dgm:bulletEnabled val="1"/>
        </dgm:presLayoutVars>
      </dgm:prSet>
      <dgm:spPr/>
    </dgm:pt>
  </dgm:ptLst>
  <dgm:cxnLst>
    <dgm:cxn modelId="{8E5A6F0C-0A75-435B-99E8-635B71FFD30F}" type="presOf" srcId="{D374BA49-3ADD-499E-A6CD-8A7DD68ECFDE}" destId="{DE2BE128-E5C2-45C7-AD0C-14CE38B10EA7}" srcOrd="0" destOrd="0" presId="urn:microsoft.com/office/officeart/2005/8/layout/vList2"/>
    <dgm:cxn modelId="{BA92585C-07F1-47BD-8E68-DDC9FD78B70D}" srcId="{2A7C57BA-0628-4957-BEBC-13B4AE711B6E}" destId="{59B1DA3B-AFF0-4812-8A9B-4DE65019A588}" srcOrd="3" destOrd="0" parTransId="{D15AEBC2-31FE-4C67-B2D6-5EE76229080C}" sibTransId="{A50D8974-8364-4C18-A101-53E7DBB6BA23}"/>
    <dgm:cxn modelId="{FF04EF66-D643-4CD6-95B2-AC6FF845181D}" srcId="{2A7C57BA-0628-4957-BEBC-13B4AE711B6E}" destId="{AC7285BE-DC33-429E-AB15-55D899C8017B}" srcOrd="0" destOrd="0" parTransId="{8053B97D-A438-4B19-B3AA-9E1842B9A99E}" sibTransId="{C7E0CB20-5776-42F6-A130-63E9E521F0E8}"/>
    <dgm:cxn modelId="{329DC54D-342C-4212-B4AF-186D5F87BB9D}" type="presOf" srcId="{2C12220A-77E0-4FA5-BD65-BC259D6AA4BE}" destId="{267D74B3-1B22-44FB-A25B-A3F4520C66A5}" srcOrd="0" destOrd="0" presId="urn:microsoft.com/office/officeart/2005/8/layout/vList2"/>
    <dgm:cxn modelId="{5CA08982-928D-40AB-8072-DDB9C8BE4EFA}" srcId="{2A7C57BA-0628-4957-BEBC-13B4AE711B6E}" destId="{2C12220A-77E0-4FA5-BD65-BC259D6AA4BE}" srcOrd="2" destOrd="0" parTransId="{C7D144BB-6293-46ED-9D4A-85DAADCCA519}" sibTransId="{B2B09AB1-2D2D-47B3-8786-32604EE0E6D6}"/>
    <dgm:cxn modelId="{AF37989C-ACA8-4296-9C92-87A48856117D}" type="presOf" srcId="{59B1DA3B-AFF0-4812-8A9B-4DE65019A588}" destId="{A31A13B5-00AF-4B68-8259-A950EC879E8B}" srcOrd="0" destOrd="0" presId="urn:microsoft.com/office/officeart/2005/8/layout/vList2"/>
    <dgm:cxn modelId="{2D1497B9-08AD-41BE-8656-836E99B7DB06}" type="presOf" srcId="{2A7C57BA-0628-4957-BEBC-13B4AE711B6E}" destId="{C577D52E-AE74-493F-8658-B137357C4E5F}" srcOrd="0" destOrd="0" presId="urn:microsoft.com/office/officeart/2005/8/layout/vList2"/>
    <dgm:cxn modelId="{1E420DD0-4BCF-4EC4-84E4-05CD4452EE9C}" srcId="{2A7C57BA-0628-4957-BEBC-13B4AE711B6E}" destId="{D374BA49-3ADD-499E-A6CD-8A7DD68ECFDE}" srcOrd="1" destOrd="0" parTransId="{74094EEC-5BD4-455C-8307-1173AEB9193F}" sibTransId="{09C6EC71-B768-4115-85DD-64536A10B476}"/>
    <dgm:cxn modelId="{A994AFDA-254A-47A1-A090-0A8700486673}" type="presOf" srcId="{AC7285BE-DC33-429E-AB15-55D899C8017B}" destId="{DC6270E5-2EAA-4A67-A07C-1D5A03CBD932}" srcOrd="0" destOrd="0" presId="urn:microsoft.com/office/officeart/2005/8/layout/vList2"/>
    <dgm:cxn modelId="{F9970976-C1FC-4B2D-A234-5667CF4E5F58}" type="presParOf" srcId="{C577D52E-AE74-493F-8658-B137357C4E5F}" destId="{DC6270E5-2EAA-4A67-A07C-1D5A03CBD932}" srcOrd="0" destOrd="0" presId="urn:microsoft.com/office/officeart/2005/8/layout/vList2"/>
    <dgm:cxn modelId="{823DFCE9-8D3F-4EB4-994E-7E44F0635DF2}" type="presParOf" srcId="{C577D52E-AE74-493F-8658-B137357C4E5F}" destId="{92ACA9AF-C6C4-4553-B671-78C2D064A692}" srcOrd="1" destOrd="0" presId="urn:microsoft.com/office/officeart/2005/8/layout/vList2"/>
    <dgm:cxn modelId="{45E16CFF-12A8-450B-9446-4A0C3306793A}" type="presParOf" srcId="{C577D52E-AE74-493F-8658-B137357C4E5F}" destId="{DE2BE128-E5C2-45C7-AD0C-14CE38B10EA7}" srcOrd="2" destOrd="0" presId="urn:microsoft.com/office/officeart/2005/8/layout/vList2"/>
    <dgm:cxn modelId="{05DBF4C6-FB55-4DF2-9759-F1B3402064B7}" type="presParOf" srcId="{C577D52E-AE74-493F-8658-B137357C4E5F}" destId="{98337030-AEB4-4BEC-8456-B253A304EDFE}" srcOrd="3" destOrd="0" presId="urn:microsoft.com/office/officeart/2005/8/layout/vList2"/>
    <dgm:cxn modelId="{A46E1B06-97ED-41F1-8430-F31DAB22952F}" type="presParOf" srcId="{C577D52E-AE74-493F-8658-B137357C4E5F}" destId="{267D74B3-1B22-44FB-A25B-A3F4520C66A5}" srcOrd="4" destOrd="0" presId="urn:microsoft.com/office/officeart/2005/8/layout/vList2"/>
    <dgm:cxn modelId="{DCD8D938-0B58-479B-980D-B715C585C983}" type="presParOf" srcId="{C577D52E-AE74-493F-8658-B137357C4E5F}" destId="{6B1F7F6B-481A-4747-83F9-ADA6BCBC32DF}" srcOrd="5" destOrd="0" presId="urn:microsoft.com/office/officeart/2005/8/layout/vList2"/>
    <dgm:cxn modelId="{E3932359-8F66-498B-8441-CB489E027A8E}" type="presParOf" srcId="{C577D52E-AE74-493F-8658-B137357C4E5F}" destId="{A31A13B5-00AF-4B68-8259-A950EC879E8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F017ED-E2E2-4D00-AB6A-21359A1EAB0A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C59AB9E-B662-4B29-8AE1-56F4923467C6}">
      <dgm:prSet/>
      <dgm:spPr/>
      <dgm:t>
        <a:bodyPr/>
        <a:lstStyle/>
        <a:p>
          <a:r>
            <a:rPr lang="pt-PT" b="1" dirty="0"/>
            <a:t>A Guerra do </a:t>
          </a:r>
          <a:r>
            <a:rPr lang="pt-PT" b="1" dirty="0" err="1"/>
            <a:t>Armagedom</a:t>
          </a:r>
          <a:r>
            <a:rPr lang="pt-PT" b="1" dirty="0"/>
            <a:t> (</a:t>
          </a:r>
          <a:r>
            <a:rPr lang="pt-PT" b="1" dirty="0" err="1"/>
            <a:t>Ap</a:t>
          </a:r>
          <a:r>
            <a:rPr lang="pt-PT" b="1" dirty="0"/>
            <a:t> 16.15) será intentada pela trindade satânica e as nações que seguiram o Anticristo. Contudo. </a:t>
          </a:r>
          <a:endParaRPr lang="en-US" dirty="0"/>
        </a:p>
      </dgm:t>
    </dgm:pt>
    <dgm:pt modelId="{427B4097-74D1-4267-BA75-A0E4334B2E1A}" type="parTrans" cxnId="{B77C9766-7EE7-4861-B24D-B9143E1E439F}">
      <dgm:prSet/>
      <dgm:spPr/>
      <dgm:t>
        <a:bodyPr/>
        <a:lstStyle/>
        <a:p>
          <a:endParaRPr lang="en-US"/>
        </a:p>
      </dgm:t>
    </dgm:pt>
    <dgm:pt modelId="{62081EAE-1343-4105-B1E2-0C69520DEA1D}" type="sibTrans" cxnId="{B77C9766-7EE7-4861-B24D-B9143E1E439F}">
      <dgm:prSet/>
      <dgm:spPr/>
      <dgm:t>
        <a:bodyPr/>
        <a:lstStyle/>
        <a:p>
          <a:endParaRPr lang="en-US"/>
        </a:p>
      </dgm:t>
    </dgm:pt>
    <dgm:pt modelId="{9D850A02-CA3E-4A8D-A00E-A2E6E479DB3D}">
      <dgm:prSet/>
      <dgm:spPr/>
      <dgm:t>
        <a:bodyPr/>
        <a:lstStyle/>
        <a:p>
          <a:r>
            <a:rPr lang="pt-PT" b="1"/>
            <a:t>Cristo os vencerá pela espada que sai da sua boca. </a:t>
          </a:r>
          <a:endParaRPr lang="en-US"/>
        </a:p>
      </dgm:t>
    </dgm:pt>
    <dgm:pt modelId="{A7F1F41D-03FD-42EA-BCDD-8C971456203F}" type="parTrans" cxnId="{D5211BCD-D5A7-4032-B6E6-E8AA754265F2}">
      <dgm:prSet/>
      <dgm:spPr/>
      <dgm:t>
        <a:bodyPr/>
        <a:lstStyle/>
        <a:p>
          <a:endParaRPr lang="en-US"/>
        </a:p>
      </dgm:t>
    </dgm:pt>
    <dgm:pt modelId="{D1EA4BBF-DDC5-48EC-9999-46442DD22E80}" type="sibTrans" cxnId="{D5211BCD-D5A7-4032-B6E6-E8AA754265F2}">
      <dgm:prSet/>
      <dgm:spPr/>
      <dgm:t>
        <a:bodyPr/>
        <a:lstStyle/>
        <a:p>
          <a:endParaRPr lang="en-US"/>
        </a:p>
      </dgm:t>
    </dgm:pt>
    <dgm:pt modelId="{4114722A-88F7-4D0D-9916-FB5B74E11938}">
      <dgm:prSet/>
      <dgm:spPr/>
      <dgm:t>
        <a:bodyPr/>
        <a:lstStyle/>
        <a:p>
          <a:r>
            <a:rPr lang="pt-PT" b="1"/>
            <a:t>Será uma mortandade nunca vista, a tal ponto que decorrerão sete meses para os mortos serem enterrados (Ez 39.12-16), e as aves de rapina terão um “grande banquete’ (Ap 19.17.21)</a:t>
          </a:r>
          <a:endParaRPr lang="en-US"/>
        </a:p>
      </dgm:t>
    </dgm:pt>
    <dgm:pt modelId="{458D09A7-5E47-49E5-81EE-0DFF26CA4765}" type="parTrans" cxnId="{3028205D-E05B-4BA9-870D-57DC561AA8F4}">
      <dgm:prSet/>
      <dgm:spPr/>
      <dgm:t>
        <a:bodyPr/>
        <a:lstStyle/>
        <a:p>
          <a:endParaRPr lang="en-US"/>
        </a:p>
      </dgm:t>
    </dgm:pt>
    <dgm:pt modelId="{9E4B026A-FD35-41AD-B0B8-5C6E382EF9CE}" type="sibTrans" cxnId="{3028205D-E05B-4BA9-870D-57DC561AA8F4}">
      <dgm:prSet/>
      <dgm:spPr/>
      <dgm:t>
        <a:bodyPr/>
        <a:lstStyle/>
        <a:p>
          <a:endParaRPr lang="en-US"/>
        </a:p>
      </dgm:t>
    </dgm:pt>
    <dgm:pt modelId="{1CEF5394-2A8A-432F-BF97-CBE63BB73095}">
      <dgm:prSet/>
      <dgm:spPr/>
      <dgm:t>
        <a:bodyPr/>
        <a:lstStyle/>
        <a:p>
          <a:r>
            <a:rPr lang="pt-PT" b="1" dirty="0"/>
            <a:t>A longanimidade de Deus chegou ao fim diante de tantas obras iniquas cometidas.</a:t>
          </a:r>
          <a:endParaRPr lang="en-US" dirty="0"/>
        </a:p>
      </dgm:t>
    </dgm:pt>
    <dgm:pt modelId="{7CDCB9A4-909E-4B9A-B44F-3E5D75584619}" type="parTrans" cxnId="{52192913-F3B5-42B5-9FF7-6B388757AE04}">
      <dgm:prSet/>
      <dgm:spPr/>
      <dgm:t>
        <a:bodyPr/>
        <a:lstStyle/>
        <a:p>
          <a:endParaRPr lang="en-US"/>
        </a:p>
      </dgm:t>
    </dgm:pt>
    <dgm:pt modelId="{CC07D48A-FA8E-4579-A1CF-8CFCF4771823}" type="sibTrans" cxnId="{52192913-F3B5-42B5-9FF7-6B388757AE04}">
      <dgm:prSet/>
      <dgm:spPr/>
      <dgm:t>
        <a:bodyPr/>
        <a:lstStyle/>
        <a:p>
          <a:endParaRPr lang="en-US"/>
        </a:p>
      </dgm:t>
    </dgm:pt>
    <dgm:pt modelId="{15B8E875-700B-49F4-8C8E-A2396A46C7AF}" type="pres">
      <dgm:prSet presAssocID="{94F017ED-E2E2-4D00-AB6A-21359A1EAB0A}" presName="linear" presStyleCnt="0">
        <dgm:presLayoutVars>
          <dgm:animLvl val="lvl"/>
          <dgm:resizeHandles val="exact"/>
        </dgm:presLayoutVars>
      </dgm:prSet>
      <dgm:spPr/>
    </dgm:pt>
    <dgm:pt modelId="{142D7FA7-87FC-4525-8C50-69EF9BF036D3}" type="pres">
      <dgm:prSet presAssocID="{9C59AB9E-B662-4B29-8AE1-56F4923467C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C11E403-A027-4D5C-B671-AF8127B6600D}" type="pres">
      <dgm:prSet presAssocID="{62081EAE-1343-4105-B1E2-0C69520DEA1D}" presName="spacer" presStyleCnt="0"/>
      <dgm:spPr/>
    </dgm:pt>
    <dgm:pt modelId="{A141591B-24FE-4797-B822-88FBF709F3A3}" type="pres">
      <dgm:prSet presAssocID="{9D850A02-CA3E-4A8D-A00E-A2E6E479DB3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D040DC0-6B3B-4169-A97F-E9B8093B3799}" type="pres">
      <dgm:prSet presAssocID="{D1EA4BBF-DDC5-48EC-9999-46442DD22E80}" presName="spacer" presStyleCnt="0"/>
      <dgm:spPr/>
    </dgm:pt>
    <dgm:pt modelId="{68F1C705-8267-4159-A1AE-FEFF023AA59F}" type="pres">
      <dgm:prSet presAssocID="{4114722A-88F7-4D0D-9916-FB5B74E1193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01D610D-F753-4757-9EDA-DE57B486CB0A}" type="pres">
      <dgm:prSet presAssocID="{9E4B026A-FD35-41AD-B0B8-5C6E382EF9CE}" presName="spacer" presStyleCnt="0"/>
      <dgm:spPr/>
    </dgm:pt>
    <dgm:pt modelId="{652FF19D-05EA-4CBD-92CE-4B7644A56845}" type="pres">
      <dgm:prSet presAssocID="{1CEF5394-2A8A-432F-BF97-CBE63BB7309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2192913-F3B5-42B5-9FF7-6B388757AE04}" srcId="{94F017ED-E2E2-4D00-AB6A-21359A1EAB0A}" destId="{1CEF5394-2A8A-432F-BF97-CBE63BB73095}" srcOrd="3" destOrd="0" parTransId="{7CDCB9A4-909E-4B9A-B44F-3E5D75584619}" sibTransId="{CC07D48A-FA8E-4579-A1CF-8CFCF4771823}"/>
    <dgm:cxn modelId="{3028205D-E05B-4BA9-870D-57DC561AA8F4}" srcId="{94F017ED-E2E2-4D00-AB6A-21359A1EAB0A}" destId="{4114722A-88F7-4D0D-9916-FB5B74E11938}" srcOrd="2" destOrd="0" parTransId="{458D09A7-5E47-49E5-81EE-0DFF26CA4765}" sibTransId="{9E4B026A-FD35-41AD-B0B8-5C6E382EF9CE}"/>
    <dgm:cxn modelId="{C1F4E141-1C7C-4E51-BB6F-D655015BF4E7}" type="presOf" srcId="{4114722A-88F7-4D0D-9916-FB5B74E11938}" destId="{68F1C705-8267-4159-A1AE-FEFF023AA59F}" srcOrd="0" destOrd="0" presId="urn:microsoft.com/office/officeart/2005/8/layout/vList2"/>
    <dgm:cxn modelId="{B77C9766-7EE7-4861-B24D-B9143E1E439F}" srcId="{94F017ED-E2E2-4D00-AB6A-21359A1EAB0A}" destId="{9C59AB9E-B662-4B29-8AE1-56F4923467C6}" srcOrd="0" destOrd="0" parTransId="{427B4097-74D1-4267-BA75-A0E4334B2E1A}" sibTransId="{62081EAE-1343-4105-B1E2-0C69520DEA1D}"/>
    <dgm:cxn modelId="{10C27455-9275-4263-AC04-4132607D75AA}" type="presOf" srcId="{9D850A02-CA3E-4A8D-A00E-A2E6E479DB3D}" destId="{A141591B-24FE-4797-B822-88FBF709F3A3}" srcOrd="0" destOrd="0" presId="urn:microsoft.com/office/officeart/2005/8/layout/vList2"/>
    <dgm:cxn modelId="{A393D378-F060-4684-B364-DD663EBCB0F3}" type="presOf" srcId="{9C59AB9E-B662-4B29-8AE1-56F4923467C6}" destId="{142D7FA7-87FC-4525-8C50-69EF9BF036D3}" srcOrd="0" destOrd="0" presId="urn:microsoft.com/office/officeart/2005/8/layout/vList2"/>
    <dgm:cxn modelId="{ADCE31AF-7D41-4E4B-A091-46DE8EB84B5D}" type="presOf" srcId="{1CEF5394-2A8A-432F-BF97-CBE63BB73095}" destId="{652FF19D-05EA-4CBD-92CE-4B7644A56845}" srcOrd="0" destOrd="0" presId="urn:microsoft.com/office/officeart/2005/8/layout/vList2"/>
    <dgm:cxn modelId="{D5211BCD-D5A7-4032-B6E6-E8AA754265F2}" srcId="{94F017ED-E2E2-4D00-AB6A-21359A1EAB0A}" destId="{9D850A02-CA3E-4A8D-A00E-A2E6E479DB3D}" srcOrd="1" destOrd="0" parTransId="{A7F1F41D-03FD-42EA-BCDD-8C971456203F}" sibTransId="{D1EA4BBF-DDC5-48EC-9999-46442DD22E80}"/>
    <dgm:cxn modelId="{688CA7F9-E146-4B5F-BA08-B01443278C5B}" type="presOf" srcId="{94F017ED-E2E2-4D00-AB6A-21359A1EAB0A}" destId="{15B8E875-700B-49F4-8C8E-A2396A46C7AF}" srcOrd="0" destOrd="0" presId="urn:microsoft.com/office/officeart/2005/8/layout/vList2"/>
    <dgm:cxn modelId="{021E6D08-E7BE-4C55-809A-DA0A6A1077EC}" type="presParOf" srcId="{15B8E875-700B-49F4-8C8E-A2396A46C7AF}" destId="{142D7FA7-87FC-4525-8C50-69EF9BF036D3}" srcOrd="0" destOrd="0" presId="urn:microsoft.com/office/officeart/2005/8/layout/vList2"/>
    <dgm:cxn modelId="{EAAF1B77-3C66-45E7-AAED-F52FFE6B55F7}" type="presParOf" srcId="{15B8E875-700B-49F4-8C8E-A2396A46C7AF}" destId="{9C11E403-A027-4D5C-B671-AF8127B6600D}" srcOrd="1" destOrd="0" presId="urn:microsoft.com/office/officeart/2005/8/layout/vList2"/>
    <dgm:cxn modelId="{F222B57D-0ABF-407D-98E4-635F7C27A168}" type="presParOf" srcId="{15B8E875-700B-49F4-8C8E-A2396A46C7AF}" destId="{A141591B-24FE-4797-B822-88FBF709F3A3}" srcOrd="2" destOrd="0" presId="urn:microsoft.com/office/officeart/2005/8/layout/vList2"/>
    <dgm:cxn modelId="{381B6B55-E4EA-4086-B7E2-4EAED8E26D90}" type="presParOf" srcId="{15B8E875-700B-49F4-8C8E-A2396A46C7AF}" destId="{8D040DC0-6B3B-4169-A97F-E9B8093B3799}" srcOrd="3" destOrd="0" presId="urn:microsoft.com/office/officeart/2005/8/layout/vList2"/>
    <dgm:cxn modelId="{B1D8C325-3352-4C3B-B502-88218EBD1179}" type="presParOf" srcId="{15B8E875-700B-49F4-8C8E-A2396A46C7AF}" destId="{68F1C705-8267-4159-A1AE-FEFF023AA59F}" srcOrd="4" destOrd="0" presId="urn:microsoft.com/office/officeart/2005/8/layout/vList2"/>
    <dgm:cxn modelId="{FC7B0E03-58B0-486E-A94C-E3FF0CEA6D24}" type="presParOf" srcId="{15B8E875-700B-49F4-8C8E-A2396A46C7AF}" destId="{601D610D-F753-4757-9EDA-DE57B486CB0A}" srcOrd="5" destOrd="0" presId="urn:microsoft.com/office/officeart/2005/8/layout/vList2"/>
    <dgm:cxn modelId="{266C038A-AAB8-423A-B06B-C353D42D2B0D}" type="presParOf" srcId="{15B8E875-700B-49F4-8C8E-A2396A46C7AF}" destId="{652FF19D-05EA-4CBD-92CE-4B7644A5684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D56D3A-FC9E-4437-B9D9-FC26CF779A1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2A56691-B837-40BD-884F-3C99E5C3730F}">
      <dgm:prSet/>
      <dgm:spPr/>
      <dgm:t>
        <a:bodyPr/>
        <a:lstStyle/>
        <a:p>
          <a:r>
            <a:rPr lang="pt-PT" b="1" dirty="0"/>
            <a:t>Está escrito acerca do homem do pecado, o filho da perdição o Anticristo: o Senhor desfará pelo assopro da sua boca e aniquilará pelo esplendor da sua vinda” (2 </a:t>
          </a:r>
          <a:r>
            <a:rPr lang="pt-PT" b="1" dirty="0" err="1"/>
            <a:t>Ts</a:t>
          </a:r>
          <a:r>
            <a:rPr lang="pt-PT" b="1" dirty="0"/>
            <a:t> 2.8). </a:t>
          </a:r>
          <a:endParaRPr lang="en-US" dirty="0"/>
        </a:p>
      </dgm:t>
    </dgm:pt>
    <dgm:pt modelId="{7A4BD5CE-3A3A-4D34-B3BB-E5F1E6F8A92D}" type="parTrans" cxnId="{94B6F6FD-E685-4C49-A68D-9A284A85BCB5}">
      <dgm:prSet/>
      <dgm:spPr/>
      <dgm:t>
        <a:bodyPr/>
        <a:lstStyle/>
        <a:p>
          <a:endParaRPr lang="en-US"/>
        </a:p>
      </dgm:t>
    </dgm:pt>
    <dgm:pt modelId="{1CF7F299-AEDE-4CD3-BC66-2FFAEA482F44}" type="sibTrans" cxnId="{94B6F6FD-E685-4C49-A68D-9A284A85BCB5}">
      <dgm:prSet/>
      <dgm:spPr/>
      <dgm:t>
        <a:bodyPr/>
        <a:lstStyle/>
        <a:p>
          <a:endParaRPr lang="en-US"/>
        </a:p>
      </dgm:t>
    </dgm:pt>
    <dgm:pt modelId="{9ABD4C52-09E8-43A4-92BA-5EFB2012F4A9}">
      <dgm:prSet/>
      <dgm:spPr/>
      <dgm:t>
        <a:bodyPr/>
        <a:lstStyle/>
        <a:p>
          <a:r>
            <a:rPr lang="pt-PT" b="1"/>
            <a:t>Aquele que enganou o mundo inteiro (juntamente com o falso profeta), será destruído completamente e inaugurará o Lago de Fogo e enxofre (Ap 19.20).</a:t>
          </a:r>
          <a:endParaRPr lang="en-US"/>
        </a:p>
      </dgm:t>
    </dgm:pt>
    <dgm:pt modelId="{A186C73F-3EF8-4B14-897E-8D6A70A5EDA3}" type="parTrans" cxnId="{D515CB51-9293-46C5-9C49-482B504B8C4B}">
      <dgm:prSet/>
      <dgm:spPr/>
      <dgm:t>
        <a:bodyPr/>
        <a:lstStyle/>
        <a:p>
          <a:endParaRPr lang="en-US"/>
        </a:p>
      </dgm:t>
    </dgm:pt>
    <dgm:pt modelId="{72C91130-D44D-48E2-AA10-BA5679B26248}" type="sibTrans" cxnId="{D515CB51-9293-46C5-9C49-482B504B8C4B}">
      <dgm:prSet/>
      <dgm:spPr/>
      <dgm:t>
        <a:bodyPr/>
        <a:lstStyle/>
        <a:p>
          <a:endParaRPr lang="en-US"/>
        </a:p>
      </dgm:t>
    </dgm:pt>
    <dgm:pt modelId="{EBBCF397-8525-4385-B075-E03351CCCC9C}" type="pres">
      <dgm:prSet presAssocID="{34D56D3A-FC9E-4437-B9D9-FC26CF779A1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B5A5BF-4D63-41D9-BD93-EE516F99EE3F}" type="pres">
      <dgm:prSet presAssocID="{A2A56691-B837-40BD-884F-3C99E5C3730F}" presName="hierRoot1" presStyleCnt="0"/>
      <dgm:spPr/>
    </dgm:pt>
    <dgm:pt modelId="{829AA34A-A063-4416-8631-9F43F547872E}" type="pres">
      <dgm:prSet presAssocID="{A2A56691-B837-40BD-884F-3C99E5C3730F}" presName="composite" presStyleCnt="0"/>
      <dgm:spPr/>
    </dgm:pt>
    <dgm:pt modelId="{0771E29D-D4D9-40CB-B3EF-B2A018B6E863}" type="pres">
      <dgm:prSet presAssocID="{A2A56691-B837-40BD-884F-3C99E5C3730F}" presName="background" presStyleLbl="node0" presStyleIdx="0" presStyleCnt="2"/>
      <dgm:spPr/>
    </dgm:pt>
    <dgm:pt modelId="{E5C3AD21-239B-44A6-BD12-BA6413BEBF56}" type="pres">
      <dgm:prSet presAssocID="{A2A56691-B837-40BD-884F-3C99E5C3730F}" presName="text" presStyleLbl="fgAcc0" presStyleIdx="0" presStyleCnt="2">
        <dgm:presLayoutVars>
          <dgm:chPref val="3"/>
        </dgm:presLayoutVars>
      </dgm:prSet>
      <dgm:spPr/>
    </dgm:pt>
    <dgm:pt modelId="{44A8E88C-021F-46F0-83ED-4D7DA806036B}" type="pres">
      <dgm:prSet presAssocID="{A2A56691-B837-40BD-884F-3C99E5C3730F}" presName="hierChild2" presStyleCnt="0"/>
      <dgm:spPr/>
    </dgm:pt>
    <dgm:pt modelId="{519AC871-1E16-4580-B616-F78FE1541FE7}" type="pres">
      <dgm:prSet presAssocID="{9ABD4C52-09E8-43A4-92BA-5EFB2012F4A9}" presName="hierRoot1" presStyleCnt="0"/>
      <dgm:spPr/>
    </dgm:pt>
    <dgm:pt modelId="{C25EA5B3-8857-4896-8F58-73098AA2BEFE}" type="pres">
      <dgm:prSet presAssocID="{9ABD4C52-09E8-43A4-92BA-5EFB2012F4A9}" presName="composite" presStyleCnt="0"/>
      <dgm:spPr/>
    </dgm:pt>
    <dgm:pt modelId="{299273AA-0607-4262-BF15-CBB335941E3E}" type="pres">
      <dgm:prSet presAssocID="{9ABD4C52-09E8-43A4-92BA-5EFB2012F4A9}" presName="background" presStyleLbl="node0" presStyleIdx="1" presStyleCnt="2"/>
      <dgm:spPr/>
    </dgm:pt>
    <dgm:pt modelId="{3F2D6F3E-B414-404C-B715-787B89157538}" type="pres">
      <dgm:prSet presAssocID="{9ABD4C52-09E8-43A4-92BA-5EFB2012F4A9}" presName="text" presStyleLbl="fgAcc0" presStyleIdx="1" presStyleCnt="2">
        <dgm:presLayoutVars>
          <dgm:chPref val="3"/>
        </dgm:presLayoutVars>
      </dgm:prSet>
      <dgm:spPr/>
    </dgm:pt>
    <dgm:pt modelId="{F4987290-F5B6-4297-89E2-90A57AFB8EC7}" type="pres">
      <dgm:prSet presAssocID="{9ABD4C52-09E8-43A4-92BA-5EFB2012F4A9}" presName="hierChild2" presStyleCnt="0"/>
      <dgm:spPr/>
    </dgm:pt>
  </dgm:ptLst>
  <dgm:cxnLst>
    <dgm:cxn modelId="{C35E9526-325B-43B0-A403-DA6CFF7AC9FE}" type="presOf" srcId="{9ABD4C52-09E8-43A4-92BA-5EFB2012F4A9}" destId="{3F2D6F3E-B414-404C-B715-787B89157538}" srcOrd="0" destOrd="0" presId="urn:microsoft.com/office/officeart/2005/8/layout/hierarchy1"/>
    <dgm:cxn modelId="{A1300446-3F00-4494-8CF5-7C515BD1DE0B}" type="presOf" srcId="{A2A56691-B837-40BD-884F-3C99E5C3730F}" destId="{E5C3AD21-239B-44A6-BD12-BA6413BEBF56}" srcOrd="0" destOrd="0" presId="urn:microsoft.com/office/officeart/2005/8/layout/hierarchy1"/>
    <dgm:cxn modelId="{D515CB51-9293-46C5-9C49-482B504B8C4B}" srcId="{34D56D3A-FC9E-4437-B9D9-FC26CF779A1E}" destId="{9ABD4C52-09E8-43A4-92BA-5EFB2012F4A9}" srcOrd="1" destOrd="0" parTransId="{A186C73F-3EF8-4B14-897E-8D6A70A5EDA3}" sibTransId="{72C91130-D44D-48E2-AA10-BA5679B26248}"/>
    <dgm:cxn modelId="{68830E79-F872-442E-9336-7B2CA3C8F37A}" type="presOf" srcId="{34D56D3A-FC9E-4437-B9D9-FC26CF779A1E}" destId="{EBBCF397-8525-4385-B075-E03351CCCC9C}" srcOrd="0" destOrd="0" presId="urn:microsoft.com/office/officeart/2005/8/layout/hierarchy1"/>
    <dgm:cxn modelId="{94B6F6FD-E685-4C49-A68D-9A284A85BCB5}" srcId="{34D56D3A-FC9E-4437-B9D9-FC26CF779A1E}" destId="{A2A56691-B837-40BD-884F-3C99E5C3730F}" srcOrd="0" destOrd="0" parTransId="{7A4BD5CE-3A3A-4D34-B3BB-E5F1E6F8A92D}" sibTransId="{1CF7F299-AEDE-4CD3-BC66-2FFAEA482F44}"/>
    <dgm:cxn modelId="{2AB0FBBC-7A0E-48E5-BCCA-1EFCE5698F92}" type="presParOf" srcId="{EBBCF397-8525-4385-B075-E03351CCCC9C}" destId="{57B5A5BF-4D63-41D9-BD93-EE516F99EE3F}" srcOrd="0" destOrd="0" presId="urn:microsoft.com/office/officeart/2005/8/layout/hierarchy1"/>
    <dgm:cxn modelId="{A3CA52D5-CE97-4598-B6D1-C026A9F6D94F}" type="presParOf" srcId="{57B5A5BF-4D63-41D9-BD93-EE516F99EE3F}" destId="{829AA34A-A063-4416-8631-9F43F547872E}" srcOrd="0" destOrd="0" presId="urn:microsoft.com/office/officeart/2005/8/layout/hierarchy1"/>
    <dgm:cxn modelId="{FF9FEE45-9CC0-4530-A695-71CBDF233535}" type="presParOf" srcId="{829AA34A-A063-4416-8631-9F43F547872E}" destId="{0771E29D-D4D9-40CB-B3EF-B2A018B6E863}" srcOrd="0" destOrd="0" presId="urn:microsoft.com/office/officeart/2005/8/layout/hierarchy1"/>
    <dgm:cxn modelId="{6BE3B423-62C1-4527-A8D9-010FD530870D}" type="presParOf" srcId="{829AA34A-A063-4416-8631-9F43F547872E}" destId="{E5C3AD21-239B-44A6-BD12-BA6413BEBF56}" srcOrd="1" destOrd="0" presId="urn:microsoft.com/office/officeart/2005/8/layout/hierarchy1"/>
    <dgm:cxn modelId="{FE5A9C39-DFC1-4C16-A238-498D30F4F97C}" type="presParOf" srcId="{57B5A5BF-4D63-41D9-BD93-EE516F99EE3F}" destId="{44A8E88C-021F-46F0-83ED-4D7DA806036B}" srcOrd="1" destOrd="0" presId="urn:microsoft.com/office/officeart/2005/8/layout/hierarchy1"/>
    <dgm:cxn modelId="{4D72D018-2AFA-4AD9-ACED-58DD238BB19D}" type="presParOf" srcId="{EBBCF397-8525-4385-B075-E03351CCCC9C}" destId="{519AC871-1E16-4580-B616-F78FE1541FE7}" srcOrd="1" destOrd="0" presId="urn:microsoft.com/office/officeart/2005/8/layout/hierarchy1"/>
    <dgm:cxn modelId="{DD5CD123-CCF9-424F-AEF2-D4500FDB393B}" type="presParOf" srcId="{519AC871-1E16-4580-B616-F78FE1541FE7}" destId="{C25EA5B3-8857-4896-8F58-73098AA2BEFE}" srcOrd="0" destOrd="0" presId="urn:microsoft.com/office/officeart/2005/8/layout/hierarchy1"/>
    <dgm:cxn modelId="{74882FF8-CE58-456A-916F-FBD97727B2B4}" type="presParOf" srcId="{C25EA5B3-8857-4896-8F58-73098AA2BEFE}" destId="{299273AA-0607-4262-BF15-CBB335941E3E}" srcOrd="0" destOrd="0" presId="urn:microsoft.com/office/officeart/2005/8/layout/hierarchy1"/>
    <dgm:cxn modelId="{40CCBD2D-7F86-48BF-8472-885FE9E5CE6C}" type="presParOf" srcId="{C25EA5B3-8857-4896-8F58-73098AA2BEFE}" destId="{3F2D6F3E-B414-404C-B715-787B89157538}" srcOrd="1" destOrd="0" presId="urn:microsoft.com/office/officeart/2005/8/layout/hierarchy1"/>
    <dgm:cxn modelId="{F6890FE8-06F8-42EB-9C3B-FE1C5230EC66}" type="presParOf" srcId="{519AC871-1E16-4580-B616-F78FE1541FE7}" destId="{F4987290-F5B6-4297-89E2-90A57AFB8EC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990AF2-9822-4950-B8CA-7953E479D65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F52EEF1-42AF-4385-9A19-C2F8364A4B32}">
      <dgm:prSet/>
      <dgm:spPr/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encarnação do Mal será destruída, seu profeta também, mas Satanás “apenas será preso por mil anos (</a:t>
          </a:r>
          <a:r>
            <a:rPr lang="pt-PT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</a:t>
          </a:r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20.1.2).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550769-19BE-42D8-8142-6A0F34F5CC5D}" type="parTrans" cxnId="{AA2ADCCF-C79B-4B34-9AC4-3F0B7550BA41}">
      <dgm:prSet/>
      <dgm:spPr/>
      <dgm:t>
        <a:bodyPr/>
        <a:lstStyle/>
        <a:p>
          <a:endParaRPr lang="en-US"/>
        </a:p>
      </dgm:t>
    </dgm:pt>
    <dgm:pt modelId="{09BD7437-DB21-4C06-B222-32B5B190602E}" type="sibTrans" cxnId="{AA2ADCCF-C79B-4B34-9AC4-3F0B7550BA41}">
      <dgm:prSet/>
      <dgm:spPr/>
      <dgm:t>
        <a:bodyPr/>
        <a:lstStyle/>
        <a:p>
          <a:endParaRPr lang="en-US"/>
        </a:p>
      </dgm:t>
    </dgm:pt>
    <dgm:pt modelId="{FA143534-43D1-4427-A5AF-5E1E390D0BB6}">
      <dgm:prSet/>
      <dgm:spPr/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Depois de algum tempo, o Inimigo será destruído para sempre. </a:t>
          </a:r>
          <a:r>
            <a:rPr lang="pt-PT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“E o Deus de paz esmagará em breve Satanás debaixo dos vossos pés!” (</a:t>
          </a:r>
          <a:r>
            <a:rPr lang="pt-PT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Rm</a:t>
          </a:r>
          <a:r>
            <a:rPr lang="pt-PT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16.20). </a:t>
          </a:r>
          <a:endParaRPr lang="en-US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4AB372-AC2A-4A17-A712-8DD67BE5DCBF}" type="parTrans" cxnId="{368B4C07-977D-41B8-9909-B82117AA3682}">
      <dgm:prSet/>
      <dgm:spPr/>
      <dgm:t>
        <a:bodyPr/>
        <a:lstStyle/>
        <a:p>
          <a:endParaRPr lang="en-US"/>
        </a:p>
      </dgm:t>
    </dgm:pt>
    <dgm:pt modelId="{8F099C01-AB00-46EF-B790-06449BEAE154}" type="sibTrans" cxnId="{368B4C07-977D-41B8-9909-B82117AA3682}">
      <dgm:prSet/>
      <dgm:spPr/>
      <dgm:t>
        <a:bodyPr/>
        <a:lstStyle/>
        <a:p>
          <a:endParaRPr lang="en-US"/>
        </a:p>
      </dgm:t>
    </dgm:pt>
    <dgm:pt modelId="{8007C516-F5A1-4085-B046-C32016B81AA1}">
      <dgm:prSet/>
      <dgm:spPr/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Altíssimo sabe o tempo certo (gr. </a:t>
          </a:r>
          <a:r>
            <a:rPr lang="pt-PT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kairós</a:t>
          </a:r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para todos as coisas.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C1E545-73E6-4E7F-9E0B-BD052AA501C8}" type="parTrans" cxnId="{CA4C7B08-9507-4976-9D82-5241879D3720}">
      <dgm:prSet/>
      <dgm:spPr/>
      <dgm:t>
        <a:bodyPr/>
        <a:lstStyle/>
        <a:p>
          <a:endParaRPr lang="en-US"/>
        </a:p>
      </dgm:t>
    </dgm:pt>
    <dgm:pt modelId="{178EE1B1-1633-4992-9AA8-23E291E24CFD}" type="sibTrans" cxnId="{CA4C7B08-9507-4976-9D82-5241879D3720}">
      <dgm:prSet/>
      <dgm:spPr/>
      <dgm:t>
        <a:bodyPr/>
        <a:lstStyle/>
        <a:p>
          <a:endParaRPr lang="en-US"/>
        </a:p>
      </dgm:t>
    </dgm:pt>
    <dgm:pt modelId="{0A9D0008-BB64-4BBC-AE34-FB98A13FF22E}" type="pres">
      <dgm:prSet presAssocID="{94990AF2-9822-4950-B8CA-7953E479D65E}" presName="linear" presStyleCnt="0">
        <dgm:presLayoutVars>
          <dgm:animLvl val="lvl"/>
          <dgm:resizeHandles val="exact"/>
        </dgm:presLayoutVars>
      </dgm:prSet>
      <dgm:spPr/>
    </dgm:pt>
    <dgm:pt modelId="{69E5D78D-2B5A-4570-B285-1445D7043693}" type="pres">
      <dgm:prSet presAssocID="{DF52EEF1-42AF-4385-9A19-C2F8364A4B3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0C2838D-47B6-4CCD-AD12-329411A08D00}" type="pres">
      <dgm:prSet presAssocID="{09BD7437-DB21-4C06-B222-32B5B190602E}" presName="spacer" presStyleCnt="0"/>
      <dgm:spPr/>
    </dgm:pt>
    <dgm:pt modelId="{7A3ECD40-EBC9-4A3B-AA4B-2A510E1F8CFA}" type="pres">
      <dgm:prSet presAssocID="{FA143534-43D1-4427-A5AF-5E1E390D0BB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F1D543B-8ED6-4CF1-A2B0-932631B88E02}" type="pres">
      <dgm:prSet presAssocID="{8F099C01-AB00-46EF-B790-06449BEAE154}" presName="spacer" presStyleCnt="0"/>
      <dgm:spPr/>
    </dgm:pt>
    <dgm:pt modelId="{06664DA1-1B41-423A-9683-197A55F9308B}" type="pres">
      <dgm:prSet presAssocID="{8007C516-F5A1-4085-B046-C32016B81AA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68B4C07-977D-41B8-9909-B82117AA3682}" srcId="{94990AF2-9822-4950-B8CA-7953E479D65E}" destId="{FA143534-43D1-4427-A5AF-5E1E390D0BB6}" srcOrd="1" destOrd="0" parTransId="{5E4AB372-AC2A-4A17-A712-8DD67BE5DCBF}" sibTransId="{8F099C01-AB00-46EF-B790-06449BEAE154}"/>
    <dgm:cxn modelId="{CA4C7B08-9507-4976-9D82-5241879D3720}" srcId="{94990AF2-9822-4950-B8CA-7953E479D65E}" destId="{8007C516-F5A1-4085-B046-C32016B81AA1}" srcOrd="2" destOrd="0" parTransId="{AFC1E545-73E6-4E7F-9E0B-BD052AA501C8}" sibTransId="{178EE1B1-1633-4992-9AA8-23E291E24CFD}"/>
    <dgm:cxn modelId="{4315E719-687F-48D8-AEEE-2F3F52884FA7}" type="presOf" srcId="{FA143534-43D1-4427-A5AF-5E1E390D0BB6}" destId="{7A3ECD40-EBC9-4A3B-AA4B-2A510E1F8CFA}" srcOrd="0" destOrd="0" presId="urn:microsoft.com/office/officeart/2005/8/layout/vList2"/>
    <dgm:cxn modelId="{65596E63-F242-4FB2-A0EA-6204FB866B06}" type="presOf" srcId="{8007C516-F5A1-4085-B046-C32016B81AA1}" destId="{06664DA1-1B41-423A-9683-197A55F9308B}" srcOrd="0" destOrd="0" presId="urn:microsoft.com/office/officeart/2005/8/layout/vList2"/>
    <dgm:cxn modelId="{AA1791A7-F2F2-4A38-9D60-EA8CC4CEA74B}" type="presOf" srcId="{DF52EEF1-42AF-4385-9A19-C2F8364A4B32}" destId="{69E5D78D-2B5A-4570-B285-1445D7043693}" srcOrd="0" destOrd="0" presId="urn:microsoft.com/office/officeart/2005/8/layout/vList2"/>
    <dgm:cxn modelId="{AA2ADCCF-C79B-4B34-9AC4-3F0B7550BA41}" srcId="{94990AF2-9822-4950-B8CA-7953E479D65E}" destId="{DF52EEF1-42AF-4385-9A19-C2F8364A4B32}" srcOrd="0" destOrd="0" parTransId="{A5550769-19BE-42D8-8142-6A0F34F5CC5D}" sibTransId="{09BD7437-DB21-4C06-B222-32B5B190602E}"/>
    <dgm:cxn modelId="{C17095D3-E388-4170-9BB8-9AD1E36201A0}" type="presOf" srcId="{94990AF2-9822-4950-B8CA-7953E479D65E}" destId="{0A9D0008-BB64-4BBC-AE34-FB98A13FF22E}" srcOrd="0" destOrd="0" presId="urn:microsoft.com/office/officeart/2005/8/layout/vList2"/>
    <dgm:cxn modelId="{0F02F77D-90E0-4894-9140-7B1BD95188CD}" type="presParOf" srcId="{0A9D0008-BB64-4BBC-AE34-FB98A13FF22E}" destId="{69E5D78D-2B5A-4570-B285-1445D7043693}" srcOrd="0" destOrd="0" presId="urn:microsoft.com/office/officeart/2005/8/layout/vList2"/>
    <dgm:cxn modelId="{7FF1BA97-5496-4FFE-8BEA-9D79CE6CA389}" type="presParOf" srcId="{0A9D0008-BB64-4BBC-AE34-FB98A13FF22E}" destId="{C0C2838D-47B6-4CCD-AD12-329411A08D00}" srcOrd="1" destOrd="0" presId="urn:microsoft.com/office/officeart/2005/8/layout/vList2"/>
    <dgm:cxn modelId="{6EE120DA-B769-4E9C-9458-02C4E29F959E}" type="presParOf" srcId="{0A9D0008-BB64-4BBC-AE34-FB98A13FF22E}" destId="{7A3ECD40-EBC9-4A3B-AA4B-2A510E1F8CFA}" srcOrd="2" destOrd="0" presId="urn:microsoft.com/office/officeart/2005/8/layout/vList2"/>
    <dgm:cxn modelId="{A8BBBC0F-1828-49CA-B3EA-EC9732648649}" type="presParOf" srcId="{0A9D0008-BB64-4BBC-AE34-FB98A13FF22E}" destId="{3F1D543B-8ED6-4CF1-A2B0-932631B88E02}" srcOrd="3" destOrd="0" presId="urn:microsoft.com/office/officeart/2005/8/layout/vList2"/>
    <dgm:cxn modelId="{C12A2A16-1689-457F-8CB1-3D1741F0A909}" type="presParOf" srcId="{0A9D0008-BB64-4BBC-AE34-FB98A13FF22E}" destId="{06664DA1-1B41-423A-9683-197A55F9308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61BDF0C-61AA-499C-9093-3C937B8BD8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F4A214-004B-45AA-ABAD-7EB526BDFAA2}">
      <dgm:prSet/>
      <dgm:spPr/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Após as catástrofes da Grande Tribulação e da elevada mortandade da Guerra do </a:t>
          </a:r>
          <a:r>
            <a:rPr lang="pt-PT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Armagedom</a:t>
          </a:r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as nações sobreviventes serão julgadas pelo Senhor (</a:t>
          </a:r>
          <a:r>
            <a:rPr lang="pt-PT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Mt</a:t>
          </a:r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25.31; 34.41,46).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98F268-CC7B-466F-8FAF-99B718EBF79A}" type="parTrans" cxnId="{167D1DB0-4038-4A19-AD46-33E286B07038}">
      <dgm:prSet/>
      <dgm:spPr/>
      <dgm:t>
        <a:bodyPr/>
        <a:lstStyle/>
        <a:p>
          <a:endParaRPr lang="en-US"/>
        </a:p>
      </dgm:t>
    </dgm:pt>
    <dgm:pt modelId="{BD85E37C-F907-4658-BD00-073E9518F794}" type="sibTrans" cxnId="{167D1DB0-4038-4A19-AD46-33E286B07038}">
      <dgm:prSet/>
      <dgm:spPr/>
      <dgm:t>
        <a:bodyPr/>
        <a:lstStyle/>
        <a:p>
          <a:endParaRPr lang="en-US"/>
        </a:p>
      </dgm:t>
    </dgm:pt>
    <dgm:pt modelId="{1B259A62-9D08-4B5C-A688-0120FECDC181}">
      <dgm:prSet custT="1"/>
      <dgm:spPr/>
      <dgm:t>
        <a:bodyPr/>
        <a:lstStyle/>
        <a:p>
          <a:r>
            <a:rPr lang="pt-PT" sz="2800" b="1" dirty="0"/>
            <a:t>É necessário reforçar que, aqui. o julgamento será de nações e não de indivíduos (</a:t>
          </a:r>
          <a:r>
            <a:rPr lang="pt-PT" sz="2800" b="1" dirty="0" err="1"/>
            <a:t>Mt</a:t>
          </a:r>
          <a:r>
            <a:rPr lang="pt-PT" sz="2800" b="1" dirty="0"/>
            <a:t> 25.32). </a:t>
          </a:r>
          <a:endParaRPr lang="en-US" sz="2800" b="1" dirty="0"/>
        </a:p>
      </dgm:t>
    </dgm:pt>
    <dgm:pt modelId="{CB2DD6DC-EAFC-433C-A039-58559F84856A}" type="parTrans" cxnId="{C90AC18C-C7C8-49DA-8EE4-59F95D41DEF8}">
      <dgm:prSet/>
      <dgm:spPr/>
      <dgm:t>
        <a:bodyPr/>
        <a:lstStyle/>
        <a:p>
          <a:endParaRPr lang="en-US"/>
        </a:p>
      </dgm:t>
    </dgm:pt>
    <dgm:pt modelId="{3DE456E0-A4B2-4EE1-9E77-F17FAA99F7DB}" type="sibTrans" cxnId="{C90AC18C-C7C8-49DA-8EE4-59F95D41DEF8}">
      <dgm:prSet/>
      <dgm:spPr/>
      <dgm:t>
        <a:bodyPr/>
        <a:lstStyle/>
        <a:p>
          <a:endParaRPr lang="en-US"/>
        </a:p>
      </dgm:t>
    </dgm:pt>
    <dgm:pt modelId="{CB908AC7-81B6-4732-AF21-F29C86096832}">
      <dgm:prSet custT="1"/>
      <dgm:spPr/>
      <dgm:t>
        <a:bodyPr/>
        <a:lstStyle/>
        <a:p>
          <a:r>
            <a:rPr lang="pt-P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pastor Antônio Gilberto na obra Calendário da Profecia, nas páginas 91 e 92, afirma que “certamente as nações comparecerão mediante seus representantes.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686A95-3C1B-42DA-9741-9C34A045E93C}" type="parTrans" cxnId="{2AE66F96-6351-4272-BF61-B5F8084CC939}">
      <dgm:prSet/>
      <dgm:spPr/>
      <dgm:t>
        <a:bodyPr/>
        <a:lstStyle/>
        <a:p>
          <a:endParaRPr lang="en-US"/>
        </a:p>
      </dgm:t>
    </dgm:pt>
    <dgm:pt modelId="{6DE0AE98-FBCA-4BD7-B148-41A9DB0EDFEA}" type="sibTrans" cxnId="{2AE66F96-6351-4272-BF61-B5F8084CC939}">
      <dgm:prSet/>
      <dgm:spPr/>
      <dgm:t>
        <a:bodyPr/>
        <a:lstStyle/>
        <a:p>
          <a:endParaRPr lang="en-US"/>
        </a:p>
      </dgm:t>
    </dgm:pt>
    <dgm:pt modelId="{78CFCB39-D341-4172-8F61-6D235F417E34}" type="pres">
      <dgm:prSet presAssocID="{661BDF0C-61AA-499C-9093-3C937B8BD8FD}" presName="linear" presStyleCnt="0">
        <dgm:presLayoutVars>
          <dgm:animLvl val="lvl"/>
          <dgm:resizeHandles val="exact"/>
        </dgm:presLayoutVars>
      </dgm:prSet>
      <dgm:spPr/>
    </dgm:pt>
    <dgm:pt modelId="{AC655362-6754-40FD-AB90-9D8725D3ABF8}" type="pres">
      <dgm:prSet presAssocID="{50F4A214-004B-45AA-ABAD-7EB526BDFAA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9F9468-FD15-4869-9CD3-446B03AC5707}" type="pres">
      <dgm:prSet presAssocID="{BD85E37C-F907-4658-BD00-073E9518F794}" presName="spacer" presStyleCnt="0"/>
      <dgm:spPr/>
    </dgm:pt>
    <dgm:pt modelId="{038C8161-C963-45C7-8592-B11FC945B478}" type="pres">
      <dgm:prSet presAssocID="{1B259A62-9D08-4B5C-A688-0120FECDC18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F81578-0263-49A6-B94E-72A11473F39A}" type="pres">
      <dgm:prSet presAssocID="{3DE456E0-A4B2-4EE1-9E77-F17FAA99F7DB}" presName="spacer" presStyleCnt="0"/>
      <dgm:spPr/>
    </dgm:pt>
    <dgm:pt modelId="{9E6A14F0-3AE3-4CFE-BF69-0ECDFC86134E}" type="pres">
      <dgm:prSet presAssocID="{CB908AC7-81B6-4732-AF21-F29C8609683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BC9D048-9479-4BB1-84DE-17ED10EB7638}" type="presOf" srcId="{661BDF0C-61AA-499C-9093-3C937B8BD8FD}" destId="{78CFCB39-D341-4172-8F61-6D235F417E34}" srcOrd="0" destOrd="0" presId="urn:microsoft.com/office/officeart/2005/8/layout/vList2"/>
    <dgm:cxn modelId="{C90AC18C-C7C8-49DA-8EE4-59F95D41DEF8}" srcId="{661BDF0C-61AA-499C-9093-3C937B8BD8FD}" destId="{1B259A62-9D08-4B5C-A688-0120FECDC181}" srcOrd="1" destOrd="0" parTransId="{CB2DD6DC-EAFC-433C-A039-58559F84856A}" sibTransId="{3DE456E0-A4B2-4EE1-9E77-F17FAA99F7DB}"/>
    <dgm:cxn modelId="{B2F5968E-EF63-4F59-881A-01E3F3D541EE}" type="presOf" srcId="{CB908AC7-81B6-4732-AF21-F29C86096832}" destId="{9E6A14F0-3AE3-4CFE-BF69-0ECDFC86134E}" srcOrd="0" destOrd="0" presId="urn:microsoft.com/office/officeart/2005/8/layout/vList2"/>
    <dgm:cxn modelId="{2AE66F96-6351-4272-BF61-B5F8084CC939}" srcId="{661BDF0C-61AA-499C-9093-3C937B8BD8FD}" destId="{CB908AC7-81B6-4732-AF21-F29C86096832}" srcOrd="2" destOrd="0" parTransId="{EA686A95-3C1B-42DA-9741-9C34A045E93C}" sibTransId="{6DE0AE98-FBCA-4BD7-B148-41A9DB0EDFEA}"/>
    <dgm:cxn modelId="{167D1DB0-4038-4A19-AD46-33E286B07038}" srcId="{661BDF0C-61AA-499C-9093-3C937B8BD8FD}" destId="{50F4A214-004B-45AA-ABAD-7EB526BDFAA2}" srcOrd="0" destOrd="0" parTransId="{4998F268-CC7B-466F-8FAF-99B718EBF79A}" sibTransId="{BD85E37C-F907-4658-BD00-073E9518F794}"/>
    <dgm:cxn modelId="{A7D0B9B6-6E12-4272-A1FB-8BAD80BB449F}" type="presOf" srcId="{50F4A214-004B-45AA-ABAD-7EB526BDFAA2}" destId="{AC655362-6754-40FD-AB90-9D8725D3ABF8}" srcOrd="0" destOrd="0" presId="urn:microsoft.com/office/officeart/2005/8/layout/vList2"/>
    <dgm:cxn modelId="{CA7F12E8-C15E-46BB-9453-0AE487BBD816}" type="presOf" srcId="{1B259A62-9D08-4B5C-A688-0120FECDC181}" destId="{038C8161-C963-45C7-8592-B11FC945B478}" srcOrd="0" destOrd="0" presId="urn:microsoft.com/office/officeart/2005/8/layout/vList2"/>
    <dgm:cxn modelId="{9CC70984-F6A2-40A1-9F94-230696B2A891}" type="presParOf" srcId="{78CFCB39-D341-4172-8F61-6D235F417E34}" destId="{AC655362-6754-40FD-AB90-9D8725D3ABF8}" srcOrd="0" destOrd="0" presId="urn:microsoft.com/office/officeart/2005/8/layout/vList2"/>
    <dgm:cxn modelId="{C8C41E71-4195-4F1C-ACE8-F50E41639B68}" type="presParOf" srcId="{78CFCB39-D341-4172-8F61-6D235F417E34}" destId="{DC9F9468-FD15-4869-9CD3-446B03AC5707}" srcOrd="1" destOrd="0" presId="urn:microsoft.com/office/officeart/2005/8/layout/vList2"/>
    <dgm:cxn modelId="{1070FD24-ED34-4CA2-8FED-DDA7CCE4FAA9}" type="presParOf" srcId="{78CFCB39-D341-4172-8F61-6D235F417E34}" destId="{038C8161-C963-45C7-8592-B11FC945B478}" srcOrd="2" destOrd="0" presId="urn:microsoft.com/office/officeart/2005/8/layout/vList2"/>
    <dgm:cxn modelId="{0AFA5F1E-14B5-4ACB-923E-9E61C2EC346F}" type="presParOf" srcId="{78CFCB39-D341-4172-8F61-6D235F417E34}" destId="{FAF81578-0263-49A6-B94E-72A11473F39A}" srcOrd="3" destOrd="0" presId="urn:microsoft.com/office/officeart/2005/8/layout/vList2"/>
    <dgm:cxn modelId="{30C57E2F-A7F4-4340-83B4-9B94E3C7578A}" type="presParOf" srcId="{78CFCB39-D341-4172-8F61-6D235F417E34}" destId="{9E6A14F0-3AE3-4CFE-BF69-0ECDFC86134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D17563-50DC-43DE-A078-4B49EC3FAE7B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1265A31-9766-496F-A8A6-CADFF24BA48E}">
      <dgm:prSet/>
      <dgm:spPr/>
      <dgm:t>
        <a:bodyPr/>
        <a:lstStyle/>
        <a:p>
          <a:r>
            <a:rPr lang="pt-PT" dirty="0"/>
            <a:t>Acerca do Julgamento das Nações, o Senhor segmentou os participantes (nações) em ovelhas (a direita) e bodes (à esquerda). </a:t>
          </a:r>
          <a:endParaRPr lang="en-US" dirty="0"/>
        </a:p>
      </dgm:t>
    </dgm:pt>
    <dgm:pt modelId="{49AD7B46-D35E-4EDD-9269-220FDF48A713}" type="parTrans" cxnId="{1EF7C613-3F17-42DC-A0AC-10A802193093}">
      <dgm:prSet/>
      <dgm:spPr/>
      <dgm:t>
        <a:bodyPr/>
        <a:lstStyle/>
        <a:p>
          <a:endParaRPr lang="en-US"/>
        </a:p>
      </dgm:t>
    </dgm:pt>
    <dgm:pt modelId="{070A5C13-2C39-413F-B198-0DD5388C8CBC}" type="sibTrans" cxnId="{1EF7C613-3F17-42DC-A0AC-10A802193093}">
      <dgm:prSet/>
      <dgm:spPr/>
      <dgm:t>
        <a:bodyPr/>
        <a:lstStyle/>
        <a:p>
          <a:endParaRPr lang="en-US"/>
        </a:p>
      </dgm:t>
    </dgm:pt>
    <dgm:pt modelId="{477D6CDA-0012-4CA4-9E73-0838E16EA7EC}">
      <dgm:prSet/>
      <dgm:spPr/>
      <dgm:t>
        <a:bodyPr/>
        <a:lstStyle/>
        <a:p>
          <a:r>
            <a:rPr lang="pt-PT"/>
            <a:t>Em Mateus 25.34, Jesus não falava das mansões celestiais, mas do Reino do Céu que se iniciaria sobre a Terra: o Milênio. </a:t>
          </a:r>
          <a:endParaRPr lang="en-US"/>
        </a:p>
      </dgm:t>
    </dgm:pt>
    <dgm:pt modelId="{D108634F-3E5D-45FF-8C58-D29386C2224E}" type="parTrans" cxnId="{6B8645A5-A77B-497D-B88C-EE1F8362F864}">
      <dgm:prSet/>
      <dgm:spPr/>
      <dgm:t>
        <a:bodyPr/>
        <a:lstStyle/>
        <a:p>
          <a:endParaRPr lang="en-US"/>
        </a:p>
      </dgm:t>
    </dgm:pt>
    <dgm:pt modelId="{D52E1272-9B8D-4B8E-AF2F-7C580DAC6E16}" type="sibTrans" cxnId="{6B8645A5-A77B-497D-B88C-EE1F8362F864}">
      <dgm:prSet/>
      <dgm:spPr/>
      <dgm:t>
        <a:bodyPr/>
        <a:lstStyle/>
        <a:p>
          <a:endParaRPr lang="en-US"/>
        </a:p>
      </dgm:t>
    </dgm:pt>
    <dgm:pt modelId="{99544F88-C9CD-4392-B32F-2F36D33EF5D9}">
      <dgm:prSet/>
      <dgm:spPr/>
      <dgm:t>
        <a:bodyPr/>
        <a:lstStyle/>
        <a:p>
          <a:r>
            <a:rPr lang="pt-PT"/>
            <a:t>Na ocasião, em Cristo serão congregadas “todas as coisas tanto as que estão nos céus como as que estão na terra” (Ef 1.10). </a:t>
          </a:r>
          <a:endParaRPr lang="en-US"/>
        </a:p>
      </dgm:t>
    </dgm:pt>
    <dgm:pt modelId="{114E8E3E-98EC-4E7A-B496-30510DB3168D}" type="parTrans" cxnId="{FA4B7928-926A-4F8C-8D56-52221D91527A}">
      <dgm:prSet/>
      <dgm:spPr/>
      <dgm:t>
        <a:bodyPr/>
        <a:lstStyle/>
        <a:p>
          <a:endParaRPr lang="en-US"/>
        </a:p>
      </dgm:t>
    </dgm:pt>
    <dgm:pt modelId="{031FE2F6-E7E5-4BED-B708-7031B9C5536F}" type="sibTrans" cxnId="{FA4B7928-926A-4F8C-8D56-52221D91527A}">
      <dgm:prSet/>
      <dgm:spPr/>
      <dgm:t>
        <a:bodyPr/>
        <a:lstStyle/>
        <a:p>
          <a:endParaRPr lang="en-US"/>
        </a:p>
      </dgm:t>
    </dgm:pt>
    <dgm:pt modelId="{97E301B3-E4DC-4513-B68E-B180D2068B45}" type="pres">
      <dgm:prSet presAssocID="{53D17563-50DC-43DE-A078-4B49EC3FAE7B}" presName="linear" presStyleCnt="0">
        <dgm:presLayoutVars>
          <dgm:animLvl val="lvl"/>
          <dgm:resizeHandles val="exact"/>
        </dgm:presLayoutVars>
      </dgm:prSet>
      <dgm:spPr/>
    </dgm:pt>
    <dgm:pt modelId="{453B3C60-4F9A-4326-8F1A-7B271BFB0236}" type="pres">
      <dgm:prSet presAssocID="{51265A31-9766-496F-A8A6-CADFF24BA48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5BF3FAC-C50C-4397-A3AA-31F4EF8439CE}" type="pres">
      <dgm:prSet presAssocID="{070A5C13-2C39-413F-B198-0DD5388C8CBC}" presName="spacer" presStyleCnt="0"/>
      <dgm:spPr/>
    </dgm:pt>
    <dgm:pt modelId="{F8BDDCBD-C069-4D55-8686-7AA8C59A7D45}" type="pres">
      <dgm:prSet presAssocID="{477D6CDA-0012-4CA4-9E73-0838E16EA7E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9DA8003-5B1D-4915-8AF1-AB9116D284BB}" type="pres">
      <dgm:prSet presAssocID="{D52E1272-9B8D-4B8E-AF2F-7C580DAC6E16}" presName="spacer" presStyleCnt="0"/>
      <dgm:spPr/>
    </dgm:pt>
    <dgm:pt modelId="{0E9D51FA-36B3-4128-AD6B-E2C69E021783}" type="pres">
      <dgm:prSet presAssocID="{99544F88-C9CD-4392-B32F-2F36D33EF5D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EF7C613-3F17-42DC-A0AC-10A802193093}" srcId="{53D17563-50DC-43DE-A078-4B49EC3FAE7B}" destId="{51265A31-9766-496F-A8A6-CADFF24BA48E}" srcOrd="0" destOrd="0" parTransId="{49AD7B46-D35E-4EDD-9269-220FDF48A713}" sibTransId="{070A5C13-2C39-413F-B198-0DD5388C8CBC}"/>
    <dgm:cxn modelId="{6D9AD015-4C03-46E8-B823-48274F5F6F11}" type="presOf" srcId="{99544F88-C9CD-4392-B32F-2F36D33EF5D9}" destId="{0E9D51FA-36B3-4128-AD6B-E2C69E021783}" srcOrd="0" destOrd="0" presId="urn:microsoft.com/office/officeart/2005/8/layout/vList2"/>
    <dgm:cxn modelId="{FA4B7928-926A-4F8C-8D56-52221D91527A}" srcId="{53D17563-50DC-43DE-A078-4B49EC3FAE7B}" destId="{99544F88-C9CD-4392-B32F-2F36D33EF5D9}" srcOrd="2" destOrd="0" parTransId="{114E8E3E-98EC-4E7A-B496-30510DB3168D}" sibTransId="{031FE2F6-E7E5-4BED-B708-7031B9C5536F}"/>
    <dgm:cxn modelId="{7139966F-9ABE-4941-9B2B-26B059C303F8}" type="presOf" srcId="{477D6CDA-0012-4CA4-9E73-0838E16EA7EC}" destId="{F8BDDCBD-C069-4D55-8686-7AA8C59A7D45}" srcOrd="0" destOrd="0" presId="urn:microsoft.com/office/officeart/2005/8/layout/vList2"/>
    <dgm:cxn modelId="{6B8645A5-A77B-497D-B88C-EE1F8362F864}" srcId="{53D17563-50DC-43DE-A078-4B49EC3FAE7B}" destId="{477D6CDA-0012-4CA4-9E73-0838E16EA7EC}" srcOrd="1" destOrd="0" parTransId="{D108634F-3E5D-45FF-8C58-D29386C2224E}" sibTransId="{D52E1272-9B8D-4B8E-AF2F-7C580DAC6E16}"/>
    <dgm:cxn modelId="{D48E74C1-8329-4DC3-AD89-3F7171B320A1}" type="presOf" srcId="{53D17563-50DC-43DE-A078-4B49EC3FAE7B}" destId="{97E301B3-E4DC-4513-B68E-B180D2068B45}" srcOrd="0" destOrd="0" presId="urn:microsoft.com/office/officeart/2005/8/layout/vList2"/>
    <dgm:cxn modelId="{5F4505C8-6DC6-409E-99C9-AFD8DF29024A}" type="presOf" srcId="{51265A31-9766-496F-A8A6-CADFF24BA48E}" destId="{453B3C60-4F9A-4326-8F1A-7B271BFB0236}" srcOrd="0" destOrd="0" presId="urn:microsoft.com/office/officeart/2005/8/layout/vList2"/>
    <dgm:cxn modelId="{23C3671A-29A5-4C66-8FF4-8A5002CC408F}" type="presParOf" srcId="{97E301B3-E4DC-4513-B68E-B180D2068B45}" destId="{453B3C60-4F9A-4326-8F1A-7B271BFB0236}" srcOrd="0" destOrd="0" presId="urn:microsoft.com/office/officeart/2005/8/layout/vList2"/>
    <dgm:cxn modelId="{3B01223F-4BB7-45C6-879F-7E49DDF34DDE}" type="presParOf" srcId="{97E301B3-E4DC-4513-B68E-B180D2068B45}" destId="{95BF3FAC-C50C-4397-A3AA-31F4EF8439CE}" srcOrd="1" destOrd="0" presId="urn:microsoft.com/office/officeart/2005/8/layout/vList2"/>
    <dgm:cxn modelId="{F0E4EDE2-E15F-44A3-A57B-C80E4B196E67}" type="presParOf" srcId="{97E301B3-E4DC-4513-B68E-B180D2068B45}" destId="{F8BDDCBD-C069-4D55-8686-7AA8C59A7D45}" srcOrd="2" destOrd="0" presId="urn:microsoft.com/office/officeart/2005/8/layout/vList2"/>
    <dgm:cxn modelId="{7B8A8BF6-92A9-42E3-8D20-591352A301A2}" type="presParOf" srcId="{97E301B3-E4DC-4513-B68E-B180D2068B45}" destId="{99DA8003-5B1D-4915-8AF1-AB9116D284BB}" srcOrd="3" destOrd="0" presId="urn:microsoft.com/office/officeart/2005/8/layout/vList2"/>
    <dgm:cxn modelId="{5FF81F1B-90A1-4D2E-BF84-A8B40D7DF1D3}" type="presParOf" srcId="{97E301B3-E4DC-4513-B68E-B180D2068B45}" destId="{0E9D51FA-36B3-4128-AD6B-E2C69E021783}" srcOrd="4" destOrd="0" presId="urn:microsoft.com/office/officeart/2005/8/layout/vList2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E1A8C-E2BC-4AED-9611-F494BC5CC71D}">
      <dsp:nvSpPr>
        <dsp:cNvPr id="0" name=""/>
        <dsp:cNvSpPr/>
      </dsp:nvSpPr>
      <dsp:spPr>
        <a:xfrm>
          <a:off x="1255085" y="988796"/>
          <a:ext cx="5617828" cy="3021076"/>
        </a:xfrm>
        <a:prstGeom prst="round2DiagRect">
          <a:avLst>
            <a:gd name="adj1" fmla="val 0"/>
            <a:gd name="adj2" fmla="val 166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232016-5009-4C6D-99A4-90CD2ABEBACE}">
      <dsp:nvSpPr>
        <dsp:cNvPr id="0" name=""/>
        <dsp:cNvSpPr/>
      </dsp:nvSpPr>
      <dsp:spPr>
        <a:xfrm>
          <a:off x="4063999" y="1181542"/>
          <a:ext cx="749" cy="238024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91B69E-5546-43D6-8900-5CDD6AE5FBEC}">
      <dsp:nvSpPr>
        <dsp:cNvPr id="0" name=""/>
        <dsp:cNvSpPr/>
      </dsp:nvSpPr>
      <dsp:spPr>
        <a:xfrm>
          <a:off x="1442346" y="1089995"/>
          <a:ext cx="2434392" cy="25633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/>
            <a:t>DIZ RESPEITO AO ARREBATAMENTO DA IGREJA MATEUS 24:42-44</a:t>
          </a:r>
        </a:p>
      </dsp:txBody>
      <dsp:txXfrm>
        <a:off x="1442346" y="1089995"/>
        <a:ext cx="2434392" cy="2563337"/>
      </dsp:txXfrm>
    </dsp:sp>
    <dsp:sp modelId="{BA595F9D-FC0D-49E8-8223-16459DA54963}">
      <dsp:nvSpPr>
        <dsp:cNvPr id="0" name=""/>
        <dsp:cNvSpPr/>
      </dsp:nvSpPr>
      <dsp:spPr>
        <a:xfrm>
          <a:off x="4257967" y="1089995"/>
          <a:ext cx="2420978" cy="25633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/>
            <a:t> JESUS VIER COM A IGREJA GLORIFICADA NO FIM DA GRANDE TRIBULAÇÃO MATEUS 24:27</a:t>
          </a:r>
        </a:p>
      </dsp:txBody>
      <dsp:txXfrm>
        <a:off x="4257967" y="1089995"/>
        <a:ext cx="2420978" cy="2563337"/>
      </dsp:txXfrm>
    </dsp:sp>
    <dsp:sp modelId="{669E402B-D938-4F66-95DB-6666E9A72A15}">
      <dsp:nvSpPr>
        <dsp:cNvPr id="0" name=""/>
        <dsp:cNvSpPr/>
      </dsp:nvSpPr>
      <dsp:spPr>
        <a:xfrm rot="16200000">
          <a:off x="-1466745" y="1262677"/>
          <a:ext cx="4507357" cy="936304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/>
            <a:t>BEM AVENTURADA ESPERANÇA</a:t>
          </a:r>
        </a:p>
      </dsp:txBody>
      <dsp:txXfrm>
        <a:off x="-1325238" y="1639057"/>
        <a:ext cx="4224342" cy="466560"/>
      </dsp:txXfrm>
    </dsp:sp>
    <dsp:sp modelId="{5CC0C534-CFD8-4139-BBEE-88F213FF366A}">
      <dsp:nvSpPr>
        <dsp:cNvPr id="0" name=""/>
        <dsp:cNvSpPr/>
      </dsp:nvSpPr>
      <dsp:spPr>
        <a:xfrm rot="5400000">
          <a:off x="5253327" y="2544345"/>
          <a:ext cx="4175478" cy="936304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solidFill>
                <a:schemeClr val="tx1"/>
              </a:solidFill>
            </a:rPr>
            <a:t>MANIFESTAÇÃO EM GLÓRIA</a:t>
          </a:r>
        </a:p>
      </dsp:txBody>
      <dsp:txXfrm>
        <a:off x="5394835" y="2637710"/>
        <a:ext cx="3892463" cy="4665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81A237-1A97-419F-90D0-5BF1B71B81E4}">
      <dsp:nvSpPr>
        <dsp:cNvPr id="0" name=""/>
        <dsp:cNvSpPr/>
      </dsp:nvSpPr>
      <dsp:spPr>
        <a:xfrm>
          <a:off x="0" y="136077"/>
          <a:ext cx="5826934" cy="24621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500" kern="1200" dirty="0"/>
            <a:t>Na atualidade, Deus está trabalhando em oculto </a:t>
          </a:r>
        </a:p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500" kern="1200" dirty="0"/>
            <a:t>(Is 45.15). </a:t>
          </a:r>
          <a:endParaRPr lang="en-US" sz="3500" kern="1200" dirty="0"/>
        </a:p>
      </dsp:txBody>
      <dsp:txXfrm>
        <a:off x="120191" y="256268"/>
        <a:ext cx="5586552" cy="2221736"/>
      </dsp:txXfrm>
    </dsp:sp>
    <dsp:sp modelId="{8738AE93-3DDC-46B0-A766-894C02A90C4A}">
      <dsp:nvSpPr>
        <dsp:cNvPr id="0" name=""/>
        <dsp:cNvSpPr/>
      </dsp:nvSpPr>
      <dsp:spPr>
        <a:xfrm>
          <a:off x="0" y="2698995"/>
          <a:ext cx="5826934" cy="2462118"/>
        </a:xfrm>
        <a:prstGeom prst="roundRect">
          <a:avLst/>
        </a:prstGeom>
        <a:solidFill>
          <a:schemeClr val="accent2">
            <a:hueOff val="2084203"/>
            <a:satOff val="6355"/>
            <a:lumOff val="-45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500" kern="1200"/>
            <a:t>Todavia, chegara o dia em que Ele será revelado ao mundo com toda a sua glória e esplendor.</a:t>
          </a:r>
          <a:endParaRPr lang="en-US" sz="3500" kern="1200"/>
        </a:p>
      </dsp:txBody>
      <dsp:txXfrm>
        <a:off x="120191" y="2819186"/>
        <a:ext cx="5586552" cy="22217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270E5-2EAA-4A67-A07C-1D5A03CBD932}">
      <dsp:nvSpPr>
        <dsp:cNvPr id="0" name=""/>
        <dsp:cNvSpPr/>
      </dsp:nvSpPr>
      <dsp:spPr>
        <a:xfrm>
          <a:off x="0" y="273236"/>
          <a:ext cx="10531585" cy="128121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200" b="1" kern="1200" dirty="0"/>
            <a:t>Na história bíblica e também nas guerras contra Israel no século XX, há vários relatos da intervenção divina para salvar o povo hebreu.</a:t>
          </a:r>
          <a:endParaRPr lang="en-US" sz="2200" b="1" kern="1200" dirty="0"/>
        </a:p>
      </dsp:txBody>
      <dsp:txXfrm>
        <a:off x="62544" y="335780"/>
        <a:ext cx="10406497" cy="1156125"/>
      </dsp:txXfrm>
    </dsp:sp>
    <dsp:sp modelId="{DE2BE128-E5C2-45C7-AD0C-14CE38B10EA7}">
      <dsp:nvSpPr>
        <dsp:cNvPr id="0" name=""/>
        <dsp:cNvSpPr/>
      </dsp:nvSpPr>
      <dsp:spPr>
        <a:xfrm>
          <a:off x="0" y="1617809"/>
          <a:ext cx="10531585" cy="12033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200" b="1" kern="1200" dirty="0"/>
            <a:t>Entretanto, nada se comparará a este momento esplêndido de glória e manifestação do poder de Deus, em que todas as gentes do mundo se lamentarão sobre o Filho do Homem, inclusive os judeus (</a:t>
          </a:r>
          <a:r>
            <a:rPr lang="pt-PT" sz="2200" b="1" kern="1200" dirty="0" err="1"/>
            <a:t>Mt</a:t>
          </a:r>
          <a:r>
            <a:rPr lang="pt-PT" sz="2200" b="1" kern="1200" dirty="0"/>
            <a:t> 24.30, </a:t>
          </a:r>
          <a:r>
            <a:rPr lang="pt-PT" sz="2200" b="1" kern="1200" dirty="0" err="1"/>
            <a:t>Ap</a:t>
          </a:r>
          <a:r>
            <a:rPr lang="pt-PT" sz="2200" b="1" kern="1200" dirty="0"/>
            <a:t> 17). </a:t>
          </a:r>
          <a:endParaRPr lang="en-US" sz="2200" b="1" kern="1200" dirty="0"/>
        </a:p>
      </dsp:txBody>
      <dsp:txXfrm>
        <a:off x="58742" y="1676551"/>
        <a:ext cx="10414101" cy="1085861"/>
      </dsp:txXfrm>
    </dsp:sp>
    <dsp:sp modelId="{267D74B3-1B22-44FB-A25B-A3F4520C66A5}">
      <dsp:nvSpPr>
        <dsp:cNvPr id="0" name=""/>
        <dsp:cNvSpPr/>
      </dsp:nvSpPr>
      <dsp:spPr>
        <a:xfrm>
          <a:off x="0" y="2884514"/>
          <a:ext cx="10531585" cy="12033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200" b="1" kern="1200" dirty="0"/>
            <a:t>Israel será salvo, e o remanescente Judeu, arrependido, reconhecerá Jesus como seu Messias e se converterá </a:t>
          </a:r>
          <a:endParaRPr lang="en-US" sz="2200" b="1" kern="1200" dirty="0"/>
        </a:p>
      </dsp:txBody>
      <dsp:txXfrm>
        <a:off x="58742" y="2943256"/>
        <a:ext cx="10414101" cy="1085861"/>
      </dsp:txXfrm>
    </dsp:sp>
    <dsp:sp modelId="{A31A13B5-00AF-4B68-8259-A950EC879E8B}">
      <dsp:nvSpPr>
        <dsp:cNvPr id="0" name=""/>
        <dsp:cNvSpPr/>
      </dsp:nvSpPr>
      <dsp:spPr>
        <a:xfrm>
          <a:off x="0" y="4151219"/>
          <a:ext cx="10531585" cy="6946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200" b="1" kern="1200" dirty="0"/>
            <a:t>(Is 4.3; 59.20,21; 60.21; </a:t>
          </a:r>
          <a:r>
            <a:rPr lang="pt-PT" sz="2200" b="1" kern="1200" dirty="0" err="1"/>
            <a:t>Zc</a:t>
          </a:r>
          <a:r>
            <a:rPr lang="pt-PT" sz="2200" b="1" kern="1200" dirty="0"/>
            <a:t> 12.10-14; </a:t>
          </a:r>
          <a:r>
            <a:rPr lang="pt-PT" sz="2200" b="1" kern="1200" dirty="0" err="1"/>
            <a:t>Rm</a:t>
          </a:r>
          <a:r>
            <a:rPr lang="pt-PT" sz="2200" b="1" kern="1200" dirty="0"/>
            <a:t> 9.27; 11.25-27).</a:t>
          </a:r>
          <a:endParaRPr lang="en-US" sz="2200" b="1" kern="1200" dirty="0"/>
        </a:p>
      </dsp:txBody>
      <dsp:txXfrm>
        <a:off x="33908" y="4185127"/>
        <a:ext cx="10463769" cy="6268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D7FA7-87FC-4525-8C50-69EF9BF036D3}">
      <dsp:nvSpPr>
        <dsp:cNvPr id="0" name=""/>
        <dsp:cNvSpPr/>
      </dsp:nvSpPr>
      <dsp:spPr>
        <a:xfrm>
          <a:off x="0" y="46788"/>
          <a:ext cx="10493486" cy="125804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b="1" kern="1200" dirty="0"/>
            <a:t>A Guerra do </a:t>
          </a:r>
          <a:r>
            <a:rPr lang="pt-PT" sz="2300" b="1" kern="1200" dirty="0" err="1"/>
            <a:t>Armagedom</a:t>
          </a:r>
          <a:r>
            <a:rPr lang="pt-PT" sz="2300" b="1" kern="1200" dirty="0"/>
            <a:t> (</a:t>
          </a:r>
          <a:r>
            <a:rPr lang="pt-PT" sz="2300" b="1" kern="1200" dirty="0" err="1"/>
            <a:t>Ap</a:t>
          </a:r>
          <a:r>
            <a:rPr lang="pt-PT" sz="2300" b="1" kern="1200" dirty="0"/>
            <a:t> 16.15) será intentada pela trindade satânica e as nações que seguiram o Anticristo. Contudo. </a:t>
          </a:r>
          <a:endParaRPr lang="en-US" sz="2300" kern="1200" dirty="0"/>
        </a:p>
      </dsp:txBody>
      <dsp:txXfrm>
        <a:off x="61413" y="108201"/>
        <a:ext cx="10370660" cy="1135216"/>
      </dsp:txXfrm>
    </dsp:sp>
    <dsp:sp modelId="{A141591B-24FE-4797-B822-88FBF709F3A3}">
      <dsp:nvSpPr>
        <dsp:cNvPr id="0" name=""/>
        <dsp:cNvSpPr/>
      </dsp:nvSpPr>
      <dsp:spPr>
        <a:xfrm>
          <a:off x="0" y="1371070"/>
          <a:ext cx="10493486" cy="125804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b="1" kern="1200"/>
            <a:t>Cristo os vencerá pela espada que sai da sua boca. </a:t>
          </a:r>
          <a:endParaRPr lang="en-US" sz="2300" kern="1200"/>
        </a:p>
      </dsp:txBody>
      <dsp:txXfrm>
        <a:off x="61413" y="1432483"/>
        <a:ext cx="10370660" cy="1135216"/>
      </dsp:txXfrm>
    </dsp:sp>
    <dsp:sp modelId="{68F1C705-8267-4159-A1AE-FEFF023AA59F}">
      <dsp:nvSpPr>
        <dsp:cNvPr id="0" name=""/>
        <dsp:cNvSpPr/>
      </dsp:nvSpPr>
      <dsp:spPr>
        <a:xfrm>
          <a:off x="0" y="2695353"/>
          <a:ext cx="10493486" cy="125804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b="1" kern="1200"/>
            <a:t>Será uma mortandade nunca vista, a tal ponto que decorrerão sete meses para os mortos serem enterrados (Ez 39.12-16), e as aves de rapina terão um “grande banquete’ (Ap 19.17.21)</a:t>
          </a:r>
          <a:endParaRPr lang="en-US" sz="2300" kern="1200"/>
        </a:p>
      </dsp:txBody>
      <dsp:txXfrm>
        <a:off x="61413" y="2756766"/>
        <a:ext cx="10370660" cy="1135216"/>
      </dsp:txXfrm>
    </dsp:sp>
    <dsp:sp modelId="{652FF19D-05EA-4CBD-92CE-4B7644A56845}">
      <dsp:nvSpPr>
        <dsp:cNvPr id="0" name=""/>
        <dsp:cNvSpPr/>
      </dsp:nvSpPr>
      <dsp:spPr>
        <a:xfrm>
          <a:off x="0" y="4019635"/>
          <a:ext cx="10493486" cy="125804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b="1" kern="1200" dirty="0"/>
            <a:t>A longanimidade de Deus chegou ao fim diante de tantas obras iniquas cometidas.</a:t>
          </a:r>
          <a:endParaRPr lang="en-US" sz="2300" kern="1200" dirty="0"/>
        </a:p>
      </dsp:txBody>
      <dsp:txXfrm>
        <a:off x="61413" y="4081048"/>
        <a:ext cx="10370660" cy="11352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1E29D-D4D9-40CB-B3EF-B2A018B6E863}">
      <dsp:nvSpPr>
        <dsp:cNvPr id="0" name=""/>
        <dsp:cNvSpPr/>
      </dsp:nvSpPr>
      <dsp:spPr>
        <a:xfrm>
          <a:off x="379838" y="969"/>
          <a:ext cx="4194964" cy="2663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3AD21-239B-44A6-BD12-BA6413BEBF56}">
      <dsp:nvSpPr>
        <dsp:cNvPr id="0" name=""/>
        <dsp:cNvSpPr/>
      </dsp:nvSpPr>
      <dsp:spPr>
        <a:xfrm>
          <a:off x="845945" y="443771"/>
          <a:ext cx="4194964" cy="26638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b="1" kern="1200" dirty="0"/>
            <a:t>Está escrito acerca do homem do pecado, o filho da perdição o Anticristo: o Senhor desfará pelo assopro da sua boca e aniquilará pelo esplendor da sua vinda” (2 </a:t>
          </a:r>
          <a:r>
            <a:rPr lang="pt-PT" sz="2300" b="1" kern="1200" dirty="0" err="1"/>
            <a:t>Ts</a:t>
          </a:r>
          <a:r>
            <a:rPr lang="pt-PT" sz="2300" b="1" kern="1200" dirty="0"/>
            <a:t> 2.8). </a:t>
          </a:r>
          <a:endParaRPr lang="en-US" sz="2300" kern="1200" dirty="0"/>
        </a:p>
      </dsp:txBody>
      <dsp:txXfrm>
        <a:off x="923965" y="521791"/>
        <a:ext cx="4038924" cy="2507762"/>
      </dsp:txXfrm>
    </dsp:sp>
    <dsp:sp modelId="{299273AA-0607-4262-BF15-CBB335941E3E}">
      <dsp:nvSpPr>
        <dsp:cNvPr id="0" name=""/>
        <dsp:cNvSpPr/>
      </dsp:nvSpPr>
      <dsp:spPr>
        <a:xfrm>
          <a:off x="5507017" y="969"/>
          <a:ext cx="4194964" cy="2663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D6F3E-B414-404C-B715-787B89157538}">
      <dsp:nvSpPr>
        <dsp:cNvPr id="0" name=""/>
        <dsp:cNvSpPr/>
      </dsp:nvSpPr>
      <dsp:spPr>
        <a:xfrm>
          <a:off x="5973124" y="443771"/>
          <a:ext cx="4194964" cy="26638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b="1" kern="1200"/>
            <a:t>Aquele que enganou o mundo inteiro (juntamente com o falso profeta), será destruído completamente e inaugurará o Lago de Fogo e enxofre (Ap 19.20).</a:t>
          </a:r>
          <a:endParaRPr lang="en-US" sz="2300" kern="1200"/>
        </a:p>
      </dsp:txBody>
      <dsp:txXfrm>
        <a:off x="6051144" y="521791"/>
        <a:ext cx="4038924" cy="25077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E5D78D-2B5A-4570-B285-1445D7043693}">
      <dsp:nvSpPr>
        <dsp:cNvPr id="0" name=""/>
        <dsp:cNvSpPr/>
      </dsp:nvSpPr>
      <dsp:spPr>
        <a:xfrm>
          <a:off x="0" y="60180"/>
          <a:ext cx="10094879" cy="14768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encarnação do Mal será destruída, seu profeta também, mas Satanás “apenas será preso por mil anos (</a:t>
          </a:r>
          <a:r>
            <a:rPr lang="pt-PT" sz="27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</a:t>
          </a:r>
          <a:r>
            <a:rPr lang="pt-PT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20.1.2). </a:t>
          </a:r>
          <a:endParaRPr lang="en-US" sz="2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093" y="132273"/>
        <a:ext cx="9950693" cy="1332646"/>
      </dsp:txXfrm>
    </dsp:sp>
    <dsp:sp modelId="{7A3ECD40-EBC9-4A3B-AA4B-2A510E1F8CFA}">
      <dsp:nvSpPr>
        <dsp:cNvPr id="0" name=""/>
        <dsp:cNvSpPr/>
      </dsp:nvSpPr>
      <dsp:spPr>
        <a:xfrm>
          <a:off x="0" y="1614773"/>
          <a:ext cx="10094879" cy="14768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Depois de algum tempo, o Inimigo será destruído para sempre. </a:t>
          </a:r>
          <a:r>
            <a:rPr lang="pt-PT" sz="27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“E o Deus de paz esmagará em breve Satanás debaixo dos vossos pés!” (</a:t>
          </a:r>
          <a:r>
            <a:rPr lang="pt-PT" sz="27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Rm</a:t>
          </a:r>
          <a:r>
            <a:rPr lang="pt-PT" sz="27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16.20). </a:t>
          </a:r>
          <a:endParaRPr lang="en-US" sz="2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093" y="1686866"/>
        <a:ext cx="9950693" cy="1332646"/>
      </dsp:txXfrm>
    </dsp:sp>
    <dsp:sp modelId="{06664DA1-1B41-423A-9683-197A55F9308B}">
      <dsp:nvSpPr>
        <dsp:cNvPr id="0" name=""/>
        <dsp:cNvSpPr/>
      </dsp:nvSpPr>
      <dsp:spPr>
        <a:xfrm>
          <a:off x="0" y="3169365"/>
          <a:ext cx="10094879" cy="14768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Altíssimo sabe o tempo certo (gr. </a:t>
          </a:r>
          <a:r>
            <a:rPr lang="pt-PT" sz="27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kairós</a:t>
          </a:r>
          <a:r>
            <a:rPr lang="pt-PT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para todos as coisas.</a:t>
          </a:r>
          <a:endParaRPr lang="en-US" sz="2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093" y="3241458"/>
        <a:ext cx="9950693" cy="13326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55362-6754-40FD-AB90-9D8725D3ABF8}">
      <dsp:nvSpPr>
        <dsp:cNvPr id="0" name=""/>
        <dsp:cNvSpPr/>
      </dsp:nvSpPr>
      <dsp:spPr>
        <a:xfrm>
          <a:off x="0" y="47935"/>
          <a:ext cx="10074274" cy="175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Após as catástrofes da Grande Tribulação e da elevada mortandade da Guerra do </a:t>
          </a:r>
          <a:r>
            <a:rPr lang="pt-PT" sz="25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Armagedom</a:t>
          </a:r>
          <a:r>
            <a:rPr lang="pt-PT" sz="2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as nações sobreviventes serão julgadas pelo Senhor (</a:t>
          </a:r>
          <a:r>
            <a:rPr lang="pt-PT" sz="25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Mt</a:t>
          </a:r>
          <a:r>
            <a:rPr lang="pt-PT" sz="2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25.31; 34.41,46). </a:t>
          </a:r>
          <a:endParaRPr lang="en-US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5672" y="133607"/>
        <a:ext cx="9902930" cy="1583656"/>
      </dsp:txXfrm>
    </dsp:sp>
    <dsp:sp modelId="{038C8161-C963-45C7-8592-B11FC945B478}">
      <dsp:nvSpPr>
        <dsp:cNvPr id="0" name=""/>
        <dsp:cNvSpPr/>
      </dsp:nvSpPr>
      <dsp:spPr>
        <a:xfrm>
          <a:off x="0" y="1874936"/>
          <a:ext cx="10074274" cy="175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/>
            <a:t>É necessário reforçar que, aqui. o julgamento será de nações e não de indivíduos (</a:t>
          </a:r>
          <a:r>
            <a:rPr lang="pt-PT" sz="2800" b="1" kern="1200" dirty="0" err="1"/>
            <a:t>Mt</a:t>
          </a:r>
          <a:r>
            <a:rPr lang="pt-PT" sz="2800" b="1" kern="1200" dirty="0"/>
            <a:t> 25.32). </a:t>
          </a:r>
          <a:endParaRPr lang="en-US" sz="2800" b="1" kern="1200" dirty="0"/>
        </a:p>
      </dsp:txBody>
      <dsp:txXfrm>
        <a:off x="85672" y="1960608"/>
        <a:ext cx="9902930" cy="1583656"/>
      </dsp:txXfrm>
    </dsp:sp>
    <dsp:sp modelId="{9E6A14F0-3AE3-4CFE-BF69-0ECDFC86134E}">
      <dsp:nvSpPr>
        <dsp:cNvPr id="0" name=""/>
        <dsp:cNvSpPr/>
      </dsp:nvSpPr>
      <dsp:spPr>
        <a:xfrm>
          <a:off x="0" y="3701936"/>
          <a:ext cx="10074274" cy="175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pastor Antônio Gilberto na obra Calendário da Profecia, nas páginas 91 e 92, afirma que “certamente as nações comparecerão mediante seus representantes.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5672" y="3787608"/>
        <a:ext cx="9902930" cy="15836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B3C60-4F9A-4326-8F1A-7B271BFB0236}">
      <dsp:nvSpPr>
        <dsp:cNvPr id="0" name=""/>
        <dsp:cNvSpPr/>
      </dsp:nvSpPr>
      <dsp:spPr>
        <a:xfrm>
          <a:off x="0" y="10524"/>
          <a:ext cx="10582385" cy="15947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kern="1200" dirty="0"/>
            <a:t>Acerca do Julgamento das Nações, o Senhor segmentou os participantes (nações) em ovelhas (a direita) e bodes (à esquerda). </a:t>
          </a:r>
          <a:endParaRPr lang="en-US" sz="2900" kern="1200" dirty="0"/>
        </a:p>
      </dsp:txBody>
      <dsp:txXfrm>
        <a:off x="77847" y="88371"/>
        <a:ext cx="10426691" cy="1439016"/>
      </dsp:txXfrm>
    </dsp:sp>
    <dsp:sp modelId="{F8BDDCBD-C069-4D55-8686-7AA8C59A7D45}">
      <dsp:nvSpPr>
        <dsp:cNvPr id="0" name=""/>
        <dsp:cNvSpPr/>
      </dsp:nvSpPr>
      <dsp:spPr>
        <a:xfrm>
          <a:off x="0" y="1688754"/>
          <a:ext cx="10582385" cy="15947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kern="1200"/>
            <a:t>Em Mateus 25.34, Jesus não falava das mansões celestiais, mas do Reino do Céu que se iniciaria sobre a Terra: o Milênio. </a:t>
          </a:r>
          <a:endParaRPr lang="en-US" sz="2900" kern="1200"/>
        </a:p>
      </dsp:txBody>
      <dsp:txXfrm>
        <a:off x="77847" y="1766601"/>
        <a:ext cx="10426691" cy="1439016"/>
      </dsp:txXfrm>
    </dsp:sp>
    <dsp:sp modelId="{0E9D51FA-36B3-4128-AD6B-E2C69E021783}">
      <dsp:nvSpPr>
        <dsp:cNvPr id="0" name=""/>
        <dsp:cNvSpPr/>
      </dsp:nvSpPr>
      <dsp:spPr>
        <a:xfrm>
          <a:off x="0" y="3366985"/>
          <a:ext cx="10582385" cy="15947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kern="1200"/>
            <a:t>Na ocasião, em Cristo serão congregadas “todas as coisas tanto as que estão nos céus como as que estão na terra” (Ef 1.10). </a:t>
          </a:r>
          <a:endParaRPr lang="en-US" sz="2900" kern="1200"/>
        </a:p>
      </dsp:txBody>
      <dsp:txXfrm>
        <a:off x="77847" y="3444832"/>
        <a:ext cx="10426691" cy="1439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9549D6DC-E1CB-4874-BF52-C3407230D20E}" type="datetime1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67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3E51-B7F7-4C24-B8E3-5471755DC0E0}" type="datetime1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4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1A59F-D956-4598-A3C1-AE72A5387751}" type="datetime1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88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BD69-7BD3-4731-8064-242619E92CBE}" type="datetime1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9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49131"/>
            <a:ext cx="5157787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10625"/>
            <a:ext cx="5157787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49131"/>
            <a:ext cx="5183188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10625"/>
            <a:ext cx="5183188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D77D9-239F-488B-9358-023C46BC7084}" type="datetime1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5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1C24-7140-4FDE-92F3-654C6E2D3C1C}" type="datetime1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9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6ACF-ECB9-4B5F-A429-08B8AC75E8EF}" type="datetime1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8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6326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31521"/>
            <a:ext cx="6172200" cy="51295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B429B-EE2A-486A-BDB9-0C848B4FAFDD}" type="datetime1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1564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7257"/>
            <a:ext cx="6172200" cy="51737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FE4A-CB8D-40AB-BFFC-AAF37EA071CB}" type="datetime1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13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1D81-C4B9-4A87-89A7-22E29E6C9200}" type="datetime1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3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31520"/>
            <a:ext cx="2628900" cy="53780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31520"/>
            <a:ext cx="7734300" cy="53780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7718-69F7-427E-95A3-C1246AF46913}" type="datetime1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75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</a:extLst>
            </p:cNvPr>
            <p:cNvCxnSpPr>
              <a:cxnSpLocks/>
            </p:cNvCxnSpPr>
            <p:nvPr/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</a:extLst>
            </p:cNvPr>
            <p:cNvCxnSpPr>
              <a:cxnSpLocks/>
            </p:cNvCxnSpPr>
            <p:nvPr/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</a:extLst>
            </p:cNvPr>
            <p:cNvSpPr/>
            <p:nvPr/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</a:extLst>
            </p:cNvPr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0517C94-3B1E-4991-BED3-41F8B0158A00}" type="datetime1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73BAE12-D270-459D-897B-6833652BB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3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55" r:id="rId6"/>
    <p:sldLayoutId id="2147483751" r:id="rId7"/>
    <p:sldLayoutId id="2147483752" r:id="rId8"/>
    <p:sldLayoutId id="2147483753" r:id="rId9"/>
    <p:sldLayoutId id="2147483754" r:id="rId10"/>
    <p:sldLayoutId id="214748375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6896F022-319F-41B3-9726-F2F3E5D2B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BE74794-0573-40B0-9B0C-8A1A9C359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255B41-2ED4-4AFB-AF8C-7F466030FC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725" y="608495"/>
            <a:ext cx="5710023" cy="2820500"/>
          </a:xfrm>
        </p:spPr>
        <p:txBody>
          <a:bodyPr anchor="ctr">
            <a:normAutofit/>
          </a:bodyPr>
          <a:lstStyle/>
          <a:p>
            <a:r>
              <a:rPr lang="pt-PT">
                <a:latin typeface="Bahnschrift Light SemiCondensed" panose="020B0502040204020203" pitchFamily="34" charset="0"/>
              </a:rPr>
              <a:t>O Retorno Triunfal de Cristo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D927248-2DE0-4AB7-837D-10B5A5323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4227" y="608494"/>
            <a:ext cx="4869240" cy="2820500"/>
          </a:xfrm>
        </p:spPr>
        <p:txBody>
          <a:bodyPr anchor="ctr">
            <a:normAutofit/>
          </a:bodyPr>
          <a:lstStyle/>
          <a:p>
            <a:r>
              <a:rPr lang="pt-PT" sz="4000">
                <a:latin typeface="Amasis MT Pro Black" panose="02040A04050005020304" pitchFamily="18" charset="0"/>
              </a:rPr>
              <a:t>Jesus Voltará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FDD42C4-3ACB-4F24-BAB6-305724147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77" y="3722607"/>
            <a:ext cx="12192000" cy="3135490"/>
            <a:chOff x="4377" y="3722607"/>
            <a:chExt cx="12192000" cy="313549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A259135-C7C6-492B-8F39-8318F50847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34694" y="5270375"/>
              <a:ext cx="10926296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89E4751-DB47-4900-AFD4-C65D63F31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377" y="3723254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Graphic 13">
              <a:extLst>
                <a:ext uri="{FF2B5EF4-FFF2-40B4-BE49-F238E27FC236}">
                  <a16:creationId xmlns:a16="http://schemas.microsoft.com/office/drawing/2014/main" id="{0675F228-973F-43B7-B423-DBAEC9C42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8881325" y="3722607"/>
              <a:ext cx="2681207" cy="3135441"/>
            </a:xfrm>
            <a:custGeom>
              <a:avLst/>
              <a:gdLst>
                <a:gd name="connsiteX0" fmla="*/ 0 w 2010537"/>
                <a:gd name="connsiteY0" fmla="*/ 2351151 h 2351150"/>
                <a:gd name="connsiteX1" fmla="*/ 0 w 2010537"/>
                <a:gd name="connsiteY1" fmla="*/ 0 h 2351150"/>
                <a:gd name="connsiteX2" fmla="*/ 840105 w 2010537"/>
                <a:gd name="connsiteY2" fmla="*/ 0 h 2351150"/>
                <a:gd name="connsiteX3" fmla="*/ 2010537 w 2010537"/>
                <a:gd name="connsiteY3" fmla="*/ 1175576 h 2351150"/>
                <a:gd name="connsiteX4" fmla="*/ 2010537 w 2010537"/>
                <a:gd name="connsiteY4" fmla="*/ 1175576 h 2351150"/>
                <a:gd name="connsiteX5" fmla="*/ 840105 w 2010537"/>
                <a:gd name="connsiteY5" fmla="*/ 2351151 h 235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37" h="2351150">
                  <a:moveTo>
                    <a:pt x="0" y="2351151"/>
                  </a:moveTo>
                  <a:lnTo>
                    <a:pt x="0" y="0"/>
                  </a:lnTo>
                  <a:lnTo>
                    <a:pt x="840105" y="0"/>
                  </a:lnTo>
                  <a:cubicBezTo>
                    <a:pt x="1486567" y="0"/>
                    <a:pt x="2010537" y="526352"/>
                    <a:pt x="2010537" y="1175576"/>
                  </a:cubicBezTo>
                  <a:lnTo>
                    <a:pt x="2010537" y="1175576"/>
                  </a:lnTo>
                  <a:cubicBezTo>
                    <a:pt x="2010537" y="1824800"/>
                    <a:pt x="1486472" y="2351151"/>
                    <a:pt x="840105" y="2351151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Graphic 13">
              <a:extLst>
                <a:ext uri="{FF2B5EF4-FFF2-40B4-BE49-F238E27FC236}">
                  <a16:creationId xmlns:a16="http://schemas.microsoft.com/office/drawing/2014/main" id="{8C6E6E8D-678E-4801-ABBF-CBBB495F65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468" y="3722656"/>
              <a:ext cx="2681207" cy="3135441"/>
            </a:xfrm>
            <a:custGeom>
              <a:avLst/>
              <a:gdLst>
                <a:gd name="connsiteX0" fmla="*/ 0 w 2010537"/>
                <a:gd name="connsiteY0" fmla="*/ 2351151 h 2351150"/>
                <a:gd name="connsiteX1" fmla="*/ 0 w 2010537"/>
                <a:gd name="connsiteY1" fmla="*/ 0 h 2351150"/>
                <a:gd name="connsiteX2" fmla="*/ 840105 w 2010537"/>
                <a:gd name="connsiteY2" fmla="*/ 0 h 2351150"/>
                <a:gd name="connsiteX3" fmla="*/ 2010537 w 2010537"/>
                <a:gd name="connsiteY3" fmla="*/ 1175576 h 2351150"/>
                <a:gd name="connsiteX4" fmla="*/ 2010537 w 2010537"/>
                <a:gd name="connsiteY4" fmla="*/ 1175576 h 2351150"/>
                <a:gd name="connsiteX5" fmla="*/ 840105 w 2010537"/>
                <a:gd name="connsiteY5" fmla="*/ 2351151 h 235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37" h="2351150">
                  <a:moveTo>
                    <a:pt x="0" y="2351151"/>
                  </a:moveTo>
                  <a:lnTo>
                    <a:pt x="0" y="0"/>
                  </a:lnTo>
                  <a:lnTo>
                    <a:pt x="840105" y="0"/>
                  </a:lnTo>
                  <a:cubicBezTo>
                    <a:pt x="1486567" y="0"/>
                    <a:pt x="2010537" y="526352"/>
                    <a:pt x="2010537" y="1175576"/>
                  </a:cubicBezTo>
                  <a:lnTo>
                    <a:pt x="2010537" y="1175576"/>
                  </a:lnTo>
                  <a:cubicBezTo>
                    <a:pt x="2010537" y="1824800"/>
                    <a:pt x="1486472" y="2351151"/>
                    <a:pt x="840105" y="2351151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5FAB6F99-E219-44E5-B4F4-AB6664E638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44" b="4883"/>
          <a:stretch/>
        </p:blipFill>
        <p:spPr>
          <a:xfrm>
            <a:off x="3481920" y="3723252"/>
            <a:ext cx="5228159" cy="3134741"/>
          </a:xfrm>
          <a:custGeom>
            <a:avLst/>
            <a:gdLst/>
            <a:ahLst/>
            <a:cxnLst/>
            <a:rect l="l" t="t" r="r" b="b"/>
            <a:pathLst>
              <a:path w="6023284" h="3623510">
                <a:moveTo>
                  <a:pt x="1753234" y="0"/>
                </a:moveTo>
                <a:lnTo>
                  <a:pt x="2376932" y="0"/>
                </a:lnTo>
                <a:lnTo>
                  <a:pt x="4270051" y="0"/>
                </a:lnTo>
                <a:cubicBezTo>
                  <a:pt x="5238335" y="0"/>
                  <a:pt x="6023284" y="811150"/>
                  <a:pt x="6023284" y="1811755"/>
                </a:cubicBezTo>
                <a:cubicBezTo>
                  <a:pt x="6023284" y="2812360"/>
                  <a:pt x="5238335" y="3623510"/>
                  <a:pt x="4270051" y="3623510"/>
                </a:cubicBezTo>
                <a:lnTo>
                  <a:pt x="3646352" y="3623510"/>
                </a:lnTo>
                <a:lnTo>
                  <a:pt x="1753234" y="3623510"/>
                </a:lnTo>
                <a:cubicBezTo>
                  <a:pt x="784949" y="3623510"/>
                  <a:pt x="0" y="2812360"/>
                  <a:pt x="0" y="1811755"/>
                </a:cubicBezTo>
                <a:cubicBezTo>
                  <a:pt x="0" y="811150"/>
                  <a:pt x="784949" y="0"/>
                  <a:pt x="1753234" y="0"/>
                </a:cubicBezTo>
                <a:close/>
              </a:path>
            </a:pathLst>
          </a:custGeom>
          <a:ln w="12700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51917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7EF1ACE-CD49-41AD-B330-9D934360C7BA}"/>
              </a:ext>
            </a:extLst>
          </p:cNvPr>
          <p:cNvSpPr txBox="1"/>
          <p:nvPr/>
        </p:nvSpPr>
        <p:spPr>
          <a:xfrm>
            <a:off x="770708" y="735955"/>
            <a:ext cx="10650583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 </a:t>
            </a:r>
            <a:r>
              <a:rPr lang="pt-PT" sz="3200" dirty="0">
                <a:solidFill>
                  <a:srgbClr val="FF0000"/>
                </a:solidFill>
                <a:latin typeface="Amasis MT Pro Black" panose="02040A04050005020304" pitchFamily="18" charset="0"/>
              </a:rPr>
              <a:t>A volta triunfante de Jesus se dará em duas fases: </a:t>
            </a:r>
            <a:endParaRPr lang="pt-PT" dirty="0">
              <a:solidFill>
                <a:srgbClr val="FF0000"/>
              </a:solidFill>
              <a:latin typeface="Amasis MT Pro Black" panose="02040A04050005020304" pitchFamily="18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primeira Ele virá nas nuvens para buscar a sua Igreja é somente as crentes o verão.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segunda fase a sua vinda será visível a todos.</a:t>
            </a:r>
          </a:p>
          <a:p>
            <a:pPr>
              <a:buClr>
                <a:srgbClr val="FF0000"/>
              </a:buClr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Depois do período da Grande Tribulação Jesus voltará para implantar seu Reino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Milenial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Durante este período, Satanás ficará preso por mil anos no abismo.</a:t>
            </a:r>
          </a:p>
          <a:p>
            <a:pPr>
              <a:buClr>
                <a:srgbClr val="FF0000"/>
              </a:buClr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Depois será solto por um pouco de tempo, antes de receber o castigo eterno no Lago de Fogo.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precisamos temer Satanás, pois seus dias estão contados e togo suas ações vão se findar A Trindade Satânica será aniquilada pelo assopro da boca do Senhor (2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2.8).</a:t>
            </a:r>
          </a:p>
        </p:txBody>
      </p:sp>
    </p:spTree>
    <p:extLst>
      <p:ext uri="{BB962C8B-B14F-4D97-AF65-F5344CB8AC3E}">
        <p14:creationId xmlns:p14="http://schemas.microsoft.com/office/powerpoint/2010/main" val="172178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5E07BDE-E927-4175-820B-81F985407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9103D9E-236B-4AD2-A27C-BF2007A2D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6701FBB-07FC-4733-9104-D2EF1D6850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0024222-CC64-47B0-A4BF-B40233E43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8B03883-6F44-4FEE-BFBE-4D73F19E7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Graphic 33">
              <a:extLst>
                <a:ext uri="{FF2B5EF4-FFF2-40B4-BE49-F238E27FC236}">
                  <a16:creationId xmlns:a16="http://schemas.microsoft.com/office/drawing/2014/main" id="{5A26ABB5-559E-45EC-8DBC-364F029DD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Graphic 33">
              <a:extLst>
                <a:ext uri="{FF2B5EF4-FFF2-40B4-BE49-F238E27FC236}">
                  <a16:creationId xmlns:a16="http://schemas.microsoft.com/office/drawing/2014/main" id="{339DC07F-79A6-42D3-BDD6-5A262FFC5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CF10C978-51B5-420C-9A05-C8F194EAC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" y="-597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8D34D1C-4E49-4D32-96F1-E49CEBBF8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03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5194E80-8802-4942-935C-EF1EDF102300}"/>
              </a:ext>
            </a:extLst>
          </p:cNvPr>
          <p:cNvSpPr txBox="1"/>
          <p:nvPr/>
        </p:nvSpPr>
        <p:spPr>
          <a:xfrm>
            <a:off x="409303" y="292960"/>
            <a:ext cx="11477897" cy="313544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86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latin typeface="+mj-lt"/>
              </a:rPr>
              <a:t>Durante a </a:t>
            </a:r>
            <a:r>
              <a:rPr lang="en-US" sz="2800" b="1" dirty="0" err="1">
                <a:latin typeface="+mj-lt"/>
              </a:rPr>
              <a:t>ascensão</a:t>
            </a:r>
            <a:r>
              <a:rPr lang="en-US" sz="2800" b="1" dirty="0">
                <a:latin typeface="+mj-lt"/>
              </a:rPr>
              <a:t> de Jesus, no Monte das </a:t>
            </a:r>
            <a:r>
              <a:rPr lang="en-US" sz="2800" b="1" dirty="0" err="1">
                <a:latin typeface="+mj-lt"/>
              </a:rPr>
              <a:t>Oliveiras</a:t>
            </a:r>
            <a:r>
              <a:rPr lang="en-US" sz="2800" b="1" dirty="0">
                <a:latin typeface="+mj-lt"/>
              </a:rPr>
              <a:t> (At 19-12), </a:t>
            </a:r>
            <a:r>
              <a:rPr lang="en-US" sz="2800" b="1" dirty="0" err="1">
                <a:latin typeface="+mj-lt"/>
              </a:rPr>
              <a:t>os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anjos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questionaram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aos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discípulos</a:t>
            </a:r>
            <a:r>
              <a:rPr lang="en-US" sz="2800" b="1" dirty="0">
                <a:latin typeface="+mj-lt"/>
              </a:rPr>
              <a:t> por que </a:t>
            </a:r>
            <a:r>
              <a:rPr lang="en-US" sz="2800" b="1" dirty="0" err="1">
                <a:latin typeface="+mj-lt"/>
              </a:rPr>
              <a:t>eles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olhavam</a:t>
            </a:r>
            <a:r>
              <a:rPr lang="en-US" sz="2800" b="1" dirty="0">
                <a:latin typeface="+mj-lt"/>
              </a:rPr>
              <a:t> para o </a:t>
            </a:r>
            <a:r>
              <a:rPr lang="en-US" sz="2800" b="1" dirty="0" err="1">
                <a:latin typeface="+mj-lt"/>
              </a:rPr>
              <a:t>céu</a:t>
            </a:r>
            <a:r>
              <a:rPr lang="en-US" sz="2800" b="1" dirty="0">
                <a:latin typeface="+mj-lt"/>
              </a:rPr>
              <a:t>. e, </a:t>
            </a:r>
            <a:r>
              <a:rPr lang="en-US" sz="2800" b="1" dirty="0" err="1">
                <a:latin typeface="+mj-lt"/>
              </a:rPr>
              <a:t>em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seguida</a:t>
            </a:r>
            <a:r>
              <a:rPr lang="en-US" sz="2800" b="1" dirty="0">
                <a:latin typeface="+mj-lt"/>
              </a:rPr>
              <a:t>, </a:t>
            </a:r>
            <a:r>
              <a:rPr lang="en-US" sz="2800" b="1" dirty="0" err="1">
                <a:latin typeface="+mj-lt"/>
              </a:rPr>
              <a:t>complementaram</a:t>
            </a:r>
            <a:r>
              <a:rPr lang="en-US" sz="2800" b="1" dirty="0">
                <a:latin typeface="+mj-lt"/>
              </a:rPr>
              <a:t>: </a:t>
            </a:r>
          </a:p>
          <a:p>
            <a:pPr marL="2286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n-US" sz="2800" b="1" dirty="0">
              <a:latin typeface="+mj-lt"/>
            </a:endParaRPr>
          </a:p>
          <a:p>
            <a:pPr marL="2286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latin typeface="+mj-lt"/>
              </a:rPr>
              <a:t>“</a:t>
            </a:r>
            <a:r>
              <a:rPr lang="en-US" sz="2800" b="1" dirty="0" err="1">
                <a:latin typeface="+mj-lt"/>
              </a:rPr>
              <a:t>Esse</a:t>
            </a:r>
            <a:r>
              <a:rPr lang="en-US" sz="2800" b="1" dirty="0">
                <a:latin typeface="+mj-lt"/>
              </a:rPr>
              <a:t> Jesus, que </a:t>
            </a:r>
            <a:r>
              <a:rPr lang="en-US" sz="2800" b="1" dirty="0" err="1">
                <a:latin typeface="+mj-lt"/>
              </a:rPr>
              <a:t>dentre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vós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foi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recebido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em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cima</a:t>
            </a:r>
            <a:r>
              <a:rPr lang="en-US" sz="2800" b="1" dirty="0">
                <a:latin typeface="+mj-lt"/>
              </a:rPr>
              <a:t> no </a:t>
            </a:r>
            <a:r>
              <a:rPr lang="en-US" sz="2800" b="1" dirty="0" err="1">
                <a:latin typeface="+mj-lt"/>
              </a:rPr>
              <a:t>céu</a:t>
            </a:r>
            <a:r>
              <a:rPr lang="en-US" sz="2800" b="1" dirty="0">
                <a:latin typeface="+mj-lt"/>
              </a:rPr>
              <a:t>, </a:t>
            </a:r>
            <a:r>
              <a:rPr lang="en-US" sz="2800" b="1" dirty="0" err="1">
                <a:latin typeface="+mj-lt"/>
              </a:rPr>
              <a:t>há</a:t>
            </a:r>
            <a:r>
              <a:rPr lang="en-US" sz="2800" b="1" dirty="0">
                <a:latin typeface="+mj-lt"/>
              </a:rPr>
              <a:t> de </a:t>
            </a:r>
            <a:r>
              <a:rPr lang="en-US" sz="2800" b="1" dirty="0" err="1">
                <a:latin typeface="+mj-lt"/>
              </a:rPr>
              <a:t>vir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assim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como</a:t>
            </a:r>
            <a:r>
              <a:rPr lang="en-US" sz="2800" b="1" dirty="0">
                <a:latin typeface="+mj-lt"/>
              </a:rPr>
              <a:t> para o </a:t>
            </a:r>
            <a:r>
              <a:rPr lang="en-US" sz="2800" b="1" dirty="0" err="1">
                <a:latin typeface="+mj-lt"/>
              </a:rPr>
              <a:t>céu</a:t>
            </a:r>
            <a:r>
              <a:rPr lang="en-US" sz="2800" b="1" dirty="0">
                <a:latin typeface="+mj-lt"/>
              </a:rPr>
              <a:t> o </a:t>
            </a:r>
            <a:r>
              <a:rPr lang="en-US" sz="2800" b="1" dirty="0" err="1">
                <a:latin typeface="+mj-lt"/>
              </a:rPr>
              <a:t>vistes</a:t>
            </a:r>
            <a:r>
              <a:rPr lang="en-US" sz="2800" b="1" dirty="0">
                <a:latin typeface="+mj-lt"/>
              </a:rPr>
              <a:t> in (At 1.11) </a:t>
            </a:r>
            <a:r>
              <a:rPr lang="en-US" sz="2800" b="1" dirty="0" err="1">
                <a:latin typeface="+mj-lt"/>
              </a:rPr>
              <a:t>Isso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ocorre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porque</a:t>
            </a:r>
            <a:r>
              <a:rPr lang="en-US" sz="2800" b="1" dirty="0">
                <a:latin typeface="+mj-lt"/>
              </a:rPr>
              <a:t>, </a:t>
            </a:r>
            <a:r>
              <a:rPr lang="en-US" sz="2800" b="1" dirty="0" err="1">
                <a:latin typeface="+mj-lt"/>
              </a:rPr>
              <a:t>segundo</a:t>
            </a:r>
            <a:r>
              <a:rPr lang="en-US" sz="2800" b="1" dirty="0">
                <a:latin typeface="+mj-lt"/>
              </a:rPr>
              <a:t> a </a:t>
            </a:r>
            <a:r>
              <a:rPr lang="en-US" sz="2800" b="1" dirty="0" err="1">
                <a:latin typeface="+mj-lt"/>
              </a:rPr>
              <a:t>profecia</a:t>
            </a:r>
            <a:r>
              <a:rPr lang="en-US" sz="2800" b="1" dirty="0">
                <a:latin typeface="+mj-lt"/>
              </a:rPr>
              <a:t> de Zacarias 14.4, o </a:t>
            </a:r>
            <a:r>
              <a:rPr lang="en-US" sz="2800" b="1" dirty="0" err="1">
                <a:latin typeface="+mj-lt"/>
              </a:rPr>
              <a:t>retorno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triunfal</a:t>
            </a:r>
            <a:r>
              <a:rPr lang="en-US" sz="2800" b="1" dirty="0">
                <a:latin typeface="+mj-lt"/>
              </a:rPr>
              <a:t> de Jesus </a:t>
            </a:r>
            <a:r>
              <a:rPr lang="en-US" sz="2800" b="1" dirty="0" err="1">
                <a:latin typeface="+mj-lt"/>
              </a:rPr>
              <a:t>acontecerá</a:t>
            </a:r>
            <a:r>
              <a:rPr lang="en-US" sz="2800" b="1" dirty="0">
                <a:latin typeface="+mj-lt"/>
              </a:rPr>
              <a:t> do </a:t>
            </a:r>
            <a:r>
              <a:rPr lang="en-US" sz="2800" b="1" dirty="0" err="1">
                <a:latin typeface="+mj-lt"/>
              </a:rPr>
              <a:t>mesmo</a:t>
            </a:r>
            <a:r>
              <a:rPr lang="en-US" sz="2800" b="1" dirty="0">
                <a:latin typeface="+mj-lt"/>
              </a:rPr>
              <a:t> modo e no </a:t>
            </a:r>
            <a:r>
              <a:rPr lang="en-US" sz="2800" b="1" dirty="0" err="1">
                <a:latin typeface="+mj-lt"/>
              </a:rPr>
              <a:t>mesmo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lugar</a:t>
            </a:r>
            <a:r>
              <a:rPr lang="en-US" sz="2800" b="1" dirty="0">
                <a:latin typeface="+mj-lt"/>
              </a:rPr>
              <a:t> da </a:t>
            </a:r>
            <a:r>
              <a:rPr lang="en-US" sz="2800" b="1" dirty="0" err="1">
                <a:latin typeface="+mj-lt"/>
              </a:rPr>
              <a:t>sua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ascensão</a:t>
            </a:r>
            <a:r>
              <a:rPr lang="en-US" sz="2800" b="1" dirty="0">
                <a:latin typeface="+mj-lt"/>
              </a:rPr>
              <a:t>.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5E69D2E-008F-49C5-9948-0B39B4849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77" y="3722607"/>
            <a:ext cx="12192000" cy="3135490"/>
            <a:chOff x="4377" y="3722607"/>
            <a:chExt cx="12192000" cy="3135490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F20759A2-132F-4735-A0D3-2AC4A1F24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34694" y="5270375"/>
              <a:ext cx="10926296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D7768FD-8B36-436A-9523-358C8BF35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377" y="3723254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Graphic 13">
              <a:extLst>
                <a:ext uri="{FF2B5EF4-FFF2-40B4-BE49-F238E27FC236}">
                  <a16:creationId xmlns:a16="http://schemas.microsoft.com/office/drawing/2014/main" id="{325F9612-F8C4-4719-832C-87419F136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8881325" y="3722607"/>
              <a:ext cx="2681207" cy="3135441"/>
            </a:xfrm>
            <a:custGeom>
              <a:avLst/>
              <a:gdLst>
                <a:gd name="connsiteX0" fmla="*/ 0 w 2010537"/>
                <a:gd name="connsiteY0" fmla="*/ 2351151 h 2351150"/>
                <a:gd name="connsiteX1" fmla="*/ 0 w 2010537"/>
                <a:gd name="connsiteY1" fmla="*/ 0 h 2351150"/>
                <a:gd name="connsiteX2" fmla="*/ 840105 w 2010537"/>
                <a:gd name="connsiteY2" fmla="*/ 0 h 2351150"/>
                <a:gd name="connsiteX3" fmla="*/ 2010537 w 2010537"/>
                <a:gd name="connsiteY3" fmla="*/ 1175576 h 2351150"/>
                <a:gd name="connsiteX4" fmla="*/ 2010537 w 2010537"/>
                <a:gd name="connsiteY4" fmla="*/ 1175576 h 2351150"/>
                <a:gd name="connsiteX5" fmla="*/ 840105 w 2010537"/>
                <a:gd name="connsiteY5" fmla="*/ 2351151 h 235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37" h="2351150">
                  <a:moveTo>
                    <a:pt x="0" y="2351151"/>
                  </a:moveTo>
                  <a:lnTo>
                    <a:pt x="0" y="0"/>
                  </a:lnTo>
                  <a:lnTo>
                    <a:pt x="840105" y="0"/>
                  </a:lnTo>
                  <a:cubicBezTo>
                    <a:pt x="1486567" y="0"/>
                    <a:pt x="2010537" y="526352"/>
                    <a:pt x="2010537" y="1175576"/>
                  </a:cubicBezTo>
                  <a:lnTo>
                    <a:pt x="2010537" y="1175576"/>
                  </a:lnTo>
                  <a:cubicBezTo>
                    <a:pt x="2010537" y="1824800"/>
                    <a:pt x="1486472" y="2351151"/>
                    <a:pt x="840105" y="2351151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Graphic 18">
              <a:extLst>
                <a:ext uri="{FF2B5EF4-FFF2-40B4-BE49-F238E27FC236}">
                  <a16:creationId xmlns:a16="http://schemas.microsoft.com/office/drawing/2014/main" id="{0E8DA103-9916-4D4C-BD18-055A42E6B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9400" y="3728504"/>
              <a:ext cx="3643725" cy="3129496"/>
            </a:xfrm>
            <a:custGeom>
              <a:avLst/>
              <a:gdLst>
                <a:gd name="connsiteX0" fmla="*/ 0 w 2737484"/>
                <a:gd name="connsiteY0" fmla="*/ 2351151 h 2351150"/>
                <a:gd name="connsiteX1" fmla="*/ 0 w 2737484"/>
                <a:gd name="connsiteY1" fmla="*/ 1368743 h 2351150"/>
                <a:gd name="connsiteX2" fmla="*/ 1368743 w 2737484"/>
                <a:gd name="connsiteY2" fmla="*/ 0 h 2351150"/>
                <a:gd name="connsiteX3" fmla="*/ 1368743 w 2737484"/>
                <a:gd name="connsiteY3" fmla="*/ 0 h 2351150"/>
                <a:gd name="connsiteX4" fmla="*/ 2737485 w 2737484"/>
                <a:gd name="connsiteY4" fmla="*/ 1368743 h 2351150"/>
                <a:gd name="connsiteX5" fmla="*/ 2737485 w 2737484"/>
                <a:gd name="connsiteY5" fmla="*/ 1855661 h 2351150"/>
                <a:gd name="connsiteX6" fmla="*/ 2737485 w 2737484"/>
                <a:gd name="connsiteY6" fmla="*/ 2351151 h 235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7484" h="2351150">
                  <a:moveTo>
                    <a:pt x="0" y="2351151"/>
                  </a:moveTo>
                  <a:lnTo>
                    <a:pt x="0" y="1368743"/>
                  </a:lnTo>
                  <a:cubicBezTo>
                    <a:pt x="0" y="612838"/>
                    <a:pt x="612838" y="0"/>
                    <a:pt x="1368743" y="0"/>
                  </a:cubicBezTo>
                  <a:lnTo>
                    <a:pt x="1368743" y="0"/>
                  </a:lnTo>
                  <a:cubicBezTo>
                    <a:pt x="2124647" y="0"/>
                    <a:pt x="2737485" y="612838"/>
                    <a:pt x="2737485" y="1368743"/>
                  </a:cubicBezTo>
                  <a:lnTo>
                    <a:pt x="2737485" y="1855661"/>
                  </a:lnTo>
                  <a:lnTo>
                    <a:pt x="2737485" y="2351151"/>
                  </a:ln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Graphic 13">
              <a:extLst>
                <a:ext uri="{FF2B5EF4-FFF2-40B4-BE49-F238E27FC236}">
                  <a16:creationId xmlns:a16="http://schemas.microsoft.com/office/drawing/2014/main" id="{31F948E5-BB76-42B8-82C3-C8133E729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468" y="3722656"/>
              <a:ext cx="2681207" cy="3135441"/>
            </a:xfrm>
            <a:custGeom>
              <a:avLst/>
              <a:gdLst>
                <a:gd name="connsiteX0" fmla="*/ 0 w 2010537"/>
                <a:gd name="connsiteY0" fmla="*/ 2351151 h 2351150"/>
                <a:gd name="connsiteX1" fmla="*/ 0 w 2010537"/>
                <a:gd name="connsiteY1" fmla="*/ 0 h 2351150"/>
                <a:gd name="connsiteX2" fmla="*/ 840105 w 2010537"/>
                <a:gd name="connsiteY2" fmla="*/ 0 h 2351150"/>
                <a:gd name="connsiteX3" fmla="*/ 2010537 w 2010537"/>
                <a:gd name="connsiteY3" fmla="*/ 1175576 h 2351150"/>
                <a:gd name="connsiteX4" fmla="*/ 2010537 w 2010537"/>
                <a:gd name="connsiteY4" fmla="*/ 1175576 h 2351150"/>
                <a:gd name="connsiteX5" fmla="*/ 840105 w 2010537"/>
                <a:gd name="connsiteY5" fmla="*/ 2351151 h 235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37" h="2351150">
                  <a:moveTo>
                    <a:pt x="0" y="2351151"/>
                  </a:moveTo>
                  <a:lnTo>
                    <a:pt x="0" y="0"/>
                  </a:lnTo>
                  <a:lnTo>
                    <a:pt x="840105" y="0"/>
                  </a:lnTo>
                  <a:cubicBezTo>
                    <a:pt x="1486567" y="0"/>
                    <a:pt x="2010537" y="526352"/>
                    <a:pt x="2010537" y="1175576"/>
                  </a:cubicBezTo>
                  <a:lnTo>
                    <a:pt x="2010537" y="1175576"/>
                  </a:lnTo>
                  <a:cubicBezTo>
                    <a:pt x="2010537" y="1824800"/>
                    <a:pt x="1486472" y="2351151"/>
                    <a:pt x="840105" y="2351151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493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E6FDE22-1F54-452D-A9BA-1BE9FDB53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6127CE-6F15-49AE-9751-398F3AC6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38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619E413-EBBD-4D05-A910-CC102925FD12}"/>
              </a:ext>
            </a:extLst>
          </p:cNvPr>
          <p:cNvSpPr txBox="1"/>
          <p:nvPr/>
        </p:nvSpPr>
        <p:spPr>
          <a:xfrm>
            <a:off x="121078" y="398510"/>
            <a:ext cx="4929048" cy="645305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57150" indent="-28575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 volta gloriosa de Jesus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será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um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momento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decisivo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para o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mundo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em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especial para Israel que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naquele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terá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restauração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prometida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  <a:p>
            <a:pPr>
              <a:spcAft>
                <a:spcPts val="600"/>
              </a:spcAft>
              <a:buClr>
                <a:srgbClr val="FF0000"/>
              </a:buClr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marL="2286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Cristo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aparecerá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“com as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nuvens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e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todo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olho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verá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até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mesmos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que o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traspassaram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(Ap 1.7). </a:t>
            </a:r>
          </a:p>
          <a:p>
            <a:pPr>
              <a:spcAft>
                <a:spcPts val="600"/>
              </a:spcAft>
              <a:buClr>
                <a:srgbClr val="FF0000"/>
              </a:buClr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286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discípulos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queriam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saber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isso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(At 1.6), e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anjos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lhes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res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ponderam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</a:p>
          <a:p>
            <a:pPr>
              <a:spcAft>
                <a:spcPts val="600"/>
              </a:spcAft>
              <a:buClr>
                <a:srgbClr val="FF0000"/>
              </a:buClr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286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Ainda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muitos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séculos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sofrimento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humilhação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judeus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se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seguiram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mas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quando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Jesus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voltar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com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Igreja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então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a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justiça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divina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colocará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tudo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seu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devido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lugar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569553-A9EF-4DFD-8655-83E8E371E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71535" y="-6437"/>
            <a:ext cx="6400800" cy="6864437"/>
            <a:chOff x="5171535" y="-6437"/>
            <a:chExt cx="6400800" cy="686443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FDC8AF8-AB6B-4BE2-8799-036A8114C9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V="1">
              <a:off x="8340813" y="5761025"/>
              <a:ext cx="0" cy="496538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6BDDD1-4083-41D2-A307-A7F69764C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V="1">
              <a:off x="8340813" y="567246"/>
              <a:ext cx="0" cy="457515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06FADF5-AAF7-4ECF-B74A-CEFB738435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866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DAA673-322E-4BDB-9223-AA485CED2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77ADDAC-AD53-487B-8DD5-601627C57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567246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E7153BA-1FC2-438B-BFF2-E6B45A21E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6262643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D4133B4B-4EDA-4E47-804F-02CD005D71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44" b="-1"/>
          <a:stretch/>
        </p:blipFill>
        <p:spPr>
          <a:xfrm>
            <a:off x="5605498" y="1031197"/>
            <a:ext cx="5524752" cy="4734904"/>
          </a:xfrm>
          <a:custGeom>
            <a:avLst/>
            <a:gdLst/>
            <a:ahLst/>
            <a:cxnLst/>
            <a:rect l="l" t="t" r="r" b="b"/>
            <a:pathLst>
              <a:path w="5524752" h="4734904">
                <a:moveTo>
                  <a:pt x="2762375" y="0"/>
                </a:moveTo>
                <a:cubicBezTo>
                  <a:pt x="4287995" y="0"/>
                  <a:pt x="5524752" y="1236757"/>
                  <a:pt x="5524752" y="2762375"/>
                </a:cubicBezTo>
                <a:lnTo>
                  <a:pt x="5524752" y="3745069"/>
                </a:lnTo>
                <a:lnTo>
                  <a:pt x="5524752" y="4734904"/>
                </a:lnTo>
                <a:lnTo>
                  <a:pt x="0" y="4734904"/>
                </a:lnTo>
                <a:lnTo>
                  <a:pt x="0" y="2762375"/>
                </a:lnTo>
                <a:cubicBezTo>
                  <a:pt x="0" y="1236757"/>
                  <a:pt x="1236757" y="0"/>
                  <a:pt x="2762375" y="0"/>
                </a:cubicBezTo>
                <a:close/>
              </a:path>
            </a:pathLst>
          </a:custGeom>
          <a:ln w="12700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86105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E6FDE22-1F54-452D-A9BA-1BE9FDB53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6127CE-6F15-49AE-9751-398F3AC6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38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3DD46AA-A204-4F2D-9A0E-4D8CAE58002F}"/>
              </a:ext>
            </a:extLst>
          </p:cNvPr>
          <p:cNvSpPr txBox="1"/>
          <p:nvPr/>
        </p:nvSpPr>
        <p:spPr>
          <a:xfrm>
            <a:off x="479012" y="378727"/>
            <a:ext cx="4507229" cy="3128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/>
              <a:t>I- O QUE É O RETORNO TRIUNFAL DE CRISTO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AB7548-8099-4066-AA4A-668904679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68579" y="-6437"/>
            <a:ext cx="6403756" cy="6864437"/>
            <a:chOff x="5168579" y="-6437"/>
            <a:chExt cx="6403756" cy="686443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DD6D54C-5C05-40DE-8EAF-FA50D609A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3375606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B0CFF5B-7CFC-4A1B-811A-262201C049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567246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BD7D63C-11FE-48D4-8433-A188CDAB23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6262643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0EB69FA-9640-4C07-9993-F74D211FB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V="1">
              <a:off x="8362244" y="565603"/>
              <a:ext cx="0" cy="569704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887ECAA-6BDB-4356-A66A-D28C7026B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68579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FC3365E-17A9-4CC8-BE01-3969BF4C8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6EF7C2D7-DCB9-4000-AEEF-4A6C4FCA7C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12" r="11471" b="-1"/>
          <a:stretch/>
        </p:blipFill>
        <p:spPr>
          <a:xfrm>
            <a:off x="5352373" y="1150838"/>
            <a:ext cx="6071687" cy="4449535"/>
          </a:xfrm>
          <a:custGeom>
            <a:avLst/>
            <a:gdLst/>
            <a:ahLst/>
            <a:cxnLst/>
            <a:rect l="l" t="t" r="r" b="b"/>
            <a:pathLst>
              <a:path w="6391928" h="4660591">
                <a:moveTo>
                  <a:pt x="2329728" y="0"/>
                </a:moveTo>
                <a:lnTo>
                  <a:pt x="2398607" y="0"/>
                </a:lnTo>
                <a:lnTo>
                  <a:pt x="3158515" y="0"/>
                </a:lnTo>
                <a:lnTo>
                  <a:pt x="3993320" y="0"/>
                </a:lnTo>
                <a:lnTo>
                  <a:pt x="4062199" y="0"/>
                </a:lnTo>
                <a:cubicBezTo>
                  <a:pt x="5348874" y="0"/>
                  <a:pt x="6391928" y="1043309"/>
                  <a:pt x="6391928" y="2330293"/>
                </a:cubicBezTo>
                <a:cubicBezTo>
                  <a:pt x="6391928" y="3617285"/>
                  <a:pt x="5348874" y="4660591"/>
                  <a:pt x="4062199" y="4660591"/>
                </a:cubicBezTo>
                <a:lnTo>
                  <a:pt x="3993320" y="4660591"/>
                </a:lnTo>
                <a:lnTo>
                  <a:pt x="3233415" y="4660591"/>
                </a:lnTo>
                <a:lnTo>
                  <a:pt x="2398607" y="4660591"/>
                </a:lnTo>
                <a:lnTo>
                  <a:pt x="2329728" y="4660591"/>
                </a:lnTo>
                <a:cubicBezTo>
                  <a:pt x="1043053" y="4660591"/>
                  <a:pt x="0" y="3617281"/>
                  <a:pt x="0" y="2330297"/>
                </a:cubicBezTo>
                <a:cubicBezTo>
                  <a:pt x="0" y="1043306"/>
                  <a:pt x="1043053" y="0"/>
                  <a:pt x="2329728" y="0"/>
                </a:cubicBezTo>
                <a:close/>
              </a:path>
            </a:pathLst>
          </a:custGeom>
          <a:ln w="76200">
            <a:solidFill>
              <a:schemeClr val="accent6">
                <a:lumMod val="75000"/>
              </a:schemeClr>
            </a:solidFill>
          </a:ln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FEBA8A4A-DB59-4595-97FF-5EEDA3F47C8C}"/>
              </a:ext>
            </a:extLst>
          </p:cNvPr>
          <p:cNvSpPr txBox="1"/>
          <p:nvPr/>
        </p:nvSpPr>
        <p:spPr>
          <a:xfrm>
            <a:off x="262574" y="3709794"/>
            <a:ext cx="45905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>
                <a:latin typeface="+mj-lt"/>
              </a:rPr>
              <a:t>1. A última etapa da volta de Jesus.</a:t>
            </a:r>
          </a:p>
        </p:txBody>
      </p:sp>
    </p:spTree>
    <p:extLst>
      <p:ext uri="{BB962C8B-B14F-4D97-AF65-F5344CB8AC3E}">
        <p14:creationId xmlns:p14="http://schemas.microsoft.com/office/powerpoint/2010/main" val="345573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E07BDE-E927-4175-820B-81F985407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9103D9E-236B-4AD2-A27C-BF2007A2D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6701FBB-07FC-4733-9104-D2EF1D6850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0024222-CC64-47B0-A4BF-B40233E43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8B03883-6F44-4FEE-BFBE-4D73F19E7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Graphic 33">
              <a:extLst>
                <a:ext uri="{FF2B5EF4-FFF2-40B4-BE49-F238E27FC236}">
                  <a16:creationId xmlns:a16="http://schemas.microsoft.com/office/drawing/2014/main" id="{5A26ABB5-559E-45EC-8DBC-364F029DD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Graphic 33">
              <a:extLst>
                <a:ext uri="{FF2B5EF4-FFF2-40B4-BE49-F238E27FC236}">
                  <a16:creationId xmlns:a16="http://schemas.microsoft.com/office/drawing/2014/main" id="{339DC07F-79A6-42D3-BDD6-5A262FFC5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F10C978-51B5-420C-9A05-C8F194EAC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" y="-597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8D34D1C-4E49-4D32-96F1-E49CEBBF8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03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DFFCEF1-D934-4758-9663-CCCEE06F22C2}"/>
              </a:ext>
            </a:extLst>
          </p:cNvPr>
          <p:cNvSpPr txBox="1"/>
          <p:nvPr/>
        </p:nvSpPr>
        <p:spPr>
          <a:xfrm>
            <a:off x="391883" y="290436"/>
            <a:ext cx="6792678" cy="4868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apóstolo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Paulo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afirmou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que a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Igreja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está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“</a:t>
            </a:r>
            <a:r>
              <a:rPr lang="en-US" sz="3200" b="1" dirty="0" err="1"/>
              <a:t>aguardando</a:t>
            </a:r>
            <a:r>
              <a:rPr lang="en-US" sz="3200" b="1" dirty="0"/>
              <a:t> a </a:t>
            </a:r>
            <a:r>
              <a:rPr lang="en-US" sz="3200" b="1" dirty="0" err="1"/>
              <a:t>bem-aventurada</a:t>
            </a:r>
            <a:r>
              <a:rPr lang="en-US" sz="3200" b="1" dirty="0"/>
              <a:t> </a:t>
            </a:r>
            <a:r>
              <a:rPr lang="en-US" sz="3200" b="1" dirty="0" err="1"/>
              <a:t>esperança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 o </a:t>
            </a:r>
            <a:r>
              <a:rPr lang="en-US" sz="3200" b="1" dirty="0" err="1"/>
              <a:t>aparecimento</a:t>
            </a:r>
            <a:r>
              <a:rPr lang="en-US" sz="3200" b="1" dirty="0"/>
              <a:t> da </a:t>
            </a:r>
            <a:r>
              <a:rPr lang="en-US" sz="3200" b="1" dirty="0" err="1"/>
              <a:t>glória</a:t>
            </a:r>
            <a:r>
              <a:rPr lang="en-US" sz="3200" b="1" dirty="0"/>
              <a:t> do </a:t>
            </a:r>
            <a:r>
              <a:rPr lang="en-US" sz="3200" b="1" dirty="0" err="1"/>
              <a:t>grande</a:t>
            </a:r>
            <a:r>
              <a:rPr lang="en-US" sz="3200" b="1" dirty="0"/>
              <a:t> Deus e </a:t>
            </a:r>
            <a:r>
              <a:rPr lang="en-US" sz="3200" b="1" dirty="0" err="1"/>
              <a:t>nosso</a:t>
            </a:r>
            <a:r>
              <a:rPr lang="en-US" sz="3200" b="1" dirty="0"/>
              <a:t> Senhor Jesus Cristo’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(Tt 2:13).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630E0A4-B4A9-466C-A9CA-2F7FAAB73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3816" y="-6437"/>
            <a:ext cx="4133553" cy="6864437"/>
            <a:chOff x="7433816" y="-6437"/>
            <a:chExt cx="4133553" cy="686443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D1A7D90-D071-42CE-8999-521FE5EB0C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4228" y="3435437"/>
              <a:ext cx="55597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8BA3207-8B24-423E-876F-EED4F64FC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990199" y="840583"/>
              <a:ext cx="3021199" cy="5189709"/>
            </a:xfrm>
            <a:custGeom>
              <a:avLst/>
              <a:gdLst>
                <a:gd name="connsiteX0" fmla="*/ 1700213 w 3400426"/>
                <a:gd name="connsiteY0" fmla="*/ 5841130 h 5841130"/>
                <a:gd name="connsiteX1" fmla="*/ 0 w 3400426"/>
                <a:gd name="connsiteY1" fmla="*/ 4140917 h 5841130"/>
                <a:gd name="connsiteX2" fmla="*/ 0 w 3400426"/>
                <a:gd name="connsiteY2" fmla="*/ 3536080 h 5841130"/>
                <a:gd name="connsiteX3" fmla="*/ 0 w 3400426"/>
                <a:gd name="connsiteY3" fmla="*/ 3536080 h 5841130"/>
                <a:gd name="connsiteX4" fmla="*/ 0 w 3400426"/>
                <a:gd name="connsiteY4" fmla="*/ 1700213 h 5841130"/>
                <a:gd name="connsiteX5" fmla="*/ 1700213 w 3400426"/>
                <a:gd name="connsiteY5" fmla="*/ 0 h 5841130"/>
                <a:gd name="connsiteX6" fmla="*/ 3400426 w 3400426"/>
                <a:gd name="connsiteY6" fmla="*/ 1700213 h 5841130"/>
                <a:gd name="connsiteX7" fmla="*/ 3400426 w 3400426"/>
                <a:gd name="connsiteY7" fmla="*/ 2305050 h 5841130"/>
                <a:gd name="connsiteX8" fmla="*/ 3400426 w 3400426"/>
                <a:gd name="connsiteY8" fmla="*/ 2305050 h 5841130"/>
                <a:gd name="connsiteX9" fmla="*/ 3400426 w 3400426"/>
                <a:gd name="connsiteY9" fmla="*/ 4140917 h 5841130"/>
                <a:gd name="connsiteX10" fmla="*/ 1700213 w 3400426"/>
                <a:gd name="connsiteY10" fmla="*/ 5841130 h 584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00426" h="5841130">
                  <a:moveTo>
                    <a:pt x="1700213" y="5841130"/>
                  </a:moveTo>
                  <a:cubicBezTo>
                    <a:pt x="761211" y="5841130"/>
                    <a:pt x="0" y="5079919"/>
                    <a:pt x="0" y="4140917"/>
                  </a:cubicBezTo>
                  <a:lnTo>
                    <a:pt x="0" y="3536080"/>
                  </a:lnTo>
                  <a:lnTo>
                    <a:pt x="0" y="3536080"/>
                  </a:lnTo>
                  <a:lnTo>
                    <a:pt x="0" y="1700213"/>
                  </a:lnTo>
                  <a:cubicBezTo>
                    <a:pt x="0" y="761211"/>
                    <a:pt x="761211" y="0"/>
                    <a:pt x="1700213" y="0"/>
                  </a:cubicBezTo>
                  <a:cubicBezTo>
                    <a:pt x="2639215" y="0"/>
                    <a:pt x="3400426" y="761211"/>
                    <a:pt x="3400426" y="1700213"/>
                  </a:cubicBezTo>
                  <a:lnTo>
                    <a:pt x="3400426" y="2305050"/>
                  </a:lnTo>
                  <a:lnTo>
                    <a:pt x="3400426" y="2305050"/>
                  </a:lnTo>
                  <a:lnTo>
                    <a:pt x="3400426" y="4140917"/>
                  </a:lnTo>
                  <a:cubicBezTo>
                    <a:pt x="3400426" y="5079919"/>
                    <a:pt x="2639215" y="5841130"/>
                    <a:pt x="1700213" y="5841130"/>
                  </a:cubicBezTo>
                  <a:close/>
                </a:path>
              </a:pathLst>
            </a:custGeom>
            <a:noFill/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36E21C5-DC18-4475-9613-1AF97FC0C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98849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8498F04-5415-4A8B-A069-CF07486EC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11398" y="3435437"/>
              <a:ext cx="55597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Graphic 8">
              <a:extLst>
                <a:ext uri="{FF2B5EF4-FFF2-40B4-BE49-F238E27FC236}">
                  <a16:creationId xmlns:a16="http://schemas.microsoft.com/office/drawing/2014/main" id="{7536A5CA-5F9D-44C7-87C6-A12CF740D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3982" y="0"/>
              <a:ext cx="3021199" cy="1510599"/>
            </a:xfrm>
            <a:custGeom>
              <a:avLst/>
              <a:gdLst>
                <a:gd name="connsiteX0" fmla="*/ 4467225 w 4467225"/>
                <a:gd name="connsiteY0" fmla="*/ 0 h 2233612"/>
                <a:gd name="connsiteX1" fmla="*/ 2233613 w 4467225"/>
                <a:gd name="connsiteY1" fmla="*/ 2233613 h 2233612"/>
                <a:gd name="connsiteX2" fmla="*/ 0 w 4467225"/>
                <a:gd name="connsiteY2" fmla="*/ 0 h 2233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67225" h="2233612">
                  <a:moveTo>
                    <a:pt x="4467225" y="0"/>
                  </a:moveTo>
                  <a:cubicBezTo>
                    <a:pt x="4467225" y="1233583"/>
                    <a:pt x="3467195" y="2233613"/>
                    <a:pt x="2233613" y="2233613"/>
                  </a:cubicBezTo>
                  <a:cubicBezTo>
                    <a:pt x="1000030" y="2233613"/>
                    <a:pt x="0" y="1233583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Graphic 8">
              <a:extLst>
                <a:ext uri="{FF2B5EF4-FFF2-40B4-BE49-F238E27FC236}">
                  <a16:creationId xmlns:a16="http://schemas.microsoft.com/office/drawing/2014/main" id="{BE6FB307-61DF-42E4-ACB8-4E47813A81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985885" y="5347397"/>
              <a:ext cx="3021199" cy="1510599"/>
            </a:xfrm>
            <a:custGeom>
              <a:avLst/>
              <a:gdLst>
                <a:gd name="connsiteX0" fmla="*/ 4467225 w 4467225"/>
                <a:gd name="connsiteY0" fmla="*/ 0 h 2233612"/>
                <a:gd name="connsiteX1" fmla="*/ 2233613 w 4467225"/>
                <a:gd name="connsiteY1" fmla="*/ 2233613 h 2233612"/>
                <a:gd name="connsiteX2" fmla="*/ 0 w 4467225"/>
                <a:gd name="connsiteY2" fmla="*/ 0 h 2233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67225" h="2233612">
                  <a:moveTo>
                    <a:pt x="4467225" y="0"/>
                  </a:moveTo>
                  <a:cubicBezTo>
                    <a:pt x="4467225" y="1233583"/>
                    <a:pt x="3467195" y="2233613"/>
                    <a:pt x="2233613" y="2233613"/>
                  </a:cubicBezTo>
                  <a:cubicBezTo>
                    <a:pt x="1000030" y="2233613"/>
                    <a:pt x="0" y="1233583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7C9104A-0B2E-42A7-8F27-CCEFDBA90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3816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7C0EC34-7095-4362-AA58-F57213137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C19E597-F67B-455A-9D77-8B564DC5DB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4228" y="581337"/>
              <a:ext cx="4133088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CFF4279-F451-4DED-87EB-1899D7E4EB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4228" y="6276734"/>
              <a:ext cx="4133088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97BB5A-0DCB-49B0-ACF4-7E89DB114D87}"/>
              </a:ext>
            </a:extLst>
          </p:cNvPr>
          <p:cNvSpPr txBox="1"/>
          <p:nvPr/>
        </p:nvSpPr>
        <p:spPr>
          <a:xfrm>
            <a:off x="951821" y="4450216"/>
            <a:ext cx="55126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/>
              <a:t>OS DOIS EVENTOS</a:t>
            </a:r>
          </a:p>
        </p:txBody>
      </p:sp>
      <p:sp>
        <p:nvSpPr>
          <p:cNvPr id="5" name="Seta: Para Cima 4">
            <a:extLst>
              <a:ext uri="{FF2B5EF4-FFF2-40B4-BE49-F238E27FC236}">
                <a16:creationId xmlns:a16="http://schemas.microsoft.com/office/drawing/2014/main" id="{5B644D23-082E-4E48-9DEF-2A7F8ADBCC05}"/>
              </a:ext>
            </a:extLst>
          </p:cNvPr>
          <p:cNvSpPr/>
          <p:nvPr/>
        </p:nvSpPr>
        <p:spPr>
          <a:xfrm>
            <a:off x="1119439" y="3468888"/>
            <a:ext cx="484632" cy="978408"/>
          </a:xfrm>
          <a:prstGeom prst="upArrow">
            <a:avLst>
              <a:gd name="adj1" fmla="val 42376"/>
              <a:gd name="adj2" fmla="val 50000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8604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61C62F-1710-4F27-9D46-C828C3DB7D66}"/>
              </a:ext>
            </a:extLst>
          </p:cNvPr>
          <p:cNvSpPr txBox="1"/>
          <p:nvPr/>
        </p:nvSpPr>
        <p:spPr>
          <a:xfrm>
            <a:off x="1976581" y="775855"/>
            <a:ext cx="823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DISTINÇÃO DOS DOIS EVENTOS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0EB5774-90D0-48CC-BC67-0DF5606B8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3400848"/>
              </p:ext>
            </p:extLst>
          </p:nvPr>
        </p:nvGraphicFramePr>
        <p:xfrm>
          <a:off x="2031999" y="1773381"/>
          <a:ext cx="8128000" cy="457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9935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E07BDE-E927-4175-820B-81F985407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9103D9E-236B-4AD2-A27C-BF2007A2D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6701FBB-07FC-4733-9104-D2EF1D6850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0024222-CC64-47B0-A4BF-B40233E43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8B03883-6F44-4FEE-BFBE-4D73F19E7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Graphic 33">
              <a:extLst>
                <a:ext uri="{FF2B5EF4-FFF2-40B4-BE49-F238E27FC236}">
                  <a16:creationId xmlns:a16="http://schemas.microsoft.com/office/drawing/2014/main" id="{5A26ABB5-559E-45EC-8DBC-364F029DD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33">
              <a:extLst>
                <a:ext uri="{FF2B5EF4-FFF2-40B4-BE49-F238E27FC236}">
                  <a16:creationId xmlns:a16="http://schemas.microsoft.com/office/drawing/2014/main" id="{339DC07F-79A6-42D3-BDD6-5A262FFC5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F10C978-51B5-420C-9A05-C8F194EAC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" y="-597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D34D1C-4E49-4D32-96F1-E49CEBBF8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94C6EB-0BD0-4926-909B-CE0EFF459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7" y="-1"/>
            <a:ext cx="12195239" cy="6857996"/>
            <a:chOff x="1667" y="-1"/>
            <a:chExt cx="12195239" cy="685799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8D9AC5-1A8B-4F43-99E1-1D51CFFCF1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249B524-B22D-40A1-81F7-459441A7E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906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8CCE87E-3564-469A-9A46-F794A0F94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4C96A98-5EF6-4542-9FA4-86B1D2651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Graphic 33">
              <a:extLst>
                <a:ext uri="{FF2B5EF4-FFF2-40B4-BE49-F238E27FC236}">
                  <a16:creationId xmlns:a16="http://schemas.microsoft.com/office/drawing/2014/main" id="{3BF088B1-D6D6-4925-9B48-5098FF09D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Graphic 33">
              <a:extLst>
                <a:ext uri="{FF2B5EF4-FFF2-40B4-BE49-F238E27FC236}">
                  <a16:creationId xmlns:a16="http://schemas.microsoft.com/office/drawing/2014/main" id="{6FA7DFD7-863A-4016-A231-DCB28B20D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3973DF5B-9B1A-4412-8906-7B1668FC6B34}"/>
              </a:ext>
            </a:extLst>
          </p:cNvPr>
          <p:cNvSpPr txBox="1"/>
          <p:nvPr/>
        </p:nvSpPr>
        <p:spPr>
          <a:xfrm>
            <a:off x="1774909" y="753178"/>
            <a:ext cx="8648158" cy="1482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 ARREBATAMENTO JESUS VIRÁ PARA SUA IGREJA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88919F7-15BB-4EB1-A268-9714FA61611B}"/>
              </a:ext>
            </a:extLst>
          </p:cNvPr>
          <p:cNvSpPr txBox="1"/>
          <p:nvPr/>
        </p:nvSpPr>
        <p:spPr>
          <a:xfrm>
            <a:off x="1542478" y="2409293"/>
            <a:ext cx="91070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 </a:t>
            </a:r>
            <a:r>
              <a:rPr lang="pt-PT" sz="3200" b="1" dirty="0">
                <a:latin typeface="Bell MT" panose="02020503060305020303" pitchFamily="18" charset="0"/>
              </a:rPr>
              <a:t>Na primeira fase da sua vinda, Jesus virá para levar a sua Igreja de forma invisível (</a:t>
            </a:r>
            <a:r>
              <a:rPr lang="pt-PT" sz="3200" b="1" dirty="0" err="1">
                <a:latin typeface="Bell MT" panose="02020503060305020303" pitchFamily="18" charset="0"/>
              </a:rPr>
              <a:t>Mt</a:t>
            </a:r>
            <a:r>
              <a:rPr lang="pt-PT" sz="3200" b="1" dirty="0">
                <a:latin typeface="Bell MT" panose="02020503060305020303" pitchFamily="18" charset="0"/>
              </a:rPr>
              <a:t> 25.6).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8A2955D-528C-46F2-B7C8-159A614B0BD1}"/>
              </a:ext>
            </a:extLst>
          </p:cNvPr>
          <p:cNvSpPr txBox="1"/>
          <p:nvPr/>
        </p:nvSpPr>
        <p:spPr>
          <a:xfrm>
            <a:off x="1406473" y="3948177"/>
            <a:ext cx="93850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FF00"/>
                </a:solidFill>
              </a:rPr>
              <a:t>Mas à meia-noite ouviu-se um clamor: Aí vem o esposo, saí-lhe ao encontro. </a:t>
            </a:r>
            <a:r>
              <a:rPr lang="pt-PT" sz="3200" b="1" dirty="0">
                <a:solidFill>
                  <a:schemeClr val="tx1">
                    <a:lumMod val="85000"/>
                  </a:schemeClr>
                </a:solidFill>
              </a:rPr>
              <a:t>Mateus 25:6</a:t>
            </a:r>
          </a:p>
        </p:txBody>
      </p:sp>
    </p:spTree>
    <p:extLst>
      <p:ext uri="{BB962C8B-B14F-4D97-AF65-F5344CB8AC3E}">
        <p14:creationId xmlns:p14="http://schemas.microsoft.com/office/powerpoint/2010/main" val="3278462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01420D6-6621-4972-A8C5-89C79AEEB24E}"/>
              </a:ext>
            </a:extLst>
          </p:cNvPr>
          <p:cNvSpPr txBox="1"/>
          <p:nvPr/>
        </p:nvSpPr>
        <p:spPr>
          <a:xfrm>
            <a:off x="748144" y="982176"/>
            <a:ext cx="107003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 um piscar de olhos </a:t>
            </a:r>
            <a:r>
              <a:rPr lang="pt-P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(1 Co 15 51.52)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Os mortos em Cristo ressuscitarão e os crentes que estiverem vivos serão transformados e subirão ao encontro do Senhor nos ares </a:t>
            </a:r>
            <a:r>
              <a:rPr lang="pt-PT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(1 </a:t>
            </a:r>
            <a:r>
              <a:rPr lang="pt-PT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Ts</a:t>
            </a:r>
            <a:r>
              <a:rPr lang="pt-PT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4.13-17).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pt-PT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pt-PT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Na segunda fase</a:t>
            </a:r>
            <a:r>
              <a:rPr lang="pt-PT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, logo depois da Grande Tribulação, Jesus virá e todas as tribos da Terra se lamentarão e o verão vindo sobre as nuvens, com poder e grande glória </a:t>
            </a:r>
            <a:r>
              <a:rPr lang="pt-P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pt-PT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Mt</a:t>
            </a:r>
            <a:r>
              <a:rPr lang="pt-P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24 29 30).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Nessa ocasião, o Senhor não virá sozinho, mas com miríades (gr. </a:t>
            </a:r>
            <a:r>
              <a:rPr lang="pt-PT" sz="28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myrias</a:t>
            </a:r>
            <a:r>
              <a:rPr lang="pt-PT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, isto é, uma multidão incontável) de seus santos – a Igreja </a:t>
            </a:r>
            <a:r>
              <a:rPr lang="pt-P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-(</a:t>
            </a:r>
            <a:r>
              <a:rPr lang="pt-PT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Jd</a:t>
            </a:r>
            <a:r>
              <a:rPr lang="pt-P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1.14; Cl 3.4) </a:t>
            </a:r>
            <a:r>
              <a:rPr lang="pt-PT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 seus anjos </a:t>
            </a:r>
            <a:r>
              <a:rPr lang="pt-P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pt-PT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Ap</a:t>
            </a:r>
            <a:r>
              <a:rPr lang="pt-P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19.11,14).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Ele virá como labaredas de fogo, para fazer justiça aos santos </a:t>
            </a:r>
            <a:r>
              <a:rPr lang="pt-P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(2 </a:t>
            </a:r>
            <a:r>
              <a:rPr lang="pt-PT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Ts</a:t>
            </a:r>
            <a:r>
              <a:rPr lang="pt-P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1.7-9).</a:t>
            </a:r>
            <a:endParaRPr lang="pt-P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EBF608-B0EF-4FEC-A325-AB2C2A8D5BC5}"/>
              </a:ext>
            </a:extLst>
          </p:cNvPr>
          <p:cNvSpPr txBox="1"/>
          <p:nvPr/>
        </p:nvSpPr>
        <p:spPr>
          <a:xfrm>
            <a:off x="646545" y="0"/>
            <a:ext cx="10908146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                           1ª e 2ª Fase da Vinda de Cristo</a:t>
            </a:r>
          </a:p>
        </p:txBody>
      </p:sp>
      <p:sp>
        <p:nvSpPr>
          <p:cNvPr id="5" name="Chaveta à esquerda 4">
            <a:extLst>
              <a:ext uri="{FF2B5EF4-FFF2-40B4-BE49-F238E27FC236}">
                <a16:creationId xmlns:a16="http://schemas.microsoft.com/office/drawing/2014/main" id="{2223277F-CBDC-4753-9EC8-69C9231DAD89}"/>
              </a:ext>
            </a:extLst>
          </p:cNvPr>
          <p:cNvSpPr/>
          <p:nvPr/>
        </p:nvSpPr>
        <p:spPr>
          <a:xfrm>
            <a:off x="512618" y="892550"/>
            <a:ext cx="461818" cy="13576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haveta à direita 5">
            <a:extLst>
              <a:ext uri="{FF2B5EF4-FFF2-40B4-BE49-F238E27FC236}">
                <a16:creationId xmlns:a16="http://schemas.microsoft.com/office/drawing/2014/main" id="{C92F00CB-A573-4CF1-B82D-BA22A2CC7C8F}"/>
              </a:ext>
            </a:extLst>
          </p:cNvPr>
          <p:cNvSpPr/>
          <p:nvPr/>
        </p:nvSpPr>
        <p:spPr>
          <a:xfrm>
            <a:off x="11263745" y="892549"/>
            <a:ext cx="461819" cy="146272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5186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E6FDE22-1F54-452D-A9BA-1BE9FDB53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4727BA-2777-4823-88E1-1B4B61968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B0E0E5-A956-4B80-A317-E670B96C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ma lâmpada acesa num mar de lâmpadas apagadas">
            <a:extLst>
              <a:ext uri="{FF2B5EF4-FFF2-40B4-BE49-F238E27FC236}">
                <a16:creationId xmlns:a16="http://schemas.microsoft.com/office/drawing/2014/main" id="{FF50641A-617F-49B0-A9AF-BC95FA08DA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2828" b="2003"/>
          <a:stretch/>
        </p:blipFill>
        <p:spPr>
          <a:xfrm>
            <a:off x="-2169" y="-314326"/>
            <a:ext cx="12191980" cy="6873463"/>
          </a:xfrm>
          <a:prstGeom prst="rect">
            <a:avLst/>
          </a:prstGeom>
          <a:ln w="12700">
            <a:noFill/>
          </a:ln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8142369-1172-4897-98AF-7E16842C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B4EC643-469D-49F7-B2C7-FA3DA6FFA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04565-7FC8-416F-9C08-F430D337F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2BD8DCF-6634-460D-AA2E-1357451FB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EAC9175-245B-4886-A4F2-EEA53C13F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Graphic 33">
              <a:extLst>
                <a:ext uri="{FF2B5EF4-FFF2-40B4-BE49-F238E27FC236}">
                  <a16:creationId xmlns:a16="http://schemas.microsoft.com/office/drawing/2014/main" id="{BC567658-11B8-4D35-89AE-B73534669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1" name="Graphic 33">
              <a:extLst>
                <a:ext uri="{FF2B5EF4-FFF2-40B4-BE49-F238E27FC236}">
                  <a16:creationId xmlns:a16="http://schemas.microsoft.com/office/drawing/2014/main" id="{B2AAA79A-1602-4193-8170-9C436D9CED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0E276CA-1E42-4DC8-BC09-A9CDF4E9C8F7}"/>
              </a:ext>
            </a:extLst>
          </p:cNvPr>
          <p:cNvSpPr txBox="1"/>
          <p:nvPr/>
        </p:nvSpPr>
        <p:spPr>
          <a:xfrm>
            <a:off x="1050798" y="1029261"/>
            <a:ext cx="8817102" cy="9995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FFFF"/>
                </a:solidFill>
              </a:rPr>
              <a:t>2. A volta gloriosa do Senhor.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EB3A1F9-7516-42D8-8E86-18EECD09D001}"/>
              </a:ext>
            </a:extLst>
          </p:cNvPr>
          <p:cNvSpPr txBox="1"/>
          <p:nvPr/>
        </p:nvSpPr>
        <p:spPr>
          <a:xfrm>
            <a:off x="2328934" y="2837607"/>
            <a:ext cx="75389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>
                <a:latin typeface="+mj-lt"/>
              </a:rPr>
              <a:t>A Bíblia faz questão de frisar que Jesus virá “com poder e grande glória” (gr. </a:t>
            </a:r>
            <a:r>
              <a:rPr lang="pt-PT" sz="3600" b="1" i="1" dirty="0" err="1">
                <a:latin typeface="+mj-lt"/>
              </a:rPr>
              <a:t>doxa</a:t>
            </a:r>
            <a:r>
              <a:rPr lang="pt-PT" sz="3600" b="1" i="1" dirty="0">
                <a:latin typeface="+mj-lt"/>
              </a:rPr>
              <a:t>, que significa esplendor, brilho).</a:t>
            </a:r>
          </a:p>
        </p:txBody>
      </p:sp>
    </p:spTree>
    <p:extLst>
      <p:ext uri="{BB962C8B-B14F-4D97-AF65-F5344CB8AC3E}">
        <p14:creationId xmlns:p14="http://schemas.microsoft.com/office/powerpoint/2010/main" val="3698251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62E0F97-3B68-4A9A-81FD-184E8051D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9C0995-256A-4F90-97D6-FB8958A5D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C500373-6BCD-49C7-86D2-7DC695C43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71535" y="-6437"/>
            <a:ext cx="6400800" cy="6864437"/>
            <a:chOff x="5171535" y="-6437"/>
            <a:chExt cx="6400800" cy="686443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C05CF5C-D74E-48AF-AAE5-61AEFB2C77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567246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5A6A4E3-DB84-4A86-933F-10273F0AE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6262643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928F34-C1F4-426C-A393-E2052F48D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990DE79-7D3C-40C4-926C-026AE2773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2ED72BEC-344E-4B33-BA3C-D190A360C6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8424441"/>
              </p:ext>
            </p:extLst>
          </p:nvPr>
        </p:nvGraphicFramePr>
        <p:xfrm>
          <a:off x="5461176" y="788282"/>
          <a:ext cx="5826934" cy="529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CaixaDeTexto 21">
            <a:extLst>
              <a:ext uri="{FF2B5EF4-FFF2-40B4-BE49-F238E27FC236}">
                <a16:creationId xmlns:a16="http://schemas.microsoft.com/office/drawing/2014/main" id="{3EBD710D-8F9F-4679-848E-FC6B2E34DBA3}"/>
              </a:ext>
            </a:extLst>
          </p:cNvPr>
          <p:cNvSpPr txBox="1"/>
          <p:nvPr/>
        </p:nvSpPr>
        <p:spPr>
          <a:xfrm>
            <a:off x="436957" y="1258654"/>
            <a:ext cx="459264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dirty="0">
                <a:solidFill>
                  <a:srgbClr val="FF0000"/>
                </a:solidFill>
                <a:latin typeface="+mj-lt"/>
              </a:rPr>
              <a:t>Verdadeiramente tu és o Deus que te </a:t>
            </a:r>
            <a:r>
              <a:rPr lang="pt-PT" sz="4000" dirty="0">
                <a:latin typeface="+mj-lt"/>
              </a:rPr>
              <a:t>ocultas</a:t>
            </a:r>
            <a:r>
              <a:rPr lang="pt-PT" sz="4000" dirty="0">
                <a:solidFill>
                  <a:srgbClr val="FF0000"/>
                </a:solidFill>
                <a:latin typeface="+mj-lt"/>
              </a:rPr>
              <a:t>, o Deus de Israel, o Salvador. </a:t>
            </a:r>
            <a:r>
              <a:rPr lang="pt-PT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Isaías 45:15</a:t>
            </a:r>
          </a:p>
        </p:txBody>
      </p:sp>
    </p:spTree>
    <p:extLst>
      <p:ext uri="{BB962C8B-B14F-4D97-AF65-F5344CB8AC3E}">
        <p14:creationId xmlns:p14="http://schemas.microsoft.com/office/powerpoint/2010/main" val="120922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083188E-B079-48A5-BFD0-B84DB1E84ABC}"/>
              </a:ext>
            </a:extLst>
          </p:cNvPr>
          <p:cNvSpPr txBox="1"/>
          <p:nvPr/>
        </p:nvSpPr>
        <p:spPr>
          <a:xfrm>
            <a:off x="808182" y="827176"/>
            <a:ext cx="1057563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Na segunda fase da vinda de Jesus, muitos argumentos humanistas ateístas e blasfemos contra o Senhor desaparecerão instantaneamente, pois ante os fatos, ninguém mais duvidará da sua existência.</a:t>
            </a:r>
          </a:p>
          <a:p>
            <a:pPr>
              <a:buClr>
                <a:srgbClr val="FF0000"/>
              </a:buClr>
            </a:pPr>
            <a:endParaRPr lang="pt-PT" sz="2800" b="1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Os homens serão convencidos pelo esplendor da vinda do Filho do Homem, afinal, todo olho verá sua grande gloria e sentirá o impacto constrangedor de sua presença poderosa.</a:t>
            </a:r>
          </a:p>
          <a:p>
            <a:pPr>
              <a:buClr>
                <a:srgbClr val="FF0000"/>
              </a:buClr>
            </a:pPr>
            <a:r>
              <a:rPr lang="pt-PT" sz="2800" b="1" dirty="0"/>
              <a:t>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Nenhum arrogante conseguirá ficar de pé diante da presença do Senhor (Is 45.23: </a:t>
            </a:r>
            <a:r>
              <a:rPr lang="pt-PT" sz="2800" b="1" dirty="0" err="1"/>
              <a:t>Rm</a:t>
            </a:r>
            <a:r>
              <a:rPr lang="pt-PT" sz="2800" b="1" dirty="0"/>
              <a:t> 14.11).</a:t>
            </a:r>
          </a:p>
        </p:txBody>
      </p:sp>
    </p:spTree>
    <p:extLst>
      <p:ext uri="{BB962C8B-B14F-4D97-AF65-F5344CB8AC3E}">
        <p14:creationId xmlns:p14="http://schemas.microsoft.com/office/powerpoint/2010/main" val="2262722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Vídeo 3">
            <a:extLst>
              <a:ext uri="{FF2B5EF4-FFF2-40B4-BE49-F238E27FC236}">
                <a16:creationId xmlns:a16="http://schemas.microsoft.com/office/drawing/2014/main" id="{A3CC14E0-C266-4293-A80F-A096836A7D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alphaModFix/>
          </a:blip>
          <a:srcRect t="259" r="1" b="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CFCAA6D-33EB-41D4-85EE-F71984923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846"/>
            <a:ext cx="4826498" cy="36106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3. A volta </a:t>
            </a:r>
            <a:r>
              <a:rPr lang="en-US" sz="5200" dirty="0" err="1">
                <a:solidFill>
                  <a:srgbClr val="FFFFFF"/>
                </a:solidFill>
              </a:rPr>
              <a:t>triunfal</a:t>
            </a:r>
            <a:r>
              <a:rPr lang="en-US" sz="5200" dirty="0">
                <a:solidFill>
                  <a:srgbClr val="FFFFFF"/>
                </a:solidFill>
              </a:rPr>
              <a:t> com a </a:t>
            </a:r>
            <a:r>
              <a:rPr lang="en-US" sz="5200" dirty="0" err="1">
                <a:solidFill>
                  <a:srgbClr val="FFFFFF"/>
                </a:solidFill>
              </a:rPr>
              <a:t>Igreja</a:t>
            </a:r>
            <a:r>
              <a:rPr lang="en-US" sz="52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1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1CE1522-E8B4-4176-8CB0-D37B28D8CA78}"/>
              </a:ext>
            </a:extLst>
          </p:cNvPr>
          <p:cNvSpPr txBox="1"/>
          <p:nvPr/>
        </p:nvSpPr>
        <p:spPr>
          <a:xfrm>
            <a:off x="748145" y="797510"/>
            <a:ext cx="1069570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Após as Bodas do Cordeiro, Jesus retornará juntamente com a Igreja, para fazer juízo e condenar todos os ímpios (</a:t>
            </a:r>
            <a:r>
              <a:rPr lang="pt-PT" sz="2800" b="1" dirty="0" err="1"/>
              <a:t>Jd</a:t>
            </a:r>
            <a:r>
              <a:rPr lang="pt-PT" sz="2800" b="1" dirty="0"/>
              <a:t> 1.14.15)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Tal momento glorioso faz parte da analogia ao casamento judaico, que era composto por três fases.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Cada qual simbolizando uma etapa da aliança de Cristo com sua igreja desde o noivado até o momento em que o marido apresenta sua esposa à sociedade, fazendo referência à volta de Cristo com uma igreja (Cl 3.4).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Esta será uma “apresentação” Triunfal da Noiva, a qual estará lindíssima: “Igreja gloriosa sem mácula nem ruga, nem coisa semelhante, porém santa e irrepreensível</a:t>
            </a:r>
            <a:r>
              <a:rPr lang="pt-PT" sz="1600" b="1" dirty="0"/>
              <a:t>”(</a:t>
            </a:r>
            <a:r>
              <a:rPr lang="pt-PT" sz="1600" b="1" dirty="0" err="1"/>
              <a:t>Ef</a:t>
            </a:r>
            <a:r>
              <a:rPr lang="pt-PT" sz="1600" b="1" dirty="0"/>
              <a:t> 5.27).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228284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5E07BDE-E927-4175-820B-81F985407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9103D9E-236B-4AD2-A27C-BF2007A2D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6701FBB-07FC-4733-9104-D2EF1D6850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024222-CC64-47B0-A4BF-B40233E43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8B03883-6F44-4FEE-BFBE-4D73F19E7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Graphic 33">
              <a:extLst>
                <a:ext uri="{FF2B5EF4-FFF2-40B4-BE49-F238E27FC236}">
                  <a16:creationId xmlns:a16="http://schemas.microsoft.com/office/drawing/2014/main" id="{5A26ABB5-559E-45EC-8DBC-364F029DD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Graphic 33">
              <a:extLst>
                <a:ext uri="{FF2B5EF4-FFF2-40B4-BE49-F238E27FC236}">
                  <a16:creationId xmlns:a16="http://schemas.microsoft.com/office/drawing/2014/main" id="{339DC07F-79A6-42D3-BDD6-5A262FFC5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BD2D4D3D-0943-4A9D-AE30-EEEAF707A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" y="0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6402F50-78D0-4C40-8FB9-47AF6DD06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05FD742-A584-4C24-981D-4BE96AC56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0269" y="-15381"/>
            <a:ext cx="10933011" cy="6880178"/>
            <a:chOff x="630269" y="-15381"/>
            <a:chExt cx="10933011" cy="6880178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7258DE11-AA0C-48D2-8F00-9B8DC1093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30269" y="-15381"/>
              <a:ext cx="10933011" cy="6880178"/>
              <a:chOff x="630269" y="-15381"/>
              <a:chExt cx="10933011" cy="6880178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62A6129B-5E41-4111-BA49-D6E73631A7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V="1">
                <a:off x="2193087" y="0"/>
                <a:ext cx="0" cy="685800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42ACD671-2209-4876-A99B-0D185B70D1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6729241" y="3413575"/>
                <a:ext cx="6857912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5ACF9EAE-7FB1-4C87-B3F1-9129699CB1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30269" y="3413532"/>
                <a:ext cx="2585819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774E1729-16FC-4A78-A1FC-1B4B0D30C8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975913" y="3413529"/>
                <a:ext cx="2587367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3E4DB013-2DB1-4155-8355-AE8EDE75CC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8134324" y="3435841"/>
                <a:ext cx="6857912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77AED547-EF0A-4CE6-87B9-059D7C6375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-2794261" y="3435428"/>
                <a:ext cx="6857912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Graphic 11">
              <a:extLst>
                <a:ext uri="{FF2B5EF4-FFF2-40B4-BE49-F238E27FC236}">
                  <a16:creationId xmlns:a16="http://schemas.microsoft.com/office/drawing/2014/main" id="{61ABD7CE-E0CE-4FE7-AEA1-F7DB71799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2063" y="702002"/>
              <a:ext cx="5759819" cy="6155995"/>
            </a:xfrm>
            <a:custGeom>
              <a:avLst/>
              <a:gdLst>
                <a:gd name="connsiteX0" fmla="*/ 0 w 4320540"/>
                <a:gd name="connsiteY0" fmla="*/ 4617720 h 4617719"/>
                <a:gd name="connsiteX1" fmla="*/ 0 w 4320540"/>
                <a:gd name="connsiteY1" fmla="*/ 4268439 h 4617719"/>
                <a:gd name="connsiteX2" fmla="*/ 0 w 4320540"/>
                <a:gd name="connsiteY2" fmla="*/ 2052352 h 4617719"/>
                <a:gd name="connsiteX3" fmla="*/ 2160270 w 4320540"/>
                <a:gd name="connsiteY3" fmla="*/ 0 h 4617719"/>
                <a:gd name="connsiteX4" fmla="*/ 2160270 w 4320540"/>
                <a:gd name="connsiteY4" fmla="*/ 0 h 4617719"/>
                <a:gd name="connsiteX5" fmla="*/ 4320540 w 4320540"/>
                <a:gd name="connsiteY5" fmla="*/ 2052352 h 4617719"/>
                <a:gd name="connsiteX6" fmla="*/ 4320540 w 4320540"/>
                <a:gd name="connsiteY6" fmla="*/ 2782443 h 4617719"/>
                <a:gd name="connsiteX7" fmla="*/ 4320540 w 4320540"/>
                <a:gd name="connsiteY7" fmla="*/ 4617720 h 461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20540" h="4617719">
                  <a:moveTo>
                    <a:pt x="0" y="4617720"/>
                  </a:moveTo>
                  <a:lnTo>
                    <a:pt x="0" y="4268439"/>
                  </a:lnTo>
                  <a:lnTo>
                    <a:pt x="0" y="2052352"/>
                  </a:lnTo>
                  <a:cubicBezTo>
                    <a:pt x="0" y="918877"/>
                    <a:pt x="967169" y="0"/>
                    <a:pt x="2160270" y="0"/>
                  </a:cubicBezTo>
                  <a:lnTo>
                    <a:pt x="2160270" y="0"/>
                  </a:lnTo>
                  <a:cubicBezTo>
                    <a:pt x="3353372" y="0"/>
                    <a:pt x="4320540" y="918877"/>
                    <a:pt x="4320540" y="2052352"/>
                  </a:cubicBezTo>
                  <a:lnTo>
                    <a:pt x="4320540" y="2782443"/>
                  </a:lnTo>
                  <a:lnTo>
                    <a:pt x="4320540" y="4617720"/>
                  </a:ln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E35A531-F896-42DB-8061-0B260C405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764" y="3428997"/>
            <a:ext cx="5592851" cy="26078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200" dirty="0"/>
              <a:t>II- PROPÓSITOS PARA O RETORNO TRIUNFAL</a:t>
            </a:r>
          </a:p>
        </p:txBody>
      </p:sp>
    </p:spTree>
    <p:extLst>
      <p:ext uri="{BB962C8B-B14F-4D97-AF65-F5344CB8AC3E}">
        <p14:creationId xmlns:p14="http://schemas.microsoft.com/office/powerpoint/2010/main" val="16669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D0762CB-12AA-4C23-89D3-D991DE2C5807}"/>
              </a:ext>
            </a:extLst>
          </p:cNvPr>
          <p:cNvSpPr txBox="1"/>
          <p:nvPr/>
        </p:nvSpPr>
        <p:spPr>
          <a:xfrm>
            <a:off x="3043977" y="709096"/>
            <a:ext cx="61040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Para salvar Israel.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1C798D9-8E8E-4987-8D2B-1311CBB67A2D}"/>
              </a:ext>
            </a:extLst>
          </p:cNvPr>
          <p:cNvSpPr txBox="1"/>
          <p:nvPr/>
        </p:nvSpPr>
        <p:spPr>
          <a:xfrm>
            <a:off x="757382" y="1547566"/>
            <a:ext cx="1065876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No momento mais difícil da história do povo hebreu, perto de sua possível extinção, os exércitos inimigos já terão invadido Jerusalém e cometido muitas atrocidades.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Conforme a passagem de Zacarias 13.8, apenas um terço dos judeus restará.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Então surgirá um esplendor de luz no céu e como o brilho de um intenso relâmpago que cruza os céus assim será o sinal da vinda do Filho do Homem, e aparecerá o Senhor gloriosamente, com a Igreja e seus anjos. vindo sobre as nuvens (</a:t>
            </a:r>
            <a:r>
              <a:rPr lang="pt-PT" sz="2800" b="1" dirty="0" err="1"/>
              <a:t>Mt</a:t>
            </a:r>
            <a:r>
              <a:rPr lang="pt-PT" sz="2800" b="1" dirty="0"/>
              <a:t> 24 30). </a:t>
            </a:r>
          </a:p>
        </p:txBody>
      </p:sp>
    </p:spTree>
    <p:extLst>
      <p:ext uri="{BB962C8B-B14F-4D97-AF65-F5344CB8AC3E}">
        <p14:creationId xmlns:p14="http://schemas.microsoft.com/office/powerpoint/2010/main" val="4016102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AE6FDE22-1F54-452D-A9BA-1BE9FDB53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24727BA-2777-4823-88E1-1B4B61968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AB0E0E5-A956-4B80-A317-E670B96C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8142369-1172-4897-98AF-7E16842C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B4EC643-469D-49F7-B2C7-FA3DA6FFA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3C04565-7FC8-416F-9C08-F430D337F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2BD8DCF-6634-460D-AA2E-1357451FB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EAC9175-245B-4886-A4F2-EEA53C13F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Graphic 33">
              <a:extLst>
                <a:ext uri="{FF2B5EF4-FFF2-40B4-BE49-F238E27FC236}">
                  <a16:creationId xmlns:a16="http://schemas.microsoft.com/office/drawing/2014/main" id="{BC567658-11B8-4D35-89AE-B73534669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73" name="Graphic 33">
              <a:extLst>
                <a:ext uri="{FF2B5EF4-FFF2-40B4-BE49-F238E27FC236}">
                  <a16:creationId xmlns:a16="http://schemas.microsoft.com/office/drawing/2014/main" id="{B2AAA79A-1602-4193-8170-9C436D9CED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aphicFrame>
        <p:nvGraphicFramePr>
          <p:cNvPr id="29" name="CaixaDeTexto 2">
            <a:extLst>
              <a:ext uri="{FF2B5EF4-FFF2-40B4-BE49-F238E27FC236}">
                <a16:creationId xmlns:a16="http://schemas.microsoft.com/office/drawing/2014/main" id="{B92D4648-D847-4724-87A4-281BC7F5DD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2068920"/>
              </p:ext>
            </p:extLst>
          </p:nvPr>
        </p:nvGraphicFramePr>
        <p:xfrm>
          <a:off x="832337" y="628948"/>
          <a:ext cx="10531586" cy="511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0CC41EDE-321E-4A6E-88C8-53795C70B29E}"/>
              </a:ext>
            </a:extLst>
          </p:cNvPr>
          <p:cNvSpPr/>
          <p:nvPr/>
        </p:nvSpPr>
        <p:spPr>
          <a:xfrm>
            <a:off x="635218" y="5763492"/>
            <a:ext cx="10920937" cy="109441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Também Isaías clama acerca de Israel: Ainda que o número dos filhos de Israel seja como a areia do mar, o remanescente é que será salvo. </a:t>
            </a:r>
            <a:r>
              <a:rPr lang="pt-PT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Romanos 9:27</a:t>
            </a:r>
          </a:p>
        </p:txBody>
      </p:sp>
    </p:spTree>
    <p:extLst>
      <p:ext uri="{BB962C8B-B14F-4D97-AF65-F5344CB8AC3E}">
        <p14:creationId xmlns:p14="http://schemas.microsoft.com/office/powerpoint/2010/main" val="3586754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38827F1-3359-44F6-9009-43AE2B17F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AFAD67-5350-4773-886F-D6DD7E66D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73AE008-1662-4D99-9271-12123A2414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244" b="1"/>
          <a:stretch/>
        </p:blipFill>
        <p:spPr>
          <a:xfrm>
            <a:off x="20" y="-1"/>
            <a:ext cx="12189789" cy="6873457"/>
          </a:xfrm>
          <a:prstGeom prst="rect">
            <a:avLst/>
          </a:prstGeom>
          <a:ln w="12700">
            <a:noFill/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8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3D07FED-9327-4678-BEF8-A72ABFC9E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429000"/>
            <a:ext cx="7151357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2. Para destruir os inimigos.</a:t>
            </a:r>
          </a:p>
        </p:txBody>
      </p:sp>
    </p:spTree>
    <p:extLst>
      <p:ext uri="{BB962C8B-B14F-4D97-AF65-F5344CB8AC3E}">
        <p14:creationId xmlns:p14="http://schemas.microsoft.com/office/powerpoint/2010/main" val="758998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E6FDE22-1F54-452D-A9BA-1BE9FDB53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4727BA-2777-4823-88E1-1B4B61968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AB0E0E5-A956-4B80-A317-E670B96C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8142369-1172-4897-98AF-7E16842C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B4EC643-469D-49F7-B2C7-FA3DA6FFA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3C04565-7FC8-416F-9C08-F430D337F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2BD8DCF-6634-460D-AA2E-1357451FB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EAC9175-245B-4886-A4F2-EEA53C13F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Graphic 33">
              <a:extLst>
                <a:ext uri="{FF2B5EF4-FFF2-40B4-BE49-F238E27FC236}">
                  <a16:creationId xmlns:a16="http://schemas.microsoft.com/office/drawing/2014/main" id="{BC567658-11B8-4D35-89AE-B73534669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60" name="Graphic 33">
              <a:extLst>
                <a:ext uri="{FF2B5EF4-FFF2-40B4-BE49-F238E27FC236}">
                  <a16:creationId xmlns:a16="http://schemas.microsoft.com/office/drawing/2014/main" id="{B2AAA79A-1602-4193-8170-9C436D9CED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39DE6175-D0CA-484C-80E5-49E31AF738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5358804"/>
              </p:ext>
            </p:extLst>
          </p:nvPr>
        </p:nvGraphicFramePr>
        <p:xfrm>
          <a:off x="848679" y="703057"/>
          <a:ext cx="10493486" cy="5324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DA8761AE-95C8-459C-85E4-14DF74A73C13}"/>
              </a:ext>
            </a:extLst>
          </p:cNvPr>
          <p:cNvSpPr/>
          <p:nvPr/>
        </p:nvSpPr>
        <p:spPr>
          <a:xfrm>
            <a:off x="627576" y="6149712"/>
            <a:ext cx="10929717" cy="72375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E os demais foram mortos com a espada que saía da boca do que estava assentado sobre o cavalo, e todas as aves se fartaram das suas carnes. Apocalipse 19:21</a:t>
            </a:r>
          </a:p>
        </p:txBody>
      </p:sp>
    </p:spTree>
    <p:extLst>
      <p:ext uri="{BB962C8B-B14F-4D97-AF65-F5344CB8AC3E}">
        <p14:creationId xmlns:p14="http://schemas.microsoft.com/office/powerpoint/2010/main" val="1385212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932FB-B0D1-4198-BF47-FB12A251B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858837"/>
            <a:ext cx="9829800" cy="995363"/>
          </a:xfrm>
        </p:spPr>
        <p:txBody>
          <a:bodyPr/>
          <a:lstStyle/>
          <a:p>
            <a:r>
              <a:rPr lang="pt-PT" dirty="0"/>
              <a:t>3. Para se cumprirem as profecias.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445D12-0DE1-4140-A93C-D5DDA347E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161309"/>
            <a:ext cx="9829800" cy="3953164"/>
          </a:xfrm>
        </p:spPr>
        <p:txBody>
          <a:bodyPr>
            <a:normAutofit fontScale="25000" lnSpcReduction="20000"/>
          </a:bodyPr>
          <a:lstStyle/>
          <a:p>
            <a:r>
              <a:rPr lang="pt-PT" sz="14400" b="1" dirty="0">
                <a:solidFill>
                  <a:schemeClr val="tx1"/>
                </a:solidFill>
                <a:latin typeface="+mj-lt"/>
              </a:rPr>
              <a:t>Conforme o próprio Jesus disse desde o início de seu ministério terreno. </a:t>
            </a:r>
            <a:r>
              <a:rPr lang="pt-PT" sz="1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“até que o céu e a terra passem nem um jota ou um til se omitirá da lei sem que tudo seja cumprido” (</a:t>
            </a:r>
            <a:r>
              <a:rPr lang="pt-PT" sz="1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Mt</a:t>
            </a:r>
            <a:r>
              <a:rPr lang="pt-PT" sz="1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5.18).</a:t>
            </a:r>
          </a:p>
          <a:p>
            <a:r>
              <a:rPr lang="pt-PT" sz="14400" b="1" dirty="0">
                <a:solidFill>
                  <a:schemeClr val="tx1"/>
                </a:solidFill>
                <a:latin typeface="+mj-lt"/>
              </a:rPr>
              <a:t> </a:t>
            </a:r>
          </a:p>
          <a:p>
            <a:r>
              <a:rPr lang="pt-PT" sz="14400" b="1" dirty="0">
                <a:solidFill>
                  <a:schemeClr val="tx1"/>
                </a:solidFill>
                <a:latin typeface="+mj-lt"/>
              </a:rPr>
              <a:t>Deus é fiel e as suas palavras vão se cumprir no tempo certo.</a:t>
            </a:r>
          </a:p>
          <a:p>
            <a:endParaRPr lang="pt-PT" sz="4900" b="1" dirty="0">
              <a:solidFill>
                <a:schemeClr val="tx1"/>
              </a:solidFill>
            </a:endParaRPr>
          </a:p>
          <a:p>
            <a:r>
              <a:rPr lang="pt-P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0980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D6A5485D-4AF6-47BA-8BB1-44D0639B9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Ponto de exclamação num fundo amarelo">
            <a:extLst>
              <a:ext uri="{FF2B5EF4-FFF2-40B4-BE49-F238E27FC236}">
                <a16:creationId xmlns:a16="http://schemas.microsoft.com/office/drawing/2014/main" id="{118219E4-8BC2-4762-8FC1-532349849C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9B141D4-C8D6-48AA-95E4-9D7277D2A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47811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354CD0-9CEE-431A-996C-7D50DAC4C798}"/>
              </a:ext>
            </a:extLst>
          </p:cNvPr>
          <p:cNvSpPr txBox="1"/>
          <p:nvPr/>
        </p:nvSpPr>
        <p:spPr>
          <a:xfrm>
            <a:off x="777240" y="532995"/>
            <a:ext cx="7207683" cy="1515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III- UMA PLENA INTERVENÇÃO DIVINA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C186A76-821F-4F67-9ADD-9CDFA63C6AAD}"/>
              </a:ext>
            </a:extLst>
          </p:cNvPr>
          <p:cNvSpPr txBox="1"/>
          <p:nvPr/>
        </p:nvSpPr>
        <p:spPr>
          <a:xfrm>
            <a:off x="628719" y="2881896"/>
            <a:ext cx="62407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1. O destino da Trindade Satânica.</a:t>
            </a:r>
          </a:p>
        </p:txBody>
      </p:sp>
    </p:spTree>
    <p:extLst>
      <p:ext uri="{BB962C8B-B14F-4D97-AF65-F5344CB8AC3E}">
        <p14:creationId xmlns:p14="http://schemas.microsoft.com/office/powerpoint/2010/main" val="1412314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863E61B2-1BF2-47FD-ABB5-BAABC531E1E1}"/>
              </a:ext>
            </a:extLst>
          </p:cNvPr>
          <p:cNvGraphicFramePr/>
          <p:nvPr/>
        </p:nvGraphicFramePr>
        <p:xfrm>
          <a:off x="822036" y="873128"/>
          <a:ext cx="10547927" cy="3108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6C4FD4C4-1E5D-44FE-9B60-2D6920A52FE2}"/>
              </a:ext>
            </a:extLst>
          </p:cNvPr>
          <p:cNvSpPr/>
          <p:nvPr/>
        </p:nvSpPr>
        <p:spPr>
          <a:xfrm>
            <a:off x="822036" y="4193309"/>
            <a:ext cx="5273964" cy="2032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E então será revelado o iníquo, a quem o Senhor desfará pelo assopro da sua boca, e aniquilará pelo esplendor da sua vinda;</a:t>
            </a:r>
          </a:p>
          <a:p>
            <a:pPr algn="ctr"/>
            <a:r>
              <a:rPr lang="pt-PT" sz="2400" b="1" dirty="0">
                <a:solidFill>
                  <a:srgbClr val="FFFF00"/>
                </a:solidFill>
              </a:rPr>
              <a:t>2 Tessalonicenses 2:8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645F1BF-AAE0-42C5-810E-71A865BB1636}"/>
              </a:ext>
            </a:extLst>
          </p:cNvPr>
          <p:cNvSpPr/>
          <p:nvPr/>
        </p:nvSpPr>
        <p:spPr>
          <a:xfrm>
            <a:off x="6096000" y="4193309"/>
            <a:ext cx="5273963" cy="2032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E a besta foi presa, e com ela o falso profeta, que diante dela fizera os sinais, com que enganou os que receberam o sinal da besta, e adoraram a sua imagem. Estes dois foram lançados vivos no lago de fogo que arde com enxofre. </a:t>
            </a:r>
            <a:r>
              <a:rPr lang="pt-PT" sz="2000" b="1" dirty="0" err="1">
                <a:solidFill>
                  <a:srgbClr val="FFFF00"/>
                </a:solidFill>
              </a:rPr>
              <a:t>Ap</a:t>
            </a:r>
            <a:r>
              <a:rPr lang="pt-PT" sz="2000" b="1" dirty="0">
                <a:solidFill>
                  <a:srgbClr val="FFFF00"/>
                </a:solidFill>
              </a:rPr>
              <a:t> 19:20</a:t>
            </a:r>
          </a:p>
        </p:txBody>
      </p:sp>
    </p:spTree>
    <p:extLst>
      <p:ext uri="{BB962C8B-B14F-4D97-AF65-F5344CB8AC3E}">
        <p14:creationId xmlns:p14="http://schemas.microsoft.com/office/powerpoint/2010/main" val="3026365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B62E0F97-3B68-4A9A-81FD-184E8051D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A9C0995-256A-4F90-97D6-FB8958A5D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E6B5D48-FE63-4E82-894D-09CE16989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8533" y="3"/>
            <a:ext cx="5047439" cy="6857994"/>
            <a:chOff x="628533" y="3"/>
            <a:chExt cx="5047439" cy="6857994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017B1A2-DA89-4D3A-B233-A1C3271F2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28533" y="3"/>
              <a:ext cx="5047439" cy="6219825"/>
              <a:chOff x="6527224" y="3"/>
              <a:chExt cx="5047439" cy="6219825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FF9C4CB8-9D71-4AB7-9E59-0E8FE224DD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  <a:stCxn id="5" idx="0"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 flipV="1">
                <a:off x="9045345" y="3"/>
                <a:ext cx="2529318" cy="1666694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A238892C-E7D8-4544-841F-FBD2F84018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6527224" y="554126"/>
                <a:ext cx="5036243" cy="5665702"/>
              </a:xfrm>
              <a:custGeom>
                <a:avLst/>
                <a:gdLst>
                  <a:gd name="connsiteX0" fmla="*/ 1939325 w 3878650"/>
                  <a:gd name="connsiteY0" fmla="*/ 4363426 h 4363426"/>
                  <a:gd name="connsiteX1" fmla="*/ 0 w 3878650"/>
                  <a:gd name="connsiteY1" fmla="*/ 2424101 h 4363426"/>
                  <a:gd name="connsiteX2" fmla="*/ 0 w 3878650"/>
                  <a:gd name="connsiteY2" fmla="*/ 1734201 h 4363426"/>
                  <a:gd name="connsiteX3" fmla="*/ 0 w 3878650"/>
                  <a:gd name="connsiteY3" fmla="*/ 0 h 4363426"/>
                  <a:gd name="connsiteX4" fmla="*/ 3878650 w 3878650"/>
                  <a:gd name="connsiteY4" fmla="*/ 0 h 4363426"/>
                  <a:gd name="connsiteX5" fmla="*/ 3878650 w 3878650"/>
                  <a:gd name="connsiteY5" fmla="*/ 330044 h 4363426"/>
                  <a:gd name="connsiteX6" fmla="*/ 3878650 w 3878650"/>
                  <a:gd name="connsiteY6" fmla="*/ 2424101 h 4363426"/>
                  <a:gd name="connsiteX7" fmla="*/ 1939325 w 3878650"/>
                  <a:gd name="connsiteY7" fmla="*/ 4363426 h 4363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78650" h="4363426">
                    <a:moveTo>
                      <a:pt x="1939325" y="4363426"/>
                    </a:moveTo>
                    <a:cubicBezTo>
                      <a:pt x="868265" y="4363426"/>
                      <a:pt x="0" y="3495161"/>
                      <a:pt x="0" y="2424101"/>
                    </a:cubicBezTo>
                    <a:lnTo>
                      <a:pt x="0" y="1734201"/>
                    </a:lnTo>
                    <a:lnTo>
                      <a:pt x="0" y="0"/>
                    </a:lnTo>
                    <a:lnTo>
                      <a:pt x="3878650" y="0"/>
                    </a:lnTo>
                    <a:lnTo>
                      <a:pt x="3878650" y="330044"/>
                    </a:lnTo>
                    <a:lnTo>
                      <a:pt x="3878650" y="2424101"/>
                    </a:lnTo>
                    <a:cubicBezTo>
                      <a:pt x="3878650" y="3495161"/>
                      <a:pt x="3010385" y="4363426"/>
                      <a:pt x="1939325" y="4363426"/>
                    </a:cubicBezTo>
                    <a:close/>
                  </a:path>
                </a:pathLst>
              </a:custGeom>
              <a:solidFill>
                <a:schemeClr val="bg1">
                  <a:alpha val="75000"/>
                </a:schemeClr>
              </a:solidFill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CF30309-A046-44C0-AFCA-CF15CA03E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V="1">
              <a:off x="3146654" y="6219825"/>
              <a:ext cx="0" cy="638172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F9AC6F19-5F4B-4E6E-A49F-65D02FE707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9573816"/>
              </p:ext>
            </p:extLst>
          </p:nvPr>
        </p:nvGraphicFramePr>
        <p:xfrm>
          <a:off x="628533" y="1666697"/>
          <a:ext cx="10094879" cy="4706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9358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F6374-2300-41FF-BA7E-22FADCD95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864D9E-0A0C-482E-86DE-9C4E729C3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38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D980AA-D059-4453-A78B-0A2A14332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6" y="579694"/>
            <a:ext cx="3910046" cy="29302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2. O julgamento das nações.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59EF20D-5821-4F54-BD14-AB7D16330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71535" y="-6437"/>
            <a:ext cx="6400800" cy="6864437"/>
            <a:chOff x="5171535" y="-6437"/>
            <a:chExt cx="6400800" cy="686443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58C3964-BF34-4211-835A-24B827B77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581337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C498194-83A5-4CCE-AA0B-12C3FE68E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6276734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6B125AC6-B711-4F7C-B0D2-8369A8D671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V="1">
              <a:off x="5171535" y="0"/>
              <a:ext cx="0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543B8FC-DC9A-4AC0-BF25-85AF5B49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Graphic 5" descr="Decisão Sólida">
            <a:extLst>
              <a:ext uri="{FF2B5EF4-FFF2-40B4-BE49-F238E27FC236}">
                <a16:creationId xmlns:a16="http://schemas.microsoft.com/office/drawing/2014/main" id="{E3F92779-090C-4443-A7CA-16D2E4029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38933" y="913559"/>
            <a:ext cx="5030881" cy="503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7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BB51D292-9110-4617-9625-08FB97179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2522452"/>
              </p:ext>
            </p:extLst>
          </p:nvPr>
        </p:nvGraphicFramePr>
        <p:xfrm>
          <a:off x="1000126" y="674255"/>
          <a:ext cx="10074274" cy="5504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5334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CD4FFED-2A8F-4366-A063-FC1B8AB68D59}"/>
              </a:ext>
            </a:extLst>
          </p:cNvPr>
          <p:cNvSpPr txBox="1"/>
          <p:nvPr/>
        </p:nvSpPr>
        <p:spPr>
          <a:xfrm>
            <a:off x="729673" y="762568"/>
            <a:ext cx="1074189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O propósito deste juízo é deter minar quais as nações serão poupadas e ingressarão no reino do Filho de Deus.</a:t>
            </a:r>
          </a:p>
          <a:p>
            <a:pPr>
              <a:buClr>
                <a:srgbClr val="FF0000"/>
              </a:buClr>
            </a:pPr>
            <a:r>
              <a:rPr lang="pt-PT" sz="2800" b="1" dirty="0"/>
              <a:t>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Outras serão desarraigadas e desaparecerão como nações.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O mapa do mundo sofrerá, pois, muitas alterações. Após o julgamento, os que restarem das nações (</a:t>
            </a:r>
            <a:r>
              <a:rPr lang="pt-PT" sz="2800" b="1" dirty="0" err="1"/>
              <a:t>Zc</a:t>
            </a:r>
            <a:r>
              <a:rPr lang="pt-PT" sz="2800" b="1" dirty="0"/>
              <a:t> 14.16) ingressarão no reino milenar na Terra. […]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A base desse juízo é a maneira como essas nações tratam os irmãos de Jesus (os judeus) (Ler Joel 3.2 e Mateus 25.41-43)”. </a:t>
            </a:r>
          </a:p>
          <a:p>
            <a:pPr>
              <a:buClr>
                <a:srgbClr val="FF0000"/>
              </a:buClr>
            </a:pPr>
            <a:endParaRPr lang="pt-PT" sz="2800" b="1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dirty="0"/>
              <a:t>Deus é amor, mas também é fogo consumidor (</a:t>
            </a:r>
            <a:r>
              <a:rPr lang="pt-PT" sz="2800" b="1" dirty="0" err="1"/>
              <a:t>Hb</a:t>
            </a:r>
            <a:r>
              <a:rPr lang="pt-PT" sz="2800" b="1" dirty="0"/>
              <a:t> 12.29).</a:t>
            </a:r>
          </a:p>
        </p:txBody>
      </p:sp>
    </p:spTree>
    <p:extLst>
      <p:ext uri="{BB962C8B-B14F-4D97-AF65-F5344CB8AC3E}">
        <p14:creationId xmlns:p14="http://schemas.microsoft.com/office/powerpoint/2010/main" val="1539865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E6FDE22-1F54-452D-A9BA-1BE9FDB53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4727BA-2777-4823-88E1-1B4B61968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B0E0E5-A956-4B80-A317-E670B96C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otografia do planeta Terra tirada no espaço">
            <a:extLst>
              <a:ext uri="{FF2B5EF4-FFF2-40B4-BE49-F238E27FC236}">
                <a16:creationId xmlns:a16="http://schemas.microsoft.com/office/drawing/2014/main" id="{5FD9B54E-168A-4353-BC76-701849CA9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823" b="11776"/>
          <a:stretch/>
        </p:blipFill>
        <p:spPr>
          <a:xfrm>
            <a:off x="20" y="-1"/>
            <a:ext cx="12191980" cy="6873463"/>
          </a:xfrm>
          <a:prstGeom prst="rect">
            <a:avLst/>
          </a:prstGeom>
          <a:ln w="12700">
            <a:noFill/>
          </a:ln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8142369-1172-4897-98AF-7E16842C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B4EC643-469D-49F7-B2C7-FA3DA6FFA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04565-7FC8-416F-9C08-F430D337F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2BD8DCF-6634-460D-AA2E-1357451FB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EAC9175-245B-4886-A4F2-EEA53C13F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Graphic 33">
              <a:extLst>
                <a:ext uri="{FF2B5EF4-FFF2-40B4-BE49-F238E27FC236}">
                  <a16:creationId xmlns:a16="http://schemas.microsoft.com/office/drawing/2014/main" id="{BC567658-11B8-4D35-89AE-B73534669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1" name="Graphic 33">
              <a:extLst>
                <a:ext uri="{FF2B5EF4-FFF2-40B4-BE49-F238E27FC236}">
                  <a16:creationId xmlns:a16="http://schemas.microsoft.com/office/drawing/2014/main" id="{B2AAA79A-1602-4193-8170-9C436D9CED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D1121C-4F88-4D58-8408-EA13B545ACD0}"/>
              </a:ext>
            </a:extLst>
          </p:cNvPr>
          <p:cNvSpPr txBox="1"/>
          <p:nvPr/>
        </p:nvSpPr>
        <p:spPr>
          <a:xfrm>
            <a:off x="841248" y="4105835"/>
            <a:ext cx="8817102" cy="1918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A </a:t>
            </a:r>
            <a:r>
              <a:rPr lang="en-US" sz="4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implantação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</a:t>
            </a:r>
            <a:r>
              <a:rPr lang="en-US" sz="4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Reino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Milenar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047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B62E0F97-3B68-4A9A-81FD-184E8051D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A9C0995-256A-4F90-97D6-FB8958A5D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E6B5D48-FE63-4E82-894D-09CE16989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8533" y="3"/>
            <a:ext cx="5291191" cy="6857994"/>
            <a:chOff x="628533" y="3"/>
            <a:chExt cx="5291191" cy="6857994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017B1A2-DA89-4D3A-B233-A1C3271F2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28533" y="3"/>
              <a:ext cx="5291191" cy="6219825"/>
              <a:chOff x="6527224" y="3"/>
              <a:chExt cx="5291191" cy="6219825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FF9C4CB8-9D71-4AB7-9E59-0E8FE224DD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  <a:stCxn id="5" idx="0"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 flipV="1">
                <a:off x="9045347" y="3"/>
                <a:ext cx="2773068" cy="1666694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A238892C-E7D8-4544-841F-FBD2F84018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6527224" y="554126"/>
                <a:ext cx="5036243" cy="5665702"/>
              </a:xfrm>
              <a:custGeom>
                <a:avLst/>
                <a:gdLst>
                  <a:gd name="connsiteX0" fmla="*/ 1939325 w 3878650"/>
                  <a:gd name="connsiteY0" fmla="*/ 4363426 h 4363426"/>
                  <a:gd name="connsiteX1" fmla="*/ 0 w 3878650"/>
                  <a:gd name="connsiteY1" fmla="*/ 2424101 h 4363426"/>
                  <a:gd name="connsiteX2" fmla="*/ 0 w 3878650"/>
                  <a:gd name="connsiteY2" fmla="*/ 1734201 h 4363426"/>
                  <a:gd name="connsiteX3" fmla="*/ 0 w 3878650"/>
                  <a:gd name="connsiteY3" fmla="*/ 0 h 4363426"/>
                  <a:gd name="connsiteX4" fmla="*/ 3878650 w 3878650"/>
                  <a:gd name="connsiteY4" fmla="*/ 0 h 4363426"/>
                  <a:gd name="connsiteX5" fmla="*/ 3878650 w 3878650"/>
                  <a:gd name="connsiteY5" fmla="*/ 330044 h 4363426"/>
                  <a:gd name="connsiteX6" fmla="*/ 3878650 w 3878650"/>
                  <a:gd name="connsiteY6" fmla="*/ 2424101 h 4363426"/>
                  <a:gd name="connsiteX7" fmla="*/ 1939325 w 3878650"/>
                  <a:gd name="connsiteY7" fmla="*/ 4363426 h 4363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78650" h="4363426">
                    <a:moveTo>
                      <a:pt x="1939325" y="4363426"/>
                    </a:moveTo>
                    <a:cubicBezTo>
                      <a:pt x="868265" y="4363426"/>
                      <a:pt x="0" y="3495161"/>
                      <a:pt x="0" y="2424101"/>
                    </a:cubicBezTo>
                    <a:lnTo>
                      <a:pt x="0" y="1734201"/>
                    </a:lnTo>
                    <a:lnTo>
                      <a:pt x="0" y="0"/>
                    </a:lnTo>
                    <a:lnTo>
                      <a:pt x="3878650" y="0"/>
                    </a:lnTo>
                    <a:lnTo>
                      <a:pt x="3878650" y="330044"/>
                    </a:lnTo>
                    <a:lnTo>
                      <a:pt x="3878650" y="2424101"/>
                    </a:lnTo>
                    <a:cubicBezTo>
                      <a:pt x="3878650" y="3495161"/>
                      <a:pt x="3010385" y="4363426"/>
                      <a:pt x="1939325" y="4363426"/>
                    </a:cubicBezTo>
                    <a:close/>
                  </a:path>
                </a:pathLst>
              </a:custGeom>
              <a:solidFill>
                <a:schemeClr val="bg1">
                  <a:alpha val="75000"/>
                </a:schemeClr>
              </a:solidFill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CF30309-A046-44C0-AFCA-CF15CA03E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V="1">
              <a:off x="3146654" y="6219825"/>
              <a:ext cx="0" cy="638172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D3783476-2E81-402D-B1E2-99F7F0B14A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3117290"/>
              </p:ext>
            </p:extLst>
          </p:nvPr>
        </p:nvGraphicFramePr>
        <p:xfrm>
          <a:off x="628532" y="1666697"/>
          <a:ext cx="10582385" cy="4972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5559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E6FDE22-1F54-452D-A9BA-1BE9FDB53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B257C-D3FA-4CFC-BA2D-E0CE25952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4C91134-70CD-4BBD-9898-4BB612CF237B}"/>
              </a:ext>
            </a:extLst>
          </p:cNvPr>
          <p:cNvSpPr txBox="1"/>
          <p:nvPr/>
        </p:nvSpPr>
        <p:spPr>
          <a:xfrm>
            <a:off x="563421" y="913731"/>
            <a:ext cx="10997569" cy="23643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000" b="1" dirty="0"/>
              <a:t>A volta de Jesus </a:t>
            </a:r>
            <a:r>
              <a:rPr lang="en-US" sz="4000" b="1" dirty="0" err="1"/>
              <a:t>em</a:t>
            </a:r>
            <a:r>
              <a:rPr lang="en-US" sz="4000" b="1" dirty="0"/>
              <a:t> </a:t>
            </a:r>
            <a:r>
              <a:rPr lang="en-US" sz="4000" b="1" dirty="0" err="1"/>
              <a:t>glória</a:t>
            </a:r>
            <a:r>
              <a:rPr lang="en-US" sz="4000" b="1" dirty="0"/>
              <a:t> </a:t>
            </a:r>
            <a:r>
              <a:rPr lang="en-US" sz="4000" b="1" dirty="0" err="1"/>
              <a:t>estabelecerá</a:t>
            </a:r>
            <a:r>
              <a:rPr lang="en-US" sz="4000" b="1" dirty="0"/>
              <a:t> </a:t>
            </a:r>
            <a:r>
              <a:rPr lang="en-US" sz="4000" b="1" dirty="0" err="1"/>
              <a:t>uma</a:t>
            </a:r>
            <a:r>
              <a:rPr lang="en-US" sz="4000" b="1" dirty="0"/>
              <a:t> plena </a:t>
            </a:r>
            <a:r>
              <a:rPr lang="en-US" sz="4000" b="1" dirty="0" err="1"/>
              <a:t>intervenção</a:t>
            </a:r>
            <a:r>
              <a:rPr lang="en-US" sz="4000" b="1" dirty="0"/>
              <a:t> </a:t>
            </a:r>
            <a:r>
              <a:rPr lang="en-US" sz="4000" b="1" dirty="0" err="1"/>
              <a:t>divina</a:t>
            </a:r>
            <a:r>
              <a:rPr lang="en-US" sz="4000" b="1" dirty="0"/>
              <a:t> </a:t>
            </a:r>
            <a:r>
              <a:rPr lang="en-US" sz="4000" b="1" dirty="0" err="1"/>
              <a:t>neste</a:t>
            </a:r>
            <a:r>
              <a:rPr lang="en-US" sz="4000" b="1" dirty="0"/>
              <a:t> </a:t>
            </a:r>
            <a:r>
              <a:rPr lang="en-US" sz="4000" b="1" dirty="0" err="1"/>
              <a:t>mundo</a:t>
            </a:r>
            <a:r>
              <a:rPr lang="en-US" sz="4000" b="1" dirty="0"/>
              <a:t> e nada </a:t>
            </a:r>
            <a:r>
              <a:rPr lang="en-US" sz="4000" b="1" dirty="0" err="1"/>
              <a:t>mais</a:t>
            </a:r>
            <a:r>
              <a:rPr lang="en-US" sz="4000" b="1" dirty="0"/>
              <a:t> </a:t>
            </a:r>
            <a:r>
              <a:rPr lang="en-US" sz="4000" b="1" dirty="0" err="1"/>
              <a:t>será</a:t>
            </a:r>
            <a:r>
              <a:rPr lang="en-US" sz="4000" b="1" dirty="0"/>
              <a:t> </a:t>
            </a:r>
            <a:r>
              <a:rPr lang="en-US" sz="4000" b="1" dirty="0" err="1"/>
              <a:t>como</a:t>
            </a:r>
            <a:r>
              <a:rPr lang="en-US" sz="4000" b="1" dirty="0"/>
              <a:t> antes.</a:t>
            </a:r>
            <a:endParaRPr lang="en-US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276C13F-FCA6-463C-AC55-0AA9F6EE8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77" y="3722607"/>
            <a:ext cx="12192000" cy="3135490"/>
            <a:chOff x="4377" y="3722607"/>
            <a:chExt cx="12192000" cy="3135490"/>
          </a:xfrm>
        </p:grpSpPr>
        <p:cxnSp>
          <p:nvCxnSpPr>
            <p:cNvPr id="7" name="Straight Connector 24">
              <a:extLst>
                <a:ext uri="{FF2B5EF4-FFF2-40B4-BE49-F238E27FC236}">
                  <a16:creationId xmlns:a16="http://schemas.microsoft.com/office/drawing/2014/main" id="{E183DDEB-646C-45F2-8035-4ECFCC446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34694" y="5270375"/>
              <a:ext cx="10926296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26714F-FB2C-4048-AEDA-8BC5CA75B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377" y="3723254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Graphic 13">
              <a:extLst>
                <a:ext uri="{FF2B5EF4-FFF2-40B4-BE49-F238E27FC236}">
                  <a16:creationId xmlns:a16="http://schemas.microsoft.com/office/drawing/2014/main" id="{EEE13430-D6E5-4D83-89B9-58470894FB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8881325" y="3722607"/>
              <a:ext cx="2681207" cy="3135441"/>
            </a:xfrm>
            <a:custGeom>
              <a:avLst/>
              <a:gdLst>
                <a:gd name="connsiteX0" fmla="*/ 0 w 2010537"/>
                <a:gd name="connsiteY0" fmla="*/ 2351151 h 2351150"/>
                <a:gd name="connsiteX1" fmla="*/ 0 w 2010537"/>
                <a:gd name="connsiteY1" fmla="*/ 0 h 2351150"/>
                <a:gd name="connsiteX2" fmla="*/ 840105 w 2010537"/>
                <a:gd name="connsiteY2" fmla="*/ 0 h 2351150"/>
                <a:gd name="connsiteX3" fmla="*/ 2010537 w 2010537"/>
                <a:gd name="connsiteY3" fmla="*/ 1175576 h 2351150"/>
                <a:gd name="connsiteX4" fmla="*/ 2010537 w 2010537"/>
                <a:gd name="connsiteY4" fmla="*/ 1175576 h 2351150"/>
                <a:gd name="connsiteX5" fmla="*/ 840105 w 2010537"/>
                <a:gd name="connsiteY5" fmla="*/ 2351151 h 235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37" h="2351150">
                  <a:moveTo>
                    <a:pt x="0" y="2351151"/>
                  </a:moveTo>
                  <a:lnTo>
                    <a:pt x="0" y="0"/>
                  </a:lnTo>
                  <a:lnTo>
                    <a:pt x="840105" y="0"/>
                  </a:lnTo>
                  <a:cubicBezTo>
                    <a:pt x="1486567" y="0"/>
                    <a:pt x="2010537" y="526352"/>
                    <a:pt x="2010537" y="1175576"/>
                  </a:cubicBezTo>
                  <a:lnTo>
                    <a:pt x="2010537" y="1175576"/>
                  </a:lnTo>
                  <a:cubicBezTo>
                    <a:pt x="2010537" y="1824800"/>
                    <a:pt x="1486472" y="2351151"/>
                    <a:pt x="840105" y="2351151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3">
              <a:extLst>
                <a:ext uri="{FF2B5EF4-FFF2-40B4-BE49-F238E27FC236}">
                  <a16:creationId xmlns:a16="http://schemas.microsoft.com/office/drawing/2014/main" id="{D568AC26-7EEE-44D5-8F0C-EE02F9C78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468" y="3722656"/>
              <a:ext cx="2681207" cy="3135441"/>
            </a:xfrm>
            <a:custGeom>
              <a:avLst/>
              <a:gdLst>
                <a:gd name="connsiteX0" fmla="*/ 0 w 2010537"/>
                <a:gd name="connsiteY0" fmla="*/ 2351151 h 2351150"/>
                <a:gd name="connsiteX1" fmla="*/ 0 w 2010537"/>
                <a:gd name="connsiteY1" fmla="*/ 0 h 2351150"/>
                <a:gd name="connsiteX2" fmla="*/ 840105 w 2010537"/>
                <a:gd name="connsiteY2" fmla="*/ 0 h 2351150"/>
                <a:gd name="connsiteX3" fmla="*/ 2010537 w 2010537"/>
                <a:gd name="connsiteY3" fmla="*/ 1175576 h 2351150"/>
                <a:gd name="connsiteX4" fmla="*/ 2010537 w 2010537"/>
                <a:gd name="connsiteY4" fmla="*/ 1175576 h 2351150"/>
                <a:gd name="connsiteX5" fmla="*/ 840105 w 2010537"/>
                <a:gd name="connsiteY5" fmla="*/ 2351151 h 235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37" h="2351150">
                  <a:moveTo>
                    <a:pt x="0" y="2351151"/>
                  </a:moveTo>
                  <a:lnTo>
                    <a:pt x="0" y="0"/>
                  </a:lnTo>
                  <a:lnTo>
                    <a:pt x="840105" y="0"/>
                  </a:lnTo>
                  <a:cubicBezTo>
                    <a:pt x="1486567" y="0"/>
                    <a:pt x="2010537" y="526352"/>
                    <a:pt x="2010537" y="1175576"/>
                  </a:cubicBezTo>
                  <a:lnTo>
                    <a:pt x="2010537" y="1175576"/>
                  </a:lnTo>
                  <a:cubicBezTo>
                    <a:pt x="2010537" y="1824800"/>
                    <a:pt x="1486472" y="2351151"/>
                    <a:pt x="840105" y="2351151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Imagem 4" descr="Uma imagem com texto&#10;&#10;Descrição gerada automaticamente">
            <a:extLst>
              <a:ext uri="{FF2B5EF4-FFF2-40B4-BE49-F238E27FC236}">
                <a16:creationId xmlns:a16="http://schemas.microsoft.com/office/drawing/2014/main" id="{E3038355-57DB-4809-B9F9-B79341912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78" r="-3" b="-3"/>
          <a:stretch/>
        </p:blipFill>
        <p:spPr>
          <a:xfrm>
            <a:off x="3481920" y="3278031"/>
            <a:ext cx="5228159" cy="3590397"/>
          </a:xfrm>
          <a:custGeom>
            <a:avLst/>
            <a:gdLst/>
            <a:ahLst/>
            <a:cxnLst/>
            <a:rect l="l" t="t" r="r" b="b"/>
            <a:pathLst>
              <a:path w="6023284" h="3623510">
                <a:moveTo>
                  <a:pt x="1753234" y="0"/>
                </a:moveTo>
                <a:lnTo>
                  <a:pt x="2376932" y="0"/>
                </a:lnTo>
                <a:lnTo>
                  <a:pt x="4270051" y="0"/>
                </a:lnTo>
                <a:cubicBezTo>
                  <a:pt x="5238335" y="0"/>
                  <a:pt x="6023284" y="811150"/>
                  <a:pt x="6023284" y="1811755"/>
                </a:cubicBezTo>
                <a:cubicBezTo>
                  <a:pt x="6023284" y="2812360"/>
                  <a:pt x="5238335" y="3623510"/>
                  <a:pt x="4270051" y="3623510"/>
                </a:cubicBezTo>
                <a:lnTo>
                  <a:pt x="3646352" y="3623510"/>
                </a:lnTo>
                <a:lnTo>
                  <a:pt x="1753234" y="3623510"/>
                </a:lnTo>
                <a:cubicBezTo>
                  <a:pt x="784949" y="3623510"/>
                  <a:pt x="0" y="2812360"/>
                  <a:pt x="0" y="1811755"/>
                </a:cubicBezTo>
                <a:cubicBezTo>
                  <a:pt x="0" y="811150"/>
                  <a:pt x="784949" y="0"/>
                  <a:pt x="1753234" y="0"/>
                </a:cubicBezTo>
                <a:close/>
              </a:path>
            </a:pathLst>
          </a:custGeom>
          <a:ln w="12700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605258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3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23" name="Straight Connector 26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E6FDE22-1F54-452D-A9BA-1BE9FDB53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4727BA-2777-4823-88E1-1B4B61968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AB0E0E5-A956-4B80-A317-E670B96C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2F708442-8BF1-4B07-858B-62350CA79C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225" r="1" b="1"/>
          <a:stretch/>
        </p:blipFill>
        <p:spPr>
          <a:xfrm>
            <a:off x="20" y="-1"/>
            <a:ext cx="12191980" cy="6873463"/>
          </a:xfrm>
          <a:prstGeom prst="rect">
            <a:avLst/>
          </a:prstGeom>
          <a:ln w="12700">
            <a:noFill/>
          </a:ln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68142369-1172-4897-98AF-7E16842C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B4EC643-469D-49F7-B2C7-FA3DA6FFA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3C04565-7FC8-416F-9C08-F430D337F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2BD8DCF-6634-460D-AA2E-1357451FB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EAC9175-245B-4886-A4F2-EEA53C13F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Graphic 33">
              <a:extLst>
                <a:ext uri="{FF2B5EF4-FFF2-40B4-BE49-F238E27FC236}">
                  <a16:creationId xmlns:a16="http://schemas.microsoft.com/office/drawing/2014/main" id="{BC567658-11B8-4D35-89AE-B73534669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46" name="Graphic 33">
              <a:extLst>
                <a:ext uri="{FF2B5EF4-FFF2-40B4-BE49-F238E27FC236}">
                  <a16:creationId xmlns:a16="http://schemas.microsoft.com/office/drawing/2014/main" id="{B2AAA79A-1602-4193-8170-9C436D9CED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093EEAE-2016-4DA6-BE78-E0427580700D}"/>
              </a:ext>
            </a:extLst>
          </p:cNvPr>
          <p:cNvSpPr txBox="1"/>
          <p:nvPr/>
        </p:nvSpPr>
        <p:spPr>
          <a:xfrm>
            <a:off x="748938" y="847724"/>
            <a:ext cx="10694110" cy="522922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indent="-22860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A volta gloriosa do Senhor </a:t>
            </a:r>
            <a:r>
              <a:rPr lang="en-US" sz="2800" b="1" dirty="0" err="1">
                <a:solidFill>
                  <a:srgbClr val="FFFFFF"/>
                </a:solidFill>
              </a:rPr>
              <a:t>encerrará</a:t>
            </a:r>
            <a:r>
              <a:rPr lang="en-US" sz="2800" b="1" dirty="0">
                <a:solidFill>
                  <a:srgbClr val="FFFFFF"/>
                </a:solidFill>
              </a:rPr>
              <a:t> a </a:t>
            </a:r>
            <a:r>
              <a:rPr lang="en-US" sz="2800" b="1" dirty="0" err="1">
                <a:solidFill>
                  <a:srgbClr val="FFFFFF"/>
                </a:solidFill>
              </a:rPr>
              <a:t>história</a:t>
            </a:r>
            <a:r>
              <a:rPr lang="en-US" sz="2800" b="1" dirty="0">
                <a:solidFill>
                  <a:srgbClr val="FFFFFF"/>
                </a:solidFill>
              </a:rPr>
              <a:t> da </a:t>
            </a:r>
            <a:r>
              <a:rPr lang="en-US" sz="2800" b="1" dirty="0" err="1">
                <a:solidFill>
                  <a:srgbClr val="FFFFFF"/>
                </a:solidFill>
              </a:rPr>
              <a:t>humanidade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neste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mundo</a:t>
            </a:r>
            <a:r>
              <a:rPr lang="en-US" sz="2800" b="1" dirty="0">
                <a:solidFill>
                  <a:srgbClr val="FFFFFF"/>
                </a:solidFill>
              </a:rPr>
              <a:t>, </a:t>
            </a:r>
            <a:r>
              <a:rPr lang="en-US" sz="2800" b="1" dirty="0" err="1">
                <a:solidFill>
                  <a:srgbClr val="FFFFFF"/>
                </a:solidFill>
              </a:rPr>
              <a:t>como</a:t>
            </a:r>
            <a:r>
              <a:rPr lang="en-US" sz="2800" b="1" dirty="0">
                <a:solidFill>
                  <a:srgbClr val="FFFFFF"/>
                </a:solidFill>
              </a:rPr>
              <a:t> as </a:t>
            </a:r>
            <a:r>
              <a:rPr lang="en-US" sz="2800" b="1" dirty="0" err="1">
                <a:solidFill>
                  <a:srgbClr val="FFFFFF"/>
                </a:solidFill>
              </a:rPr>
              <a:t>Sagradas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Escrituras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afirmam</a:t>
            </a:r>
            <a:r>
              <a:rPr lang="en-US" sz="2800" b="1" dirty="0">
                <a:solidFill>
                  <a:srgbClr val="FFFFFF"/>
                </a:solidFill>
              </a:rPr>
              <a:t>. </a:t>
            </a:r>
          </a:p>
          <a:p>
            <a:pPr>
              <a:spcAft>
                <a:spcPts val="600"/>
              </a:spcAft>
              <a:buClr>
                <a:srgbClr val="FF0000"/>
              </a:buClr>
            </a:pPr>
            <a:endParaRPr lang="en-US" sz="2800" b="1" dirty="0">
              <a:solidFill>
                <a:srgbClr val="FFFFFF"/>
              </a:solidFill>
            </a:endParaRPr>
          </a:p>
          <a:p>
            <a:pPr marL="457200" indent="-22860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O Senhor </a:t>
            </a:r>
            <a:r>
              <a:rPr lang="en-US" sz="2800" b="1" dirty="0" err="1">
                <a:solidFill>
                  <a:srgbClr val="FFFFFF"/>
                </a:solidFill>
              </a:rPr>
              <a:t>já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preparou</a:t>
            </a:r>
            <a:r>
              <a:rPr lang="en-US" sz="2800" b="1" dirty="0">
                <a:solidFill>
                  <a:srgbClr val="FFFFFF"/>
                </a:solidFill>
              </a:rPr>
              <a:t> o </a:t>
            </a:r>
            <a:r>
              <a:rPr lang="en-US" sz="2800" b="1" dirty="0" err="1">
                <a:solidFill>
                  <a:srgbClr val="FFFFFF"/>
                </a:solidFill>
              </a:rPr>
              <a:t>seu</a:t>
            </a:r>
            <a:r>
              <a:rPr lang="en-US" sz="2800" b="1" dirty="0">
                <a:solidFill>
                  <a:srgbClr val="FFFFFF"/>
                </a:solidFill>
              </a:rPr>
              <a:t> tribunal para </a:t>
            </a:r>
            <a:r>
              <a:rPr lang="en-US" sz="2800" b="1" dirty="0" err="1">
                <a:solidFill>
                  <a:srgbClr val="FFFFFF"/>
                </a:solidFill>
              </a:rPr>
              <a:t>julgar</a:t>
            </a:r>
            <a:r>
              <a:rPr lang="en-US" sz="2800" b="1" dirty="0">
                <a:solidFill>
                  <a:srgbClr val="FFFFFF"/>
                </a:solidFill>
              </a:rPr>
              <a:t> as </a:t>
            </a:r>
            <a:r>
              <a:rPr lang="en-US" sz="2800" b="1" dirty="0" err="1">
                <a:solidFill>
                  <a:srgbClr val="FFFFFF"/>
                </a:solidFill>
              </a:rPr>
              <a:t>nações</a:t>
            </a:r>
            <a:r>
              <a:rPr lang="en-US" sz="2800" b="1" dirty="0">
                <a:solidFill>
                  <a:srgbClr val="FFFFFF"/>
                </a:solidFill>
              </a:rPr>
              <a:t> e o </a:t>
            </a:r>
            <a:r>
              <a:rPr lang="en-US" sz="2800" b="1" dirty="0" err="1">
                <a:solidFill>
                  <a:srgbClr val="FFFFFF"/>
                </a:solidFill>
              </a:rPr>
              <a:t>mundo</a:t>
            </a:r>
            <a:r>
              <a:rPr lang="en-US" sz="2800" b="1" dirty="0">
                <a:solidFill>
                  <a:srgbClr val="FFFFFF"/>
                </a:solidFill>
              </a:rPr>
              <a:t>. </a:t>
            </a:r>
          </a:p>
          <a:p>
            <a:pPr indent="-22860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FFFFFF"/>
              </a:solidFill>
            </a:endParaRPr>
          </a:p>
          <a:p>
            <a:pPr marL="457200" indent="-22860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Jesus </a:t>
            </a:r>
            <a:r>
              <a:rPr lang="en-US" sz="2800" b="1" dirty="0" err="1">
                <a:solidFill>
                  <a:srgbClr val="FFFFFF"/>
                </a:solidFill>
              </a:rPr>
              <a:t>julgará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os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povos</a:t>
            </a:r>
            <a:r>
              <a:rPr lang="en-US" sz="2800" b="1" dirty="0">
                <a:solidFill>
                  <a:srgbClr val="FFFFFF"/>
                </a:solidFill>
              </a:rPr>
              <a:t> com </a:t>
            </a:r>
            <a:r>
              <a:rPr lang="en-US" sz="2800" b="1" dirty="0" err="1">
                <a:solidFill>
                  <a:srgbClr val="FFFFFF"/>
                </a:solidFill>
              </a:rPr>
              <a:t>retidão</a:t>
            </a:r>
            <a:r>
              <a:rPr lang="en-US" sz="2800" b="1" dirty="0">
                <a:solidFill>
                  <a:srgbClr val="FFFFFF"/>
                </a:solidFill>
              </a:rPr>
              <a:t> e </a:t>
            </a:r>
            <a:r>
              <a:rPr lang="en-US" sz="2800" b="1" dirty="0" err="1">
                <a:solidFill>
                  <a:srgbClr val="FFFFFF"/>
                </a:solidFill>
              </a:rPr>
              <a:t>todos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os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ímpios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serão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lançados</a:t>
            </a:r>
            <a:r>
              <a:rPr lang="en-US" sz="2800" b="1" dirty="0">
                <a:solidFill>
                  <a:srgbClr val="FFFFFF"/>
                </a:solidFill>
              </a:rPr>
              <a:t> no Inferno. </a:t>
            </a:r>
          </a:p>
          <a:p>
            <a:pPr indent="-22860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FFFFFF"/>
              </a:solidFill>
            </a:endParaRPr>
          </a:p>
          <a:p>
            <a:pPr marL="457200" indent="-22860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rgbClr val="FFFFFF"/>
                </a:solidFill>
              </a:rPr>
              <a:t>Porém</a:t>
            </a:r>
            <a:r>
              <a:rPr lang="en-US" sz="2800" b="1" dirty="0">
                <a:solidFill>
                  <a:srgbClr val="FFFFFF"/>
                </a:solidFill>
              </a:rPr>
              <a:t>, </a:t>
            </a:r>
            <a:r>
              <a:rPr lang="en-US" sz="2800" b="1" dirty="0" err="1">
                <a:solidFill>
                  <a:srgbClr val="FFFFFF"/>
                </a:solidFill>
              </a:rPr>
              <a:t>como</a:t>
            </a:r>
            <a:r>
              <a:rPr lang="en-US" sz="2800" b="1" dirty="0">
                <a:solidFill>
                  <a:srgbClr val="FFFFFF"/>
                </a:solidFill>
              </a:rPr>
              <a:t> o </a:t>
            </a:r>
            <a:r>
              <a:rPr lang="en-US" sz="2800" b="1" dirty="0" err="1">
                <a:solidFill>
                  <a:srgbClr val="FFFFFF"/>
                </a:solidFill>
              </a:rPr>
              <a:t>filho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pródigo</a:t>
            </a:r>
            <a:r>
              <a:rPr lang="en-US" sz="2800" b="1" dirty="0">
                <a:solidFill>
                  <a:srgbClr val="FFFFFF"/>
                </a:solidFill>
              </a:rPr>
              <a:t>, que </a:t>
            </a:r>
            <a:r>
              <a:rPr lang="en-US" sz="2800" b="1" dirty="0" err="1">
                <a:solidFill>
                  <a:srgbClr val="FFFFFF"/>
                </a:solidFill>
              </a:rPr>
              <a:t>estava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perdido</a:t>
            </a:r>
            <a:r>
              <a:rPr lang="en-US" sz="2800" b="1" dirty="0">
                <a:solidFill>
                  <a:srgbClr val="FFFFFF"/>
                </a:solidFill>
              </a:rPr>
              <a:t>, Israel </a:t>
            </a:r>
            <a:r>
              <a:rPr lang="en-US" sz="2800" b="1" dirty="0" err="1">
                <a:solidFill>
                  <a:srgbClr val="FFFFFF"/>
                </a:solidFill>
              </a:rPr>
              <a:t>será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achado</a:t>
            </a:r>
            <a:r>
              <a:rPr lang="en-US" sz="2800" b="1" dirty="0">
                <a:solidFill>
                  <a:srgbClr val="FFFFFF"/>
                </a:solidFill>
              </a:rPr>
              <a:t> e </a:t>
            </a:r>
            <a:r>
              <a:rPr lang="en-US" sz="2800" b="1" dirty="0" err="1">
                <a:solidFill>
                  <a:srgbClr val="FFFFFF"/>
                </a:solidFill>
              </a:rPr>
              <a:t>plenamente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restaurado</a:t>
            </a:r>
            <a:r>
              <a:rPr lang="en-US" sz="2800" b="1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B1921554-8C0D-4CFB-89EC-B7A2CEA0347D}"/>
              </a:ext>
            </a:extLst>
          </p:cNvPr>
          <p:cNvSpPr txBox="1"/>
          <p:nvPr/>
        </p:nvSpPr>
        <p:spPr>
          <a:xfrm>
            <a:off x="4274255" y="-32078"/>
            <a:ext cx="3067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4104950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ArchVTI">
  <a:themeElements>
    <a:clrScheme name="Custom 42">
      <a:dk1>
        <a:sysClr val="windowText" lastClr="000000"/>
      </a:dk1>
      <a:lt1>
        <a:sysClr val="window" lastClr="FFFFFF"/>
      </a:lt1>
      <a:dk2>
        <a:srgbClr val="642626"/>
      </a:dk2>
      <a:lt2>
        <a:srgbClr val="F3F0E9"/>
      </a:lt2>
      <a:accent1>
        <a:srgbClr val="556D6F"/>
      </a:accent1>
      <a:accent2>
        <a:srgbClr val="C05050"/>
      </a:accent2>
      <a:accent3>
        <a:srgbClr val="BF873A"/>
      </a:accent3>
      <a:accent4>
        <a:srgbClr val="D8897E"/>
      </a:accent4>
      <a:accent5>
        <a:srgbClr val="A4976B"/>
      </a:accent5>
      <a:accent6>
        <a:srgbClr val="D49D8C"/>
      </a:accent6>
      <a:hlink>
        <a:srgbClr val="D13D6E"/>
      </a:hlink>
      <a:folHlink>
        <a:srgbClr val="6C9D92"/>
      </a:folHlink>
    </a:clrScheme>
    <a:fontScheme name="Custom 16">
      <a:majorFont>
        <a:latin typeface="Footlight MT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VTI" id="{23FE938F-4DF0-4C94-8546-C2AC6D26660D}" vid="{62E62DA1-385F-4EE3-8841-58A87FAE206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1918</Words>
  <Application>Microsoft Office PowerPoint</Application>
  <PresentationFormat>Ecrã Panorâmico</PresentationFormat>
  <Paragraphs>112</Paragraphs>
  <Slides>30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30</vt:i4>
      </vt:variant>
    </vt:vector>
  </HeadingPairs>
  <TitlesOfParts>
    <vt:vector size="40" baseType="lpstr">
      <vt:lpstr>Amasis MT Pro Black</vt:lpstr>
      <vt:lpstr>Arial</vt:lpstr>
      <vt:lpstr>Avenir Next LT Pro</vt:lpstr>
      <vt:lpstr>AvenirNext LT Pro Medium</vt:lpstr>
      <vt:lpstr>Bahnschrift Light SemiCondensed</vt:lpstr>
      <vt:lpstr>Bell MT</vt:lpstr>
      <vt:lpstr>Calibri Light</vt:lpstr>
      <vt:lpstr>Footlight MT Light</vt:lpstr>
      <vt:lpstr>Wingdings</vt:lpstr>
      <vt:lpstr>ArchVTI</vt:lpstr>
      <vt:lpstr>O Retorno Triunfal de Cristo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3. A volta triunfal com a Igreja.</vt:lpstr>
      <vt:lpstr>Apresentação do PowerPoint</vt:lpstr>
      <vt:lpstr>II- PROPÓSITOS PARA O RETORNO TRIUNFAL</vt:lpstr>
      <vt:lpstr>Apresentação do PowerPoint</vt:lpstr>
      <vt:lpstr>Apresentação do PowerPoint</vt:lpstr>
      <vt:lpstr>2. Para destruir os inimigos.</vt:lpstr>
      <vt:lpstr>Apresentação do PowerPoint</vt:lpstr>
      <vt:lpstr>3. Para se cumprirem as profecias.</vt:lpstr>
      <vt:lpstr>Apresentação do PowerPoint</vt:lpstr>
      <vt:lpstr>Apresentação do PowerPoint</vt:lpstr>
      <vt:lpstr>Apresentação do PowerPoint</vt:lpstr>
      <vt:lpstr>2. O julgamento das nações.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Retorno Triunfal de Cristo</dc:title>
  <dc:creator>valdemar junior</dc:creator>
  <cp:lastModifiedBy>valdemar junior</cp:lastModifiedBy>
  <cp:revision>2</cp:revision>
  <dcterms:created xsi:type="dcterms:W3CDTF">2021-11-21T20:11:44Z</dcterms:created>
  <dcterms:modified xsi:type="dcterms:W3CDTF">2021-11-25T00:16:22Z</dcterms:modified>
</cp:coreProperties>
</file>