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B2B38F-8850-41BC-85BA-B4B3D167C84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FF8B5C-373C-4FF2-9B2E-5588A1F305CF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PT" dirty="0"/>
            <a:t>Após o fim do Milênio, Satanás será solto de sua prisão para enganar muitas pessoas e as conduzirá a marchar para destruir Jerusalém. </a:t>
          </a:r>
          <a:endParaRPr lang="en-US" dirty="0"/>
        </a:p>
      </dgm:t>
    </dgm:pt>
    <dgm:pt modelId="{3A583752-D007-4C08-BDC9-00E98A33E089}" type="parTrans" cxnId="{035E28BB-C058-4F10-86DB-593E264662C5}">
      <dgm:prSet/>
      <dgm:spPr/>
      <dgm:t>
        <a:bodyPr/>
        <a:lstStyle/>
        <a:p>
          <a:endParaRPr lang="en-US"/>
        </a:p>
      </dgm:t>
    </dgm:pt>
    <dgm:pt modelId="{463297EC-E2A4-4597-AFBB-465EF3D31E48}" type="sibTrans" cxnId="{035E28BB-C058-4F10-86DB-593E264662C5}">
      <dgm:prSet/>
      <dgm:spPr/>
      <dgm:t>
        <a:bodyPr/>
        <a:lstStyle/>
        <a:p>
          <a:endParaRPr lang="en-US"/>
        </a:p>
      </dgm:t>
    </dgm:pt>
    <dgm:pt modelId="{E3501C8C-8FE4-4A51-B153-4315ADA8F397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PT" dirty="0"/>
            <a:t>Contudo, o Senhor fará descer fogo do céu, destruindo os exércitos inimigos, derrotando a Satanás e estabelecendo o Juízo </a:t>
          </a:r>
          <a:endParaRPr lang="en-US" dirty="0"/>
        </a:p>
      </dgm:t>
    </dgm:pt>
    <dgm:pt modelId="{ACD9B57B-962D-4920-B274-6B03EB148B7B}" type="parTrans" cxnId="{3A936B2A-F907-4DE8-893A-BAFC621C8A66}">
      <dgm:prSet/>
      <dgm:spPr/>
      <dgm:t>
        <a:bodyPr/>
        <a:lstStyle/>
        <a:p>
          <a:endParaRPr lang="en-US"/>
        </a:p>
      </dgm:t>
    </dgm:pt>
    <dgm:pt modelId="{7FDA5BFA-6E9F-4D87-9283-191C3EAC44C2}" type="sibTrans" cxnId="{3A936B2A-F907-4DE8-893A-BAFC621C8A66}">
      <dgm:prSet/>
      <dgm:spPr/>
      <dgm:t>
        <a:bodyPr/>
        <a:lstStyle/>
        <a:p>
          <a:endParaRPr lang="en-US"/>
        </a:p>
      </dgm:t>
    </dgm:pt>
    <dgm:pt modelId="{0EDDCEDF-9391-4A6D-A8B4-60298C24C7AC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pt-PT" dirty="0"/>
            <a:t>Em seguida, todos os mortos, grandes e pequenos, deverão comparecer perante o grande trono branco, onde 0 Senhor estará assentado para julgá-los conforme as suas obras encontradas nos registros divinos. </a:t>
          </a:r>
          <a:endParaRPr lang="en-US" dirty="0"/>
        </a:p>
      </dgm:t>
    </dgm:pt>
    <dgm:pt modelId="{C5658241-37C8-4884-A3F0-CA4679522E5A}" type="parTrans" cxnId="{03B7B862-02D1-41CB-B543-0CC90951C9D6}">
      <dgm:prSet/>
      <dgm:spPr/>
      <dgm:t>
        <a:bodyPr/>
        <a:lstStyle/>
        <a:p>
          <a:endParaRPr lang="en-US"/>
        </a:p>
      </dgm:t>
    </dgm:pt>
    <dgm:pt modelId="{9B3EE962-5419-45F0-8F09-40B760FBF36D}" type="sibTrans" cxnId="{03B7B862-02D1-41CB-B543-0CC90951C9D6}">
      <dgm:prSet/>
      <dgm:spPr/>
      <dgm:t>
        <a:bodyPr/>
        <a:lstStyle/>
        <a:p>
          <a:endParaRPr lang="en-US"/>
        </a:p>
      </dgm:t>
    </dgm:pt>
    <dgm:pt modelId="{24EA6F94-44BC-4860-A128-9B1BF454B120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PT" dirty="0"/>
            <a:t>E todo aquele que não for achado escrito no Livro da vida será lançado no lago de fogo. Será um dia terrível! Findados os juízos de Deus, os redimidos do Senhor 0 servirão com alegria por toda a eternidade.</a:t>
          </a:r>
          <a:endParaRPr lang="en-US" dirty="0"/>
        </a:p>
      </dgm:t>
    </dgm:pt>
    <dgm:pt modelId="{C7A536E8-E6A9-4C64-BEF3-9C9D31D7B5BE}" type="parTrans" cxnId="{5656488F-F634-4069-80A4-BDE860264B16}">
      <dgm:prSet/>
      <dgm:spPr/>
      <dgm:t>
        <a:bodyPr/>
        <a:lstStyle/>
        <a:p>
          <a:endParaRPr lang="en-US"/>
        </a:p>
      </dgm:t>
    </dgm:pt>
    <dgm:pt modelId="{D70A408C-6C4F-4DE6-B0AF-EA399C97CBF7}" type="sibTrans" cxnId="{5656488F-F634-4069-80A4-BDE860264B16}">
      <dgm:prSet/>
      <dgm:spPr/>
      <dgm:t>
        <a:bodyPr/>
        <a:lstStyle/>
        <a:p>
          <a:endParaRPr lang="en-US"/>
        </a:p>
      </dgm:t>
    </dgm:pt>
    <dgm:pt modelId="{90A3678A-C648-439D-B949-CCF9CFBAA3AD}" type="pres">
      <dgm:prSet presAssocID="{3FB2B38F-8850-41BC-85BA-B4B3D167C84A}" presName="linear" presStyleCnt="0">
        <dgm:presLayoutVars>
          <dgm:animLvl val="lvl"/>
          <dgm:resizeHandles val="exact"/>
        </dgm:presLayoutVars>
      </dgm:prSet>
      <dgm:spPr/>
    </dgm:pt>
    <dgm:pt modelId="{D4BD71E0-F0CA-457D-B9F2-388BE6018A3E}" type="pres">
      <dgm:prSet presAssocID="{F9FF8B5C-373C-4FF2-9B2E-5588A1F305C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9618A7F-0E0F-46D1-A7BF-79554111D41D}" type="pres">
      <dgm:prSet presAssocID="{463297EC-E2A4-4597-AFBB-465EF3D31E48}" presName="spacer" presStyleCnt="0"/>
      <dgm:spPr/>
    </dgm:pt>
    <dgm:pt modelId="{31399E68-EADA-4765-80F2-BD63DF314538}" type="pres">
      <dgm:prSet presAssocID="{E3501C8C-8FE4-4A51-B153-4315ADA8F39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DAB1C54-1EE8-42BF-BAF1-64D50582101E}" type="pres">
      <dgm:prSet presAssocID="{7FDA5BFA-6E9F-4D87-9283-191C3EAC44C2}" presName="spacer" presStyleCnt="0"/>
      <dgm:spPr/>
    </dgm:pt>
    <dgm:pt modelId="{0D6F32FD-185B-4218-9C12-ED4A963E10E8}" type="pres">
      <dgm:prSet presAssocID="{0EDDCEDF-9391-4A6D-A8B4-60298C24C7A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B32B918-1E72-414A-9E9B-14B47D879810}" type="pres">
      <dgm:prSet presAssocID="{9B3EE962-5419-45F0-8F09-40B760FBF36D}" presName="spacer" presStyleCnt="0"/>
      <dgm:spPr/>
    </dgm:pt>
    <dgm:pt modelId="{9388A843-8CF1-4A22-89B6-81097D74B6FD}" type="pres">
      <dgm:prSet presAssocID="{24EA6F94-44BC-4860-A128-9B1BF454B12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A936B2A-F907-4DE8-893A-BAFC621C8A66}" srcId="{3FB2B38F-8850-41BC-85BA-B4B3D167C84A}" destId="{E3501C8C-8FE4-4A51-B153-4315ADA8F397}" srcOrd="1" destOrd="0" parTransId="{ACD9B57B-962D-4920-B274-6B03EB148B7B}" sibTransId="{7FDA5BFA-6E9F-4D87-9283-191C3EAC44C2}"/>
    <dgm:cxn modelId="{03B7B862-02D1-41CB-B543-0CC90951C9D6}" srcId="{3FB2B38F-8850-41BC-85BA-B4B3D167C84A}" destId="{0EDDCEDF-9391-4A6D-A8B4-60298C24C7AC}" srcOrd="2" destOrd="0" parTransId="{C5658241-37C8-4884-A3F0-CA4679522E5A}" sibTransId="{9B3EE962-5419-45F0-8F09-40B760FBF36D}"/>
    <dgm:cxn modelId="{7F786A46-2DA2-40F3-A654-9F6C04B3CEF5}" type="presOf" srcId="{0EDDCEDF-9391-4A6D-A8B4-60298C24C7AC}" destId="{0D6F32FD-185B-4218-9C12-ED4A963E10E8}" srcOrd="0" destOrd="0" presId="urn:microsoft.com/office/officeart/2005/8/layout/vList2"/>
    <dgm:cxn modelId="{C4BA7A70-AF69-4288-8ED6-9A5EC9805845}" type="presOf" srcId="{3FB2B38F-8850-41BC-85BA-B4B3D167C84A}" destId="{90A3678A-C648-439D-B949-CCF9CFBAA3AD}" srcOrd="0" destOrd="0" presId="urn:microsoft.com/office/officeart/2005/8/layout/vList2"/>
    <dgm:cxn modelId="{5656488F-F634-4069-80A4-BDE860264B16}" srcId="{3FB2B38F-8850-41BC-85BA-B4B3D167C84A}" destId="{24EA6F94-44BC-4860-A128-9B1BF454B120}" srcOrd="3" destOrd="0" parTransId="{C7A536E8-E6A9-4C64-BEF3-9C9D31D7B5BE}" sibTransId="{D70A408C-6C4F-4DE6-B0AF-EA399C97CBF7}"/>
    <dgm:cxn modelId="{035E28BB-C058-4F10-86DB-593E264662C5}" srcId="{3FB2B38F-8850-41BC-85BA-B4B3D167C84A}" destId="{F9FF8B5C-373C-4FF2-9B2E-5588A1F305CF}" srcOrd="0" destOrd="0" parTransId="{3A583752-D007-4C08-BDC9-00E98A33E089}" sibTransId="{463297EC-E2A4-4597-AFBB-465EF3D31E48}"/>
    <dgm:cxn modelId="{B90CE7CB-8492-426E-A11A-7E5568A5B77F}" type="presOf" srcId="{24EA6F94-44BC-4860-A128-9B1BF454B120}" destId="{9388A843-8CF1-4A22-89B6-81097D74B6FD}" srcOrd="0" destOrd="0" presId="urn:microsoft.com/office/officeart/2005/8/layout/vList2"/>
    <dgm:cxn modelId="{DB4517E4-86AF-409C-85E5-E6DEF70F41DD}" type="presOf" srcId="{F9FF8B5C-373C-4FF2-9B2E-5588A1F305CF}" destId="{D4BD71E0-F0CA-457D-B9F2-388BE6018A3E}" srcOrd="0" destOrd="0" presId="urn:microsoft.com/office/officeart/2005/8/layout/vList2"/>
    <dgm:cxn modelId="{1604DBFA-F3EA-4605-929D-D55CB5F6B086}" type="presOf" srcId="{E3501C8C-8FE4-4A51-B153-4315ADA8F397}" destId="{31399E68-EADA-4765-80F2-BD63DF314538}" srcOrd="0" destOrd="0" presId="urn:microsoft.com/office/officeart/2005/8/layout/vList2"/>
    <dgm:cxn modelId="{41BCFE74-39FF-4A8E-9ABA-D99146FCFABA}" type="presParOf" srcId="{90A3678A-C648-439D-B949-CCF9CFBAA3AD}" destId="{D4BD71E0-F0CA-457D-B9F2-388BE6018A3E}" srcOrd="0" destOrd="0" presId="urn:microsoft.com/office/officeart/2005/8/layout/vList2"/>
    <dgm:cxn modelId="{8FF4D327-F08A-4F20-8203-E16AE978C483}" type="presParOf" srcId="{90A3678A-C648-439D-B949-CCF9CFBAA3AD}" destId="{E9618A7F-0E0F-46D1-A7BF-79554111D41D}" srcOrd="1" destOrd="0" presId="urn:microsoft.com/office/officeart/2005/8/layout/vList2"/>
    <dgm:cxn modelId="{6DDA9C80-DD50-4243-971C-0ABC49857E04}" type="presParOf" srcId="{90A3678A-C648-439D-B949-CCF9CFBAA3AD}" destId="{31399E68-EADA-4765-80F2-BD63DF314538}" srcOrd="2" destOrd="0" presId="urn:microsoft.com/office/officeart/2005/8/layout/vList2"/>
    <dgm:cxn modelId="{BF92B94B-EB0E-414D-90CC-FD16ABAF5A63}" type="presParOf" srcId="{90A3678A-C648-439D-B949-CCF9CFBAA3AD}" destId="{7DAB1C54-1EE8-42BF-BAF1-64D50582101E}" srcOrd="3" destOrd="0" presId="urn:microsoft.com/office/officeart/2005/8/layout/vList2"/>
    <dgm:cxn modelId="{AD6C2ADB-036A-418C-B505-E44788A18D88}" type="presParOf" srcId="{90A3678A-C648-439D-B949-CCF9CFBAA3AD}" destId="{0D6F32FD-185B-4218-9C12-ED4A963E10E8}" srcOrd="4" destOrd="0" presId="urn:microsoft.com/office/officeart/2005/8/layout/vList2"/>
    <dgm:cxn modelId="{F3263178-2354-4A7E-A1AE-DD8E865AE640}" type="presParOf" srcId="{90A3678A-C648-439D-B949-CCF9CFBAA3AD}" destId="{8B32B918-1E72-414A-9E9B-14B47D879810}" srcOrd="5" destOrd="0" presId="urn:microsoft.com/office/officeart/2005/8/layout/vList2"/>
    <dgm:cxn modelId="{052DCE75-35DB-4272-884B-5AF4BD86B387}" type="presParOf" srcId="{90A3678A-C648-439D-B949-CCF9CFBAA3AD}" destId="{9388A843-8CF1-4A22-89B6-81097D74B6F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841C08-D622-44AA-8803-9BEF2930D602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943209B-9C75-4072-BB20-811E9E9C8D1B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pPr algn="ctr"/>
          <a:r>
            <a:rPr lang="pt-PT" sz="3600" dirty="0"/>
            <a:t>Evidentemente Deus não precisaria de Livros para tomar nota de todos os fatos. </a:t>
          </a:r>
          <a:endParaRPr lang="en-US" sz="3600" dirty="0"/>
        </a:p>
      </dgm:t>
    </dgm:pt>
    <dgm:pt modelId="{ACC9DD22-211D-47E2-8530-8D1D9144B1DE}" type="parTrans" cxnId="{65A7016C-5326-44B2-B7F1-5F564102432E}">
      <dgm:prSet/>
      <dgm:spPr/>
      <dgm:t>
        <a:bodyPr/>
        <a:lstStyle/>
        <a:p>
          <a:endParaRPr lang="en-US"/>
        </a:p>
      </dgm:t>
    </dgm:pt>
    <dgm:pt modelId="{DDE8ED85-4733-4C8D-BA4F-CEDF45F8AF67}" type="sibTrans" cxnId="{65A7016C-5326-44B2-B7F1-5F564102432E}">
      <dgm:prSet/>
      <dgm:spPr/>
      <dgm:t>
        <a:bodyPr/>
        <a:lstStyle/>
        <a:p>
          <a:endParaRPr lang="en-US"/>
        </a:p>
      </dgm:t>
    </dgm:pt>
    <dgm:pt modelId="{242144E6-F651-4565-9D96-0FEF40208AE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PT" dirty="0"/>
            <a:t>Entretanto, a abertura dos livros evidencia a onisciência de Deus em relação a todos os atos praticados pelos homens, assim como o conhecimento do que há de mais profundo no pensamento e sentimento humanos. </a:t>
          </a:r>
          <a:endParaRPr lang="en-US" dirty="0"/>
        </a:p>
      </dgm:t>
    </dgm:pt>
    <dgm:pt modelId="{2584140C-E7E6-4738-A0BA-13479EE2C11F}" type="parTrans" cxnId="{CD0CF097-CE91-43C6-934D-46644A24F52B}">
      <dgm:prSet/>
      <dgm:spPr/>
      <dgm:t>
        <a:bodyPr/>
        <a:lstStyle/>
        <a:p>
          <a:endParaRPr lang="en-US"/>
        </a:p>
      </dgm:t>
    </dgm:pt>
    <dgm:pt modelId="{F6143EC6-1075-43B8-A0E8-D6F1DE2B3E7C}" type="sibTrans" cxnId="{CD0CF097-CE91-43C6-934D-46644A24F52B}">
      <dgm:prSet/>
      <dgm:spPr/>
      <dgm:t>
        <a:bodyPr/>
        <a:lstStyle/>
        <a:p>
          <a:endParaRPr lang="en-US"/>
        </a:p>
      </dgm:t>
    </dgm:pt>
    <dgm:pt modelId="{D32B7AA2-7FCC-4AFE-BBCA-1032A6A76FDE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pt-PT" sz="2800" dirty="0"/>
            <a:t>Aos Romanos, Paulo afirma que chegaria "um dia em que Deus julgaria os segredos dos homens, por Jesus Cristo" </a:t>
          </a:r>
          <a:r>
            <a:rPr lang="pt-PT" sz="2800" b="1" dirty="0">
              <a:solidFill>
                <a:srgbClr val="FFFF00"/>
              </a:solidFill>
            </a:rPr>
            <a:t>(</a:t>
          </a:r>
          <a:r>
            <a:rPr lang="pt-PT" sz="2800" b="1" dirty="0" err="1">
              <a:solidFill>
                <a:srgbClr val="FFFF00"/>
              </a:solidFill>
            </a:rPr>
            <a:t>Rm</a:t>
          </a:r>
          <a:r>
            <a:rPr lang="pt-PT" sz="2800" b="1" dirty="0">
              <a:solidFill>
                <a:srgbClr val="FFFF00"/>
              </a:solidFill>
            </a:rPr>
            <a:t> 2.16),</a:t>
          </a:r>
          <a:endParaRPr lang="en-US" sz="2800" b="1" dirty="0">
            <a:solidFill>
              <a:srgbClr val="FFFF00"/>
            </a:solidFill>
          </a:endParaRPr>
        </a:p>
      </dgm:t>
    </dgm:pt>
    <dgm:pt modelId="{5CC77988-E14F-411F-8224-D6A03465E457}" type="parTrans" cxnId="{00619328-2A6D-4B02-9EF8-14D77DCF692E}">
      <dgm:prSet/>
      <dgm:spPr/>
      <dgm:t>
        <a:bodyPr/>
        <a:lstStyle/>
        <a:p>
          <a:endParaRPr lang="en-US"/>
        </a:p>
      </dgm:t>
    </dgm:pt>
    <dgm:pt modelId="{28F06F20-54AD-4AB2-8FEC-4AFB0D9189E8}" type="sibTrans" cxnId="{00619328-2A6D-4B02-9EF8-14D77DCF692E}">
      <dgm:prSet/>
      <dgm:spPr/>
      <dgm:t>
        <a:bodyPr/>
        <a:lstStyle/>
        <a:p>
          <a:endParaRPr lang="en-US"/>
        </a:p>
      </dgm:t>
    </dgm:pt>
    <dgm:pt modelId="{93A8A4D1-F34D-47E8-9AA3-C373567B4DF2}" type="pres">
      <dgm:prSet presAssocID="{F6841C08-D622-44AA-8803-9BEF2930D602}" presName="linear" presStyleCnt="0">
        <dgm:presLayoutVars>
          <dgm:animLvl val="lvl"/>
          <dgm:resizeHandles val="exact"/>
        </dgm:presLayoutVars>
      </dgm:prSet>
      <dgm:spPr/>
    </dgm:pt>
    <dgm:pt modelId="{7A3BD806-53AD-4406-A80D-3BDC158C5B31}" type="pres">
      <dgm:prSet presAssocID="{5943209B-9C75-4072-BB20-811E9E9C8D1B}" presName="parentText" presStyleLbl="node1" presStyleIdx="0" presStyleCnt="3" custScaleY="104149">
        <dgm:presLayoutVars>
          <dgm:chMax val="0"/>
          <dgm:bulletEnabled val="1"/>
        </dgm:presLayoutVars>
      </dgm:prSet>
      <dgm:spPr/>
    </dgm:pt>
    <dgm:pt modelId="{7C6702C1-B982-41CA-A642-64C529F5ABB8}" type="pres">
      <dgm:prSet presAssocID="{DDE8ED85-4733-4C8D-BA4F-CEDF45F8AF67}" presName="spacer" presStyleCnt="0"/>
      <dgm:spPr/>
    </dgm:pt>
    <dgm:pt modelId="{F5B79AC1-3A01-4CDC-9097-A3CD819013B4}" type="pres">
      <dgm:prSet presAssocID="{242144E6-F651-4565-9D96-0FEF40208AE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6462BB-8E7D-4BD4-A092-267BD11CDF6F}" type="pres">
      <dgm:prSet presAssocID="{F6143EC6-1075-43B8-A0E8-D6F1DE2B3E7C}" presName="spacer" presStyleCnt="0"/>
      <dgm:spPr/>
    </dgm:pt>
    <dgm:pt modelId="{4852C387-6B20-44DA-A19B-97F37D3E65F8}" type="pres">
      <dgm:prSet presAssocID="{D32B7AA2-7FCC-4AFE-BBCA-1032A6A76FD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0619328-2A6D-4B02-9EF8-14D77DCF692E}" srcId="{F6841C08-D622-44AA-8803-9BEF2930D602}" destId="{D32B7AA2-7FCC-4AFE-BBCA-1032A6A76FDE}" srcOrd="2" destOrd="0" parTransId="{5CC77988-E14F-411F-8224-D6A03465E457}" sibTransId="{28F06F20-54AD-4AB2-8FEC-4AFB0D9189E8}"/>
    <dgm:cxn modelId="{0A6B316A-5932-42C2-923B-949B07F5C19D}" type="presOf" srcId="{5943209B-9C75-4072-BB20-811E9E9C8D1B}" destId="{7A3BD806-53AD-4406-A80D-3BDC158C5B31}" srcOrd="0" destOrd="0" presId="urn:microsoft.com/office/officeart/2005/8/layout/vList2"/>
    <dgm:cxn modelId="{65A7016C-5326-44B2-B7F1-5F564102432E}" srcId="{F6841C08-D622-44AA-8803-9BEF2930D602}" destId="{5943209B-9C75-4072-BB20-811E9E9C8D1B}" srcOrd="0" destOrd="0" parTransId="{ACC9DD22-211D-47E2-8530-8D1D9144B1DE}" sibTransId="{DDE8ED85-4733-4C8D-BA4F-CEDF45F8AF67}"/>
    <dgm:cxn modelId="{E515F275-D042-4424-AC04-FB393737DA36}" type="presOf" srcId="{242144E6-F651-4565-9D96-0FEF40208AE4}" destId="{F5B79AC1-3A01-4CDC-9097-A3CD819013B4}" srcOrd="0" destOrd="0" presId="urn:microsoft.com/office/officeart/2005/8/layout/vList2"/>
    <dgm:cxn modelId="{120FDC58-56E4-487C-BD70-DB988D44A6F8}" type="presOf" srcId="{F6841C08-D622-44AA-8803-9BEF2930D602}" destId="{93A8A4D1-F34D-47E8-9AA3-C373567B4DF2}" srcOrd="0" destOrd="0" presId="urn:microsoft.com/office/officeart/2005/8/layout/vList2"/>
    <dgm:cxn modelId="{CD0CF097-CE91-43C6-934D-46644A24F52B}" srcId="{F6841C08-D622-44AA-8803-9BEF2930D602}" destId="{242144E6-F651-4565-9D96-0FEF40208AE4}" srcOrd="1" destOrd="0" parTransId="{2584140C-E7E6-4738-A0BA-13479EE2C11F}" sibTransId="{F6143EC6-1075-43B8-A0E8-D6F1DE2B3E7C}"/>
    <dgm:cxn modelId="{A68A0FD0-CF57-4E52-8C76-203C31C74507}" type="presOf" srcId="{D32B7AA2-7FCC-4AFE-BBCA-1032A6A76FDE}" destId="{4852C387-6B20-44DA-A19B-97F37D3E65F8}" srcOrd="0" destOrd="0" presId="urn:microsoft.com/office/officeart/2005/8/layout/vList2"/>
    <dgm:cxn modelId="{C34E059E-0535-4F92-B004-029A0C55AD4C}" type="presParOf" srcId="{93A8A4D1-F34D-47E8-9AA3-C373567B4DF2}" destId="{7A3BD806-53AD-4406-A80D-3BDC158C5B31}" srcOrd="0" destOrd="0" presId="urn:microsoft.com/office/officeart/2005/8/layout/vList2"/>
    <dgm:cxn modelId="{BA0D1B8D-AA30-4CC7-8DC2-25978A743CF2}" type="presParOf" srcId="{93A8A4D1-F34D-47E8-9AA3-C373567B4DF2}" destId="{7C6702C1-B982-41CA-A642-64C529F5ABB8}" srcOrd="1" destOrd="0" presId="urn:microsoft.com/office/officeart/2005/8/layout/vList2"/>
    <dgm:cxn modelId="{F2ED9559-3845-414A-B029-F1CA71F08AAC}" type="presParOf" srcId="{93A8A4D1-F34D-47E8-9AA3-C373567B4DF2}" destId="{F5B79AC1-3A01-4CDC-9097-A3CD819013B4}" srcOrd="2" destOrd="0" presId="urn:microsoft.com/office/officeart/2005/8/layout/vList2"/>
    <dgm:cxn modelId="{3FBA6ADF-0CC1-4836-9478-E5C0CCCBB262}" type="presParOf" srcId="{93A8A4D1-F34D-47E8-9AA3-C373567B4DF2}" destId="{646462BB-8E7D-4BD4-A092-267BD11CDF6F}" srcOrd="3" destOrd="0" presId="urn:microsoft.com/office/officeart/2005/8/layout/vList2"/>
    <dgm:cxn modelId="{5CE4D676-7B31-4692-9816-4234EC760D9D}" type="presParOf" srcId="{93A8A4D1-F34D-47E8-9AA3-C373567B4DF2}" destId="{4852C387-6B20-44DA-A19B-97F37D3E65F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E2DB97-A9D8-4DB9-9AE9-C678EBF312C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AA70C77-9B51-47B4-A0A5-20560ADD13AA}">
      <dgm:prSet/>
      <dgm:spPr/>
      <dgm:t>
        <a:bodyPr/>
        <a:lstStyle/>
        <a:p>
          <a:r>
            <a:rPr lang="pt-PT"/>
            <a:t>O juízo divino não respeitará a "aparência de piedade". </a:t>
          </a:r>
          <a:endParaRPr lang="en-US"/>
        </a:p>
      </dgm:t>
    </dgm:pt>
    <dgm:pt modelId="{CD8E6BFE-B0DF-4B3B-88B3-4F5477C71016}" type="parTrans" cxnId="{F682531B-04A7-4520-8D45-2ABFADA302ED}">
      <dgm:prSet/>
      <dgm:spPr/>
      <dgm:t>
        <a:bodyPr/>
        <a:lstStyle/>
        <a:p>
          <a:endParaRPr lang="en-US"/>
        </a:p>
      </dgm:t>
    </dgm:pt>
    <dgm:pt modelId="{E04FD0DA-72EC-4B8E-A29A-537D618869E6}" type="sibTrans" cxnId="{F682531B-04A7-4520-8D45-2ABFADA302ED}">
      <dgm:prSet/>
      <dgm:spPr/>
      <dgm:t>
        <a:bodyPr/>
        <a:lstStyle/>
        <a:p>
          <a:endParaRPr lang="en-US"/>
        </a:p>
      </dgm:t>
    </dgm:pt>
    <dgm:pt modelId="{14C59151-E20D-439D-8B78-ECA77B666901}">
      <dgm:prSet/>
      <dgm:spPr/>
      <dgm:t>
        <a:bodyPr/>
        <a:lstStyle/>
        <a:p>
          <a:r>
            <a:rPr lang="pt-PT" dirty="0"/>
            <a:t>Por isso, devemos atentar para a manutenção de uma fé sincera e comprometida com a verdade. </a:t>
          </a:r>
          <a:endParaRPr lang="en-US" dirty="0"/>
        </a:p>
      </dgm:t>
    </dgm:pt>
    <dgm:pt modelId="{E9F74EA8-0891-4588-A476-15BE8CA29DA9}" type="parTrans" cxnId="{254B0199-C07C-4D40-B510-D6357C518471}">
      <dgm:prSet/>
      <dgm:spPr/>
      <dgm:t>
        <a:bodyPr/>
        <a:lstStyle/>
        <a:p>
          <a:endParaRPr lang="en-US"/>
        </a:p>
      </dgm:t>
    </dgm:pt>
    <dgm:pt modelId="{F9F5B39D-5B4A-478D-A97E-8DC2E6BBA9E0}" type="sibTrans" cxnId="{254B0199-C07C-4D40-B510-D6357C518471}">
      <dgm:prSet/>
      <dgm:spPr/>
      <dgm:t>
        <a:bodyPr/>
        <a:lstStyle/>
        <a:p>
          <a:endParaRPr lang="en-US"/>
        </a:p>
      </dgm:t>
    </dgm:pt>
    <dgm:pt modelId="{15C6AD9D-FEE9-4CD9-AFAD-975FE36F790C}">
      <dgm:prSet/>
      <dgm:spPr/>
      <dgm:t>
        <a:bodyPr/>
        <a:lstStyle/>
        <a:p>
          <a:r>
            <a:rPr lang="pt-PT" dirty="0"/>
            <a:t>Em </a:t>
          </a:r>
          <a:r>
            <a:rPr lang="pt-PT" dirty="0">
              <a:solidFill>
                <a:srgbClr val="FF0000"/>
              </a:solidFill>
            </a:rPr>
            <a:t>Apocalipse 21.7 </a:t>
          </a:r>
          <a:r>
            <a:rPr lang="pt-PT" dirty="0"/>
            <a:t>o Senhor afirma: </a:t>
          </a:r>
          <a:r>
            <a:rPr lang="pt-PT" dirty="0">
              <a:solidFill>
                <a:srgbClr val="FF0000"/>
              </a:solidFill>
            </a:rPr>
            <a:t>“Quem vencer herdará todas as coisas, e eu serei seu Deus, e ele será meu filho".</a:t>
          </a:r>
          <a:endParaRPr lang="en-US" dirty="0">
            <a:solidFill>
              <a:srgbClr val="FF0000"/>
            </a:solidFill>
          </a:endParaRPr>
        </a:p>
      </dgm:t>
    </dgm:pt>
    <dgm:pt modelId="{2F94D717-271D-4590-82CB-FB7DC828A149}" type="parTrans" cxnId="{39F573C7-EBA5-4EFD-8997-591979DA1649}">
      <dgm:prSet/>
      <dgm:spPr/>
      <dgm:t>
        <a:bodyPr/>
        <a:lstStyle/>
        <a:p>
          <a:endParaRPr lang="en-US"/>
        </a:p>
      </dgm:t>
    </dgm:pt>
    <dgm:pt modelId="{3A1C94D3-4E19-42B5-93B5-5B93239411B3}" type="sibTrans" cxnId="{39F573C7-EBA5-4EFD-8997-591979DA1649}">
      <dgm:prSet/>
      <dgm:spPr/>
      <dgm:t>
        <a:bodyPr/>
        <a:lstStyle/>
        <a:p>
          <a:endParaRPr lang="en-US"/>
        </a:p>
      </dgm:t>
    </dgm:pt>
    <dgm:pt modelId="{536E45D3-B001-49AB-B503-687BB589B34A}" type="pres">
      <dgm:prSet presAssocID="{E2E2DB97-A9D8-4DB9-9AE9-C678EBF312CE}" presName="vert0" presStyleCnt="0">
        <dgm:presLayoutVars>
          <dgm:dir/>
          <dgm:animOne val="branch"/>
          <dgm:animLvl val="lvl"/>
        </dgm:presLayoutVars>
      </dgm:prSet>
      <dgm:spPr/>
    </dgm:pt>
    <dgm:pt modelId="{CFF63DA8-1470-4CE0-8579-FB92CA8A3F0E}" type="pres">
      <dgm:prSet presAssocID="{2AA70C77-9B51-47B4-A0A5-20560ADD13AA}" presName="thickLine" presStyleLbl="alignNode1" presStyleIdx="0" presStyleCnt="3"/>
      <dgm:spPr/>
    </dgm:pt>
    <dgm:pt modelId="{81C78F81-0404-41B4-87B7-7EFC7E2CA7D1}" type="pres">
      <dgm:prSet presAssocID="{2AA70C77-9B51-47B4-A0A5-20560ADD13AA}" presName="horz1" presStyleCnt="0"/>
      <dgm:spPr/>
    </dgm:pt>
    <dgm:pt modelId="{7463C160-0013-44F7-BFBE-0AB6A4F14A97}" type="pres">
      <dgm:prSet presAssocID="{2AA70C77-9B51-47B4-A0A5-20560ADD13AA}" presName="tx1" presStyleLbl="revTx" presStyleIdx="0" presStyleCnt="3"/>
      <dgm:spPr/>
    </dgm:pt>
    <dgm:pt modelId="{266AA696-3C32-45C3-8C60-E74DFED18A6E}" type="pres">
      <dgm:prSet presAssocID="{2AA70C77-9B51-47B4-A0A5-20560ADD13AA}" presName="vert1" presStyleCnt="0"/>
      <dgm:spPr/>
    </dgm:pt>
    <dgm:pt modelId="{98F1C09E-56AB-406F-9784-F015F2E322AA}" type="pres">
      <dgm:prSet presAssocID="{14C59151-E20D-439D-8B78-ECA77B666901}" presName="thickLine" presStyleLbl="alignNode1" presStyleIdx="1" presStyleCnt="3"/>
      <dgm:spPr/>
    </dgm:pt>
    <dgm:pt modelId="{A1EE8A4B-0C0A-457F-B88E-B9CAF9905517}" type="pres">
      <dgm:prSet presAssocID="{14C59151-E20D-439D-8B78-ECA77B666901}" presName="horz1" presStyleCnt="0"/>
      <dgm:spPr/>
    </dgm:pt>
    <dgm:pt modelId="{BD2AEA6B-A9D0-492A-94FE-6246E32CE0CA}" type="pres">
      <dgm:prSet presAssocID="{14C59151-E20D-439D-8B78-ECA77B666901}" presName="tx1" presStyleLbl="revTx" presStyleIdx="1" presStyleCnt="3"/>
      <dgm:spPr/>
    </dgm:pt>
    <dgm:pt modelId="{69780F72-BB8F-4EA5-B184-67D73E9F6916}" type="pres">
      <dgm:prSet presAssocID="{14C59151-E20D-439D-8B78-ECA77B666901}" presName="vert1" presStyleCnt="0"/>
      <dgm:spPr/>
    </dgm:pt>
    <dgm:pt modelId="{CA2CDDBB-9B97-4EE9-B978-EB1B1573B3D5}" type="pres">
      <dgm:prSet presAssocID="{15C6AD9D-FEE9-4CD9-AFAD-975FE36F790C}" presName="thickLine" presStyleLbl="alignNode1" presStyleIdx="2" presStyleCnt="3"/>
      <dgm:spPr/>
    </dgm:pt>
    <dgm:pt modelId="{4E2774A8-B187-4AF3-825A-7B31E93EBF3F}" type="pres">
      <dgm:prSet presAssocID="{15C6AD9D-FEE9-4CD9-AFAD-975FE36F790C}" presName="horz1" presStyleCnt="0"/>
      <dgm:spPr/>
    </dgm:pt>
    <dgm:pt modelId="{55E9452F-ABF1-4E46-B276-577202482D52}" type="pres">
      <dgm:prSet presAssocID="{15C6AD9D-FEE9-4CD9-AFAD-975FE36F790C}" presName="tx1" presStyleLbl="revTx" presStyleIdx="2" presStyleCnt="3"/>
      <dgm:spPr/>
    </dgm:pt>
    <dgm:pt modelId="{4CE9FFDD-6FDE-4162-944D-79C663EA5A04}" type="pres">
      <dgm:prSet presAssocID="{15C6AD9D-FEE9-4CD9-AFAD-975FE36F790C}" presName="vert1" presStyleCnt="0"/>
      <dgm:spPr/>
    </dgm:pt>
  </dgm:ptLst>
  <dgm:cxnLst>
    <dgm:cxn modelId="{F1B3C602-AC7B-4E42-98AD-6B109AAFA61C}" type="presOf" srcId="{E2E2DB97-A9D8-4DB9-9AE9-C678EBF312CE}" destId="{536E45D3-B001-49AB-B503-687BB589B34A}" srcOrd="0" destOrd="0" presId="urn:microsoft.com/office/officeart/2008/layout/LinedList"/>
    <dgm:cxn modelId="{F682531B-04A7-4520-8D45-2ABFADA302ED}" srcId="{E2E2DB97-A9D8-4DB9-9AE9-C678EBF312CE}" destId="{2AA70C77-9B51-47B4-A0A5-20560ADD13AA}" srcOrd="0" destOrd="0" parTransId="{CD8E6BFE-B0DF-4B3B-88B3-4F5477C71016}" sibTransId="{E04FD0DA-72EC-4B8E-A29A-537D618869E6}"/>
    <dgm:cxn modelId="{076D6B5F-401D-4607-8134-2CEC1AA25F33}" type="presOf" srcId="{14C59151-E20D-439D-8B78-ECA77B666901}" destId="{BD2AEA6B-A9D0-492A-94FE-6246E32CE0CA}" srcOrd="0" destOrd="0" presId="urn:microsoft.com/office/officeart/2008/layout/LinedList"/>
    <dgm:cxn modelId="{C90C1D76-BBB2-43A8-BC91-029AEBAD8A0A}" type="presOf" srcId="{15C6AD9D-FEE9-4CD9-AFAD-975FE36F790C}" destId="{55E9452F-ABF1-4E46-B276-577202482D52}" srcOrd="0" destOrd="0" presId="urn:microsoft.com/office/officeart/2008/layout/LinedList"/>
    <dgm:cxn modelId="{254B0199-C07C-4D40-B510-D6357C518471}" srcId="{E2E2DB97-A9D8-4DB9-9AE9-C678EBF312CE}" destId="{14C59151-E20D-439D-8B78-ECA77B666901}" srcOrd="1" destOrd="0" parTransId="{E9F74EA8-0891-4588-A476-15BE8CA29DA9}" sibTransId="{F9F5B39D-5B4A-478D-A97E-8DC2E6BBA9E0}"/>
    <dgm:cxn modelId="{39F573C7-EBA5-4EFD-8997-591979DA1649}" srcId="{E2E2DB97-A9D8-4DB9-9AE9-C678EBF312CE}" destId="{15C6AD9D-FEE9-4CD9-AFAD-975FE36F790C}" srcOrd="2" destOrd="0" parTransId="{2F94D717-271D-4590-82CB-FB7DC828A149}" sibTransId="{3A1C94D3-4E19-42B5-93B5-5B93239411B3}"/>
    <dgm:cxn modelId="{3DD9E5DA-0EBB-4498-922F-98B32B55456A}" type="presOf" srcId="{2AA70C77-9B51-47B4-A0A5-20560ADD13AA}" destId="{7463C160-0013-44F7-BFBE-0AB6A4F14A97}" srcOrd="0" destOrd="0" presId="urn:microsoft.com/office/officeart/2008/layout/LinedList"/>
    <dgm:cxn modelId="{EF719A3A-9BE8-4DEC-B73A-ABC1C90EB327}" type="presParOf" srcId="{536E45D3-B001-49AB-B503-687BB589B34A}" destId="{CFF63DA8-1470-4CE0-8579-FB92CA8A3F0E}" srcOrd="0" destOrd="0" presId="urn:microsoft.com/office/officeart/2008/layout/LinedList"/>
    <dgm:cxn modelId="{F54C96E8-CCD7-4E13-9F9F-3468F4C118A5}" type="presParOf" srcId="{536E45D3-B001-49AB-B503-687BB589B34A}" destId="{81C78F81-0404-41B4-87B7-7EFC7E2CA7D1}" srcOrd="1" destOrd="0" presId="urn:microsoft.com/office/officeart/2008/layout/LinedList"/>
    <dgm:cxn modelId="{017A7464-B517-435E-AAA6-7933669A013D}" type="presParOf" srcId="{81C78F81-0404-41B4-87B7-7EFC7E2CA7D1}" destId="{7463C160-0013-44F7-BFBE-0AB6A4F14A97}" srcOrd="0" destOrd="0" presId="urn:microsoft.com/office/officeart/2008/layout/LinedList"/>
    <dgm:cxn modelId="{10486AC5-7535-4751-96B3-9939A882C1A2}" type="presParOf" srcId="{81C78F81-0404-41B4-87B7-7EFC7E2CA7D1}" destId="{266AA696-3C32-45C3-8C60-E74DFED18A6E}" srcOrd="1" destOrd="0" presId="urn:microsoft.com/office/officeart/2008/layout/LinedList"/>
    <dgm:cxn modelId="{5F7B46B6-3AA6-4FA3-9892-5B576B86C008}" type="presParOf" srcId="{536E45D3-B001-49AB-B503-687BB589B34A}" destId="{98F1C09E-56AB-406F-9784-F015F2E322AA}" srcOrd="2" destOrd="0" presId="urn:microsoft.com/office/officeart/2008/layout/LinedList"/>
    <dgm:cxn modelId="{94C25B9D-B98C-417E-B50A-76EC4748F700}" type="presParOf" srcId="{536E45D3-B001-49AB-B503-687BB589B34A}" destId="{A1EE8A4B-0C0A-457F-B88E-B9CAF9905517}" srcOrd="3" destOrd="0" presId="urn:microsoft.com/office/officeart/2008/layout/LinedList"/>
    <dgm:cxn modelId="{AA042B2C-C520-4774-98AD-54B040164010}" type="presParOf" srcId="{A1EE8A4B-0C0A-457F-B88E-B9CAF9905517}" destId="{BD2AEA6B-A9D0-492A-94FE-6246E32CE0CA}" srcOrd="0" destOrd="0" presId="urn:microsoft.com/office/officeart/2008/layout/LinedList"/>
    <dgm:cxn modelId="{ABE3F409-9B5F-48AD-8919-70EBE959F685}" type="presParOf" srcId="{A1EE8A4B-0C0A-457F-B88E-B9CAF9905517}" destId="{69780F72-BB8F-4EA5-B184-67D73E9F6916}" srcOrd="1" destOrd="0" presId="urn:microsoft.com/office/officeart/2008/layout/LinedList"/>
    <dgm:cxn modelId="{1A13D892-2D6B-4D22-AD82-E4C986A343E6}" type="presParOf" srcId="{536E45D3-B001-49AB-B503-687BB589B34A}" destId="{CA2CDDBB-9B97-4EE9-B978-EB1B1573B3D5}" srcOrd="4" destOrd="0" presId="urn:microsoft.com/office/officeart/2008/layout/LinedList"/>
    <dgm:cxn modelId="{8EEE19F1-9555-40AB-83B7-0EA01236D1E5}" type="presParOf" srcId="{536E45D3-B001-49AB-B503-687BB589B34A}" destId="{4E2774A8-B187-4AF3-825A-7B31E93EBF3F}" srcOrd="5" destOrd="0" presId="urn:microsoft.com/office/officeart/2008/layout/LinedList"/>
    <dgm:cxn modelId="{A52D59C8-4DAC-4088-BE38-47E4D18BA9D7}" type="presParOf" srcId="{4E2774A8-B187-4AF3-825A-7B31E93EBF3F}" destId="{55E9452F-ABF1-4E46-B276-577202482D52}" srcOrd="0" destOrd="0" presId="urn:microsoft.com/office/officeart/2008/layout/LinedList"/>
    <dgm:cxn modelId="{3233B6D0-E2C3-4E7B-9586-A1A310360C39}" type="presParOf" srcId="{4E2774A8-B187-4AF3-825A-7B31E93EBF3F}" destId="{4CE9FFDD-6FDE-4162-944D-79C663EA5A0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743952-3F02-4DDB-8C59-56EFDC6CFA53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59AA87-A93B-4DE0-8530-3B05D96166ED}">
      <dgm:prSet/>
      <dgm:spPr/>
      <dgm:t>
        <a:bodyPr/>
        <a:lstStyle/>
        <a:p>
          <a:r>
            <a:rPr lang="pt-PT" dirty="0"/>
            <a:t>A condenação eterna não é apenas uma sentença decretada pelo Senhor no Juízo Final, mas acontece em decorrência de uma vida longe de Deus. </a:t>
          </a:r>
          <a:endParaRPr lang="en-US" dirty="0"/>
        </a:p>
      </dgm:t>
    </dgm:pt>
    <dgm:pt modelId="{814DF523-899D-4FEC-B3E9-AAFE2D369620}" type="parTrans" cxnId="{BB1417AA-EE26-479E-A508-A9C992334EEC}">
      <dgm:prSet/>
      <dgm:spPr/>
      <dgm:t>
        <a:bodyPr/>
        <a:lstStyle/>
        <a:p>
          <a:endParaRPr lang="en-US"/>
        </a:p>
      </dgm:t>
    </dgm:pt>
    <dgm:pt modelId="{AC0C1FF2-E3D1-424E-AB15-B455B64DE677}" type="sibTrans" cxnId="{BB1417AA-EE26-479E-A508-A9C992334EEC}">
      <dgm:prSet/>
      <dgm:spPr/>
      <dgm:t>
        <a:bodyPr/>
        <a:lstStyle/>
        <a:p>
          <a:endParaRPr lang="en-US"/>
        </a:p>
      </dgm:t>
    </dgm:pt>
    <dgm:pt modelId="{A8635493-4B65-4878-91C6-36FF4B409108}">
      <dgm:prSet/>
      <dgm:spPr>
        <a:solidFill>
          <a:srgbClr val="FF0000"/>
        </a:solidFill>
      </dgm:spPr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Senhor Jesus afirmou:"[...] quem não crê já está condenado, porquanto não crê no nome do unigénito Filho de Deus" (</a:t>
          </a:r>
          <a:r>
            <a:rPr lang="pt-PT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</a:t>
          </a:r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3.18).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8ABE6D-A380-4D27-ADBB-C3BF2552C9AF}" type="parTrans" cxnId="{4AA8C68F-853A-4056-8561-567287D7555E}">
      <dgm:prSet/>
      <dgm:spPr/>
      <dgm:t>
        <a:bodyPr/>
        <a:lstStyle/>
        <a:p>
          <a:endParaRPr lang="en-US"/>
        </a:p>
      </dgm:t>
    </dgm:pt>
    <dgm:pt modelId="{2ECCF1C1-2B18-4C50-9232-F6C61D9F53E7}" type="sibTrans" cxnId="{4AA8C68F-853A-4056-8561-567287D7555E}">
      <dgm:prSet/>
      <dgm:spPr/>
      <dgm:t>
        <a:bodyPr/>
        <a:lstStyle/>
        <a:p>
          <a:endParaRPr lang="en-US"/>
        </a:p>
      </dgm:t>
    </dgm:pt>
    <dgm:pt modelId="{42EAA541-20BE-46CB-B4EE-0288E2733769}" type="pres">
      <dgm:prSet presAssocID="{74743952-3F02-4DDB-8C59-56EFDC6CFA53}" presName="diagram" presStyleCnt="0">
        <dgm:presLayoutVars>
          <dgm:dir/>
          <dgm:resizeHandles val="exact"/>
        </dgm:presLayoutVars>
      </dgm:prSet>
      <dgm:spPr/>
    </dgm:pt>
    <dgm:pt modelId="{76C40F1D-785E-492A-9D20-D9FB4FBE85EA}" type="pres">
      <dgm:prSet presAssocID="{7559AA87-A93B-4DE0-8530-3B05D96166ED}" presName="node" presStyleLbl="node1" presStyleIdx="0" presStyleCnt="2">
        <dgm:presLayoutVars>
          <dgm:bulletEnabled val="1"/>
        </dgm:presLayoutVars>
      </dgm:prSet>
      <dgm:spPr/>
    </dgm:pt>
    <dgm:pt modelId="{E83D05B9-0551-488E-AC8E-DB76590D555F}" type="pres">
      <dgm:prSet presAssocID="{AC0C1FF2-E3D1-424E-AB15-B455B64DE677}" presName="sibTrans" presStyleCnt="0"/>
      <dgm:spPr/>
    </dgm:pt>
    <dgm:pt modelId="{07491591-C902-4A2E-B279-514CCBAEED10}" type="pres">
      <dgm:prSet presAssocID="{A8635493-4B65-4878-91C6-36FF4B409108}" presName="node" presStyleLbl="node1" presStyleIdx="1" presStyleCnt="2">
        <dgm:presLayoutVars>
          <dgm:bulletEnabled val="1"/>
        </dgm:presLayoutVars>
      </dgm:prSet>
      <dgm:spPr/>
    </dgm:pt>
  </dgm:ptLst>
  <dgm:cxnLst>
    <dgm:cxn modelId="{4E8E0479-42A5-4A03-ACB8-64083E70BDB2}" type="presOf" srcId="{A8635493-4B65-4878-91C6-36FF4B409108}" destId="{07491591-C902-4A2E-B279-514CCBAEED10}" srcOrd="0" destOrd="0" presId="urn:microsoft.com/office/officeart/2005/8/layout/default"/>
    <dgm:cxn modelId="{3675498E-2E75-4CF0-A189-E3BEE9E38E71}" type="presOf" srcId="{7559AA87-A93B-4DE0-8530-3B05D96166ED}" destId="{76C40F1D-785E-492A-9D20-D9FB4FBE85EA}" srcOrd="0" destOrd="0" presId="urn:microsoft.com/office/officeart/2005/8/layout/default"/>
    <dgm:cxn modelId="{4AA8C68F-853A-4056-8561-567287D7555E}" srcId="{74743952-3F02-4DDB-8C59-56EFDC6CFA53}" destId="{A8635493-4B65-4878-91C6-36FF4B409108}" srcOrd="1" destOrd="0" parTransId="{808ABE6D-A380-4D27-ADBB-C3BF2552C9AF}" sibTransId="{2ECCF1C1-2B18-4C50-9232-F6C61D9F53E7}"/>
    <dgm:cxn modelId="{BB1417AA-EE26-479E-A508-A9C992334EEC}" srcId="{74743952-3F02-4DDB-8C59-56EFDC6CFA53}" destId="{7559AA87-A93B-4DE0-8530-3B05D96166ED}" srcOrd="0" destOrd="0" parTransId="{814DF523-899D-4FEC-B3E9-AAFE2D369620}" sibTransId="{AC0C1FF2-E3D1-424E-AB15-B455B64DE677}"/>
    <dgm:cxn modelId="{5A9CF6F3-03B8-4AB7-BD03-9D85E46DAFA1}" type="presOf" srcId="{74743952-3F02-4DDB-8C59-56EFDC6CFA53}" destId="{42EAA541-20BE-46CB-B4EE-0288E2733769}" srcOrd="0" destOrd="0" presId="urn:microsoft.com/office/officeart/2005/8/layout/default"/>
    <dgm:cxn modelId="{3F1F03DE-CF95-4F3D-81F2-0903ED5EDDBA}" type="presParOf" srcId="{42EAA541-20BE-46CB-B4EE-0288E2733769}" destId="{76C40F1D-785E-492A-9D20-D9FB4FBE85EA}" srcOrd="0" destOrd="0" presId="urn:microsoft.com/office/officeart/2005/8/layout/default"/>
    <dgm:cxn modelId="{F808C28D-891C-444C-B2ED-91964C9408BA}" type="presParOf" srcId="{42EAA541-20BE-46CB-B4EE-0288E2733769}" destId="{E83D05B9-0551-488E-AC8E-DB76590D555F}" srcOrd="1" destOrd="0" presId="urn:microsoft.com/office/officeart/2005/8/layout/default"/>
    <dgm:cxn modelId="{1A6C55D3-7C53-4F92-9B97-9C2FC1279D65}" type="presParOf" srcId="{42EAA541-20BE-46CB-B4EE-0288E2733769}" destId="{07491591-C902-4A2E-B279-514CCBAEED1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6C06F0-9C4B-4910-986F-B2FC5000CDF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E586877-42A9-4D10-978A-A8D560735751}">
      <dgm:prSet/>
      <dgm:spPr/>
      <dgm:t>
        <a:bodyPr/>
        <a:lstStyle/>
        <a:p>
          <a:r>
            <a:rPr lang="pt-PT" dirty="0"/>
            <a:t>Vale ressaltar que esse Lugar de tormento não foi feito para os homens, e sim "preparado para o Diabo e seus anjos" (</a:t>
          </a:r>
          <a:r>
            <a:rPr lang="pt-PT" dirty="0" err="1"/>
            <a:t>Mt</a:t>
          </a:r>
          <a:r>
            <a:rPr lang="pt-PT" dirty="0"/>
            <a:t> 25.41).</a:t>
          </a:r>
          <a:endParaRPr lang="en-US" dirty="0"/>
        </a:p>
      </dgm:t>
    </dgm:pt>
    <dgm:pt modelId="{8BFB390F-8273-4095-BF27-B1A1FD3E071B}" type="parTrans" cxnId="{C2258F59-802D-4196-B59D-785A04AD7302}">
      <dgm:prSet/>
      <dgm:spPr/>
      <dgm:t>
        <a:bodyPr/>
        <a:lstStyle/>
        <a:p>
          <a:endParaRPr lang="en-US"/>
        </a:p>
      </dgm:t>
    </dgm:pt>
    <dgm:pt modelId="{4B3E732C-608D-4E59-96F1-106A53DE2626}" type="sibTrans" cxnId="{C2258F59-802D-4196-B59D-785A04AD7302}">
      <dgm:prSet/>
      <dgm:spPr/>
      <dgm:t>
        <a:bodyPr/>
        <a:lstStyle/>
        <a:p>
          <a:endParaRPr lang="en-US"/>
        </a:p>
      </dgm:t>
    </dgm:pt>
    <dgm:pt modelId="{0D1CE037-01AD-4BB9-BD22-83AC7A878851}">
      <dgm:prSet/>
      <dgm:spPr/>
      <dgm:t>
        <a:bodyPr/>
        <a:lstStyle/>
        <a:p>
          <a:r>
            <a:rPr lang="pt-PT"/>
            <a:t>Portanto, os ímpios não serão condenados a este Lugar por vontade divina, mas, por conta de suas escolhas pessoais. </a:t>
          </a:r>
          <a:endParaRPr lang="en-US"/>
        </a:p>
      </dgm:t>
    </dgm:pt>
    <dgm:pt modelId="{83A6B3F7-5B26-43E5-8EB4-ECD544A980F5}" type="parTrans" cxnId="{FABAE7FD-8967-4DE8-A23F-D80CFAC5370B}">
      <dgm:prSet/>
      <dgm:spPr/>
      <dgm:t>
        <a:bodyPr/>
        <a:lstStyle/>
        <a:p>
          <a:endParaRPr lang="en-US"/>
        </a:p>
      </dgm:t>
    </dgm:pt>
    <dgm:pt modelId="{A72334E1-632B-4EF5-AF51-666A96900B1A}" type="sibTrans" cxnId="{FABAE7FD-8967-4DE8-A23F-D80CFAC5370B}">
      <dgm:prSet/>
      <dgm:spPr/>
      <dgm:t>
        <a:bodyPr/>
        <a:lstStyle/>
        <a:p>
          <a:endParaRPr lang="en-US"/>
        </a:p>
      </dgm:t>
    </dgm:pt>
    <dgm:pt modelId="{38D20E63-6165-4D01-9647-B43B8D7CABF7}">
      <dgm:prSet/>
      <dgm:spPr/>
      <dgm:t>
        <a:bodyPr/>
        <a:lstStyle/>
        <a:p>
          <a:r>
            <a:rPr lang="pt-PT"/>
            <a:t>Afinal de contas, o Criador não tem prazer na morte do ímpio, mas que todos se convertam e vivam (Ez 33.11).</a:t>
          </a:r>
          <a:endParaRPr lang="en-US"/>
        </a:p>
      </dgm:t>
    </dgm:pt>
    <dgm:pt modelId="{3F47BEA2-437A-4C64-A2B7-0641089E9C92}" type="parTrans" cxnId="{00DC0CD8-C868-429D-AFB1-2E3A23E3E0AD}">
      <dgm:prSet/>
      <dgm:spPr/>
      <dgm:t>
        <a:bodyPr/>
        <a:lstStyle/>
        <a:p>
          <a:endParaRPr lang="en-US"/>
        </a:p>
      </dgm:t>
    </dgm:pt>
    <dgm:pt modelId="{EAA0FF3B-3E5B-4F49-A818-9DE79C1AC5AD}" type="sibTrans" cxnId="{00DC0CD8-C868-429D-AFB1-2E3A23E3E0AD}">
      <dgm:prSet/>
      <dgm:spPr/>
      <dgm:t>
        <a:bodyPr/>
        <a:lstStyle/>
        <a:p>
          <a:endParaRPr lang="en-US"/>
        </a:p>
      </dgm:t>
    </dgm:pt>
    <dgm:pt modelId="{11858A44-1365-4EA6-9ED5-ABCC7641B06F}" type="pres">
      <dgm:prSet presAssocID="{D46C06F0-9C4B-4910-986F-B2FC5000CDFD}" presName="linear" presStyleCnt="0">
        <dgm:presLayoutVars>
          <dgm:animLvl val="lvl"/>
          <dgm:resizeHandles val="exact"/>
        </dgm:presLayoutVars>
      </dgm:prSet>
      <dgm:spPr/>
    </dgm:pt>
    <dgm:pt modelId="{D5F4D401-9583-460F-B2D9-3C3D8C4BA938}" type="pres">
      <dgm:prSet presAssocID="{EE586877-42A9-4D10-978A-A8D56073575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EFBFAB6-4475-4054-8AF5-23C0E53B4D92}" type="pres">
      <dgm:prSet presAssocID="{4B3E732C-608D-4E59-96F1-106A53DE2626}" presName="spacer" presStyleCnt="0"/>
      <dgm:spPr/>
    </dgm:pt>
    <dgm:pt modelId="{61B8BF30-1ED7-438C-9EB8-123BCCE1571C}" type="pres">
      <dgm:prSet presAssocID="{0D1CE037-01AD-4BB9-BD22-83AC7A87885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58B6816-3E53-472A-8796-285C1AC4EF93}" type="pres">
      <dgm:prSet presAssocID="{A72334E1-632B-4EF5-AF51-666A96900B1A}" presName="spacer" presStyleCnt="0"/>
      <dgm:spPr/>
    </dgm:pt>
    <dgm:pt modelId="{484E2285-A0D4-49F2-B012-3F20D6E85BFA}" type="pres">
      <dgm:prSet presAssocID="{38D20E63-6165-4D01-9647-B43B8D7CABF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940323F-6E2B-4483-BB02-D793896DBB1F}" type="presOf" srcId="{38D20E63-6165-4D01-9647-B43B8D7CABF7}" destId="{484E2285-A0D4-49F2-B012-3F20D6E85BFA}" srcOrd="0" destOrd="0" presId="urn:microsoft.com/office/officeart/2005/8/layout/vList2"/>
    <dgm:cxn modelId="{1C846742-F342-4176-A04D-9E2A9B079345}" type="presOf" srcId="{D46C06F0-9C4B-4910-986F-B2FC5000CDFD}" destId="{11858A44-1365-4EA6-9ED5-ABCC7641B06F}" srcOrd="0" destOrd="0" presId="urn:microsoft.com/office/officeart/2005/8/layout/vList2"/>
    <dgm:cxn modelId="{19D0AC43-8B05-4485-A433-A6880F7A5BD9}" type="presOf" srcId="{EE586877-42A9-4D10-978A-A8D560735751}" destId="{D5F4D401-9583-460F-B2D9-3C3D8C4BA938}" srcOrd="0" destOrd="0" presId="urn:microsoft.com/office/officeart/2005/8/layout/vList2"/>
    <dgm:cxn modelId="{C2258F59-802D-4196-B59D-785A04AD7302}" srcId="{D46C06F0-9C4B-4910-986F-B2FC5000CDFD}" destId="{EE586877-42A9-4D10-978A-A8D560735751}" srcOrd="0" destOrd="0" parTransId="{8BFB390F-8273-4095-BF27-B1A1FD3E071B}" sibTransId="{4B3E732C-608D-4E59-96F1-106A53DE2626}"/>
    <dgm:cxn modelId="{00DC0CD8-C868-429D-AFB1-2E3A23E3E0AD}" srcId="{D46C06F0-9C4B-4910-986F-B2FC5000CDFD}" destId="{38D20E63-6165-4D01-9647-B43B8D7CABF7}" srcOrd="2" destOrd="0" parTransId="{3F47BEA2-437A-4C64-A2B7-0641089E9C92}" sibTransId="{EAA0FF3B-3E5B-4F49-A818-9DE79C1AC5AD}"/>
    <dgm:cxn modelId="{B89852D8-FADA-47C3-8DD8-22491D2406EA}" type="presOf" srcId="{0D1CE037-01AD-4BB9-BD22-83AC7A878851}" destId="{61B8BF30-1ED7-438C-9EB8-123BCCE1571C}" srcOrd="0" destOrd="0" presId="urn:microsoft.com/office/officeart/2005/8/layout/vList2"/>
    <dgm:cxn modelId="{FABAE7FD-8967-4DE8-A23F-D80CFAC5370B}" srcId="{D46C06F0-9C4B-4910-986F-B2FC5000CDFD}" destId="{0D1CE037-01AD-4BB9-BD22-83AC7A878851}" srcOrd="1" destOrd="0" parTransId="{83A6B3F7-5B26-43E5-8EB4-ECD544A980F5}" sibTransId="{A72334E1-632B-4EF5-AF51-666A96900B1A}"/>
    <dgm:cxn modelId="{4AC34C03-D76B-42B0-963F-027B8BA6D873}" type="presParOf" srcId="{11858A44-1365-4EA6-9ED5-ABCC7641B06F}" destId="{D5F4D401-9583-460F-B2D9-3C3D8C4BA938}" srcOrd="0" destOrd="0" presId="urn:microsoft.com/office/officeart/2005/8/layout/vList2"/>
    <dgm:cxn modelId="{2F4C5B9D-F1A3-40D9-A83F-EBC7D72BBE78}" type="presParOf" srcId="{11858A44-1365-4EA6-9ED5-ABCC7641B06F}" destId="{3EFBFAB6-4475-4054-8AF5-23C0E53B4D92}" srcOrd="1" destOrd="0" presId="urn:microsoft.com/office/officeart/2005/8/layout/vList2"/>
    <dgm:cxn modelId="{D02F6003-6221-466A-8D97-DCB58FF99D1B}" type="presParOf" srcId="{11858A44-1365-4EA6-9ED5-ABCC7641B06F}" destId="{61B8BF30-1ED7-438C-9EB8-123BCCE1571C}" srcOrd="2" destOrd="0" presId="urn:microsoft.com/office/officeart/2005/8/layout/vList2"/>
    <dgm:cxn modelId="{559292BC-B1D3-44BC-A997-5FFF432C059F}" type="presParOf" srcId="{11858A44-1365-4EA6-9ED5-ABCC7641B06F}" destId="{958B6816-3E53-472A-8796-285C1AC4EF93}" srcOrd="3" destOrd="0" presId="urn:microsoft.com/office/officeart/2005/8/layout/vList2"/>
    <dgm:cxn modelId="{B48E0476-E169-45B1-9604-1E4BF6652261}" type="presParOf" srcId="{11858A44-1365-4EA6-9ED5-ABCC7641B06F}" destId="{484E2285-A0D4-49F2-B012-3F20D6E85BF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FDB7BB-E5CB-4250-87CB-E7B21D896FF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F9AA95D-5871-4F18-9654-45CD8E07AC01}">
      <dgm:prSet/>
      <dgm:spPr/>
      <dgm:t>
        <a:bodyPr/>
        <a:lstStyle/>
        <a:p>
          <a:r>
            <a:rPr lang="pt-PT"/>
            <a:t>O cataclisma final da existência é tratado no contexto bíblico tanto pelos profetas do Antigo Testamento quanto por Jesus e os apóstolos em o Novo Testamento. </a:t>
          </a:r>
          <a:endParaRPr lang="en-US"/>
        </a:p>
      </dgm:t>
    </dgm:pt>
    <dgm:pt modelId="{466415DD-DAE4-429F-8F91-4151502F939F}" type="parTrans" cxnId="{626E0308-E042-4591-ABC6-499A3A53BDFD}">
      <dgm:prSet/>
      <dgm:spPr/>
      <dgm:t>
        <a:bodyPr/>
        <a:lstStyle/>
        <a:p>
          <a:endParaRPr lang="en-US"/>
        </a:p>
      </dgm:t>
    </dgm:pt>
    <dgm:pt modelId="{65AADA74-233F-4043-BD5A-544B79144239}" type="sibTrans" cxnId="{626E0308-E042-4591-ABC6-499A3A53BDFD}">
      <dgm:prSet/>
      <dgm:spPr/>
      <dgm:t>
        <a:bodyPr/>
        <a:lstStyle/>
        <a:p>
          <a:endParaRPr lang="en-US"/>
        </a:p>
      </dgm:t>
    </dgm:pt>
    <dgm:pt modelId="{1FB2A28A-0698-43D8-9302-C5E9B29DF9C5}">
      <dgm:prSet/>
      <dgm:spPr/>
      <dgm:t>
        <a:bodyPr/>
        <a:lstStyle/>
        <a:p>
          <a:r>
            <a:rPr lang="pt-P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(Is 344; 51.6; </a:t>
          </a:r>
          <a:r>
            <a:rPr lang="pt-PT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Mt</a:t>
          </a:r>
          <a:r>
            <a:rPr lang="pt-P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13.39; 24.3.14; </a:t>
          </a:r>
          <a:r>
            <a:rPr lang="pt-PT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Mc</a:t>
          </a:r>
          <a:r>
            <a:rPr lang="pt-P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137.31:1 Co 15.24; 2 </a:t>
          </a:r>
          <a:r>
            <a:rPr lang="pt-PT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pt-P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3.7,11.12; </a:t>
          </a:r>
          <a:r>
            <a:rPr lang="pt-PT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</a:t>
          </a:r>
          <a:r>
            <a:rPr lang="pt-P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20.11).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1F215A-33AE-4EC3-9C84-54627B32E54A}" type="parTrans" cxnId="{9CA1F165-2AD2-47D8-88C7-1492FAF17016}">
      <dgm:prSet/>
      <dgm:spPr/>
      <dgm:t>
        <a:bodyPr/>
        <a:lstStyle/>
        <a:p>
          <a:endParaRPr lang="en-US"/>
        </a:p>
      </dgm:t>
    </dgm:pt>
    <dgm:pt modelId="{6E822524-07FE-40B7-920A-23DA1594F6C7}" type="sibTrans" cxnId="{9CA1F165-2AD2-47D8-88C7-1492FAF17016}">
      <dgm:prSet/>
      <dgm:spPr/>
      <dgm:t>
        <a:bodyPr/>
        <a:lstStyle/>
        <a:p>
          <a:endParaRPr lang="en-US"/>
        </a:p>
      </dgm:t>
    </dgm:pt>
    <dgm:pt modelId="{E4571A02-E7F5-4AA0-B3FD-462CD712DB99}" type="pres">
      <dgm:prSet presAssocID="{DDFDB7BB-E5CB-4250-87CB-E7B21D896FF5}" presName="vert0" presStyleCnt="0">
        <dgm:presLayoutVars>
          <dgm:dir/>
          <dgm:animOne val="branch"/>
          <dgm:animLvl val="lvl"/>
        </dgm:presLayoutVars>
      </dgm:prSet>
      <dgm:spPr/>
    </dgm:pt>
    <dgm:pt modelId="{B1347061-DE8E-4F07-A820-756B26332004}" type="pres">
      <dgm:prSet presAssocID="{8F9AA95D-5871-4F18-9654-45CD8E07AC01}" presName="thickLine" presStyleLbl="alignNode1" presStyleIdx="0" presStyleCnt="2"/>
      <dgm:spPr/>
    </dgm:pt>
    <dgm:pt modelId="{17FFD799-A67E-4982-A7E4-2DA3CE680BA0}" type="pres">
      <dgm:prSet presAssocID="{8F9AA95D-5871-4F18-9654-45CD8E07AC01}" presName="horz1" presStyleCnt="0"/>
      <dgm:spPr/>
    </dgm:pt>
    <dgm:pt modelId="{5E5BED1E-9814-4608-84DA-7881E0C02057}" type="pres">
      <dgm:prSet presAssocID="{8F9AA95D-5871-4F18-9654-45CD8E07AC01}" presName="tx1" presStyleLbl="revTx" presStyleIdx="0" presStyleCnt="2"/>
      <dgm:spPr/>
    </dgm:pt>
    <dgm:pt modelId="{11240F95-477F-475B-8FE0-D3FF027C5A68}" type="pres">
      <dgm:prSet presAssocID="{8F9AA95D-5871-4F18-9654-45CD8E07AC01}" presName="vert1" presStyleCnt="0"/>
      <dgm:spPr/>
    </dgm:pt>
    <dgm:pt modelId="{DA379CBD-BAD5-4CD3-BCAC-4E1F14FE8FAB}" type="pres">
      <dgm:prSet presAssocID="{1FB2A28A-0698-43D8-9302-C5E9B29DF9C5}" presName="thickLine" presStyleLbl="alignNode1" presStyleIdx="1" presStyleCnt="2"/>
      <dgm:spPr/>
    </dgm:pt>
    <dgm:pt modelId="{3C42AFBC-D587-4D3B-AFFC-65DECAD6B43D}" type="pres">
      <dgm:prSet presAssocID="{1FB2A28A-0698-43D8-9302-C5E9B29DF9C5}" presName="horz1" presStyleCnt="0"/>
      <dgm:spPr/>
    </dgm:pt>
    <dgm:pt modelId="{189C108E-9636-4D79-977B-C5C6EE3DA411}" type="pres">
      <dgm:prSet presAssocID="{1FB2A28A-0698-43D8-9302-C5E9B29DF9C5}" presName="tx1" presStyleLbl="revTx" presStyleIdx="1" presStyleCnt="2"/>
      <dgm:spPr/>
    </dgm:pt>
    <dgm:pt modelId="{C54C60EF-E5B1-47D4-8792-C692896988DF}" type="pres">
      <dgm:prSet presAssocID="{1FB2A28A-0698-43D8-9302-C5E9B29DF9C5}" presName="vert1" presStyleCnt="0"/>
      <dgm:spPr/>
    </dgm:pt>
  </dgm:ptLst>
  <dgm:cxnLst>
    <dgm:cxn modelId="{626E0308-E042-4591-ABC6-499A3A53BDFD}" srcId="{DDFDB7BB-E5CB-4250-87CB-E7B21D896FF5}" destId="{8F9AA95D-5871-4F18-9654-45CD8E07AC01}" srcOrd="0" destOrd="0" parTransId="{466415DD-DAE4-429F-8F91-4151502F939F}" sibTransId="{65AADA74-233F-4043-BD5A-544B79144239}"/>
    <dgm:cxn modelId="{9CA1F165-2AD2-47D8-88C7-1492FAF17016}" srcId="{DDFDB7BB-E5CB-4250-87CB-E7B21D896FF5}" destId="{1FB2A28A-0698-43D8-9302-C5E9B29DF9C5}" srcOrd="1" destOrd="0" parTransId="{831F215A-33AE-4EC3-9C84-54627B32E54A}" sibTransId="{6E822524-07FE-40B7-920A-23DA1594F6C7}"/>
    <dgm:cxn modelId="{BCA5FA6B-F4F0-4E7F-9073-E1CAEBCD76E1}" type="presOf" srcId="{8F9AA95D-5871-4F18-9654-45CD8E07AC01}" destId="{5E5BED1E-9814-4608-84DA-7881E0C02057}" srcOrd="0" destOrd="0" presId="urn:microsoft.com/office/officeart/2008/layout/LinedList"/>
    <dgm:cxn modelId="{3B6BB8C0-EEB0-45C0-B8B8-1BC930F6ED40}" type="presOf" srcId="{1FB2A28A-0698-43D8-9302-C5E9B29DF9C5}" destId="{189C108E-9636-4D79-977B-C5C6EE3DA411}" srcOrd="0" destOrd="0" presId="urn:microsoft.com/office/officeart/2008/layout/LinedList"/>
    <dgm:cxn modelId="{DEB8BCE1-C38F-4BD5-9E04-0109CA2DEAA1}" type="presOf" srcId="{DDFDB7BB-E5CB-4250-87CB-E7B21D896FF5}" destId="{E4571A02-E7F5-4AA0-B3FD-462CD712DB99}" srcOrd="0" destOrd="0" presId="urn:microsoft.com/office/officeart/2008/layout/LinedList"/>
    <dgm:cxn modelId="{62FC140E-4098-4C6C-8936-5148A87B0A34}" type="presParOf" srcId="{E4571A02-E7F5-4AA0-B3FD-462CD712DB99}" destId="{B1347061-DE8E-4F07-A820-756B26332004}" srcOrd="0" destOrd="0" presId="urn:microsoft.com/office/officeart/2008/layout/LinedList"/>
    <dgm:cxn modelId="{99ECADF2-7BD3-4AEA-93DB-6347F7F8FF09}" type="presParOf" srcId="{E4571A02-E7F5-4AA0-B3FD-462CD712DB99}" destId="{17FFD799-A67E-4982-A7E4-2DA3CE680BA0}" srcOrd="1" destOrd="0" presId="urn:microsoft.com/office/officeart/2008/layout/LinedList"/>
    <dgm:cxn modelId="{A5FAE032-59CE-4F0F-BB84-5A009A118736}" type="presParOf" srcId="{17FFD799-A67E-4982-A7E4-2DA3CE680BA0}" destId="{5E5BED1E-9814-4608-84DA-7881E0C02057}" srcOrd="0" destOrd="0" presId="urn:microsoft.com/office/officeart/2008/layout/LinedList"/>
    <dgm:cxn modelId="{F926273D-0A89-4BC1-B4B3-3490803B004C}" type="presParOf" srcId="{17FFD799-A67E-4982-A7E4-2DA3CE680BA0}" destId="{11240F95-477F-475B-8FE0-D3FF027C5A68}" srcOrd="1" destOrd="0" presId="urn:microsoft.com/office/officeart/2008/layout/LinedList"/>
    <dgm:cxn modelId="{7F450B49-0DEF-44A1-9F70-F7B9140328F2}" type="presParOf" srcId="{E4571A02-E7F5-4AA0-B3FD-462CD712DB99}" destId="{DA379CBD-BAD5-4CD3-BCAC-4E1F14FE8FAB}" srcOrd="2" destOrd="0" presId="urn:microsoft.com/office/officeart/2008/layout/LinedList"/>
    <dgm:cxn modelId="{91CA0D81-96C6-42F6-8BE3-508EC0D57D22}" type="presParOf" srcId="{E4571A02-E7F5-4AA0-B3FD-462CD712DB99}" destId="{3C42AFBC-D587-4D3B-AFFC-65DECAD6B43D}" srcOrd="3" destOrd="0" presId="urn:microsoft.com/office/officeart/2008/layout/LinedList"/>
    <dgm:cxn modelId="{32044DFF-B4A7-4103-BCE5-BBF2EE988B49}" type="presParOf" srcId="{3C42AFBC-D587-4D3B-AFFC-65DECAD6B43D}" destId="{189C108E-9636-4D79-977B-C5C6EE3DA411}" srcOrd="0" destOrd="0" presId="urn:microsoft.com/office/officeart/2008/layout/LinedList"/>
    <dgm:cxn modelId="{F27F841A-C3C1-4EBE-984C-925C91AE45BC}" type="presParOf" srcId="{3C42AFBC-D587-4D3B-AFFC-65DECAD6B43D}" destId="{C54C60EF-E5B1-47D4-8792-C692896988D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FCC6710-2908-48C3-8338-226A26961BE0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3644ACF-8818-4DF5-A36E-7131B61DDC4B}">
      <dgm:prSet/>
      <dgm:spPr/>
      <dgm:t>
        <a:bodyPr/>
        <a:lstStyle/>
        <a:p>
          <a:r>
            <a:rPr lang="pt-PT" b="1" dirty="0"/>
            <a:t>Embora o texto bíblico não mencione cronologicamente os eventos acerca do fim, é possível identificar nas profecias os acontecimentos que precederão o Juízo de Deus:</a:t>
          </a:r>
          <a:endParaRPr lang="en-US" dirty="0"/>
        </a:p>
      </dgm:t>
    </dgm:pt>
    <dgm:pt modelId="{2AE7C1F9-656C-4022-9E04-AF0AC0C79A84}" type="parTrans" cxnId="{28897B33-C019-4D6F-A94A-4D2D4A71E100}">
      <dgm:prSet/>
      <dgm:spPr/>
      <dgm:t>
        <a:bodyPr/>
        <a:lstStyle/>
        <a:p>
          <a:endParaRPr lang="en-US"/>
        </a:p>
      </dgm:t>
    </dgm:pt>
    <dgm:pt modelId="{E03CE312-9BBD-49E4-9577-6F5FDE3E4F37}" type="sibTrans" cxnId="{28897B33-C019-4D6F-A94A-4D2D4A71E100}">
      <dgm:prSet/>
      <dgm:spPr/>
      <dgm:t>
        <a:bodyPr/>
        <a:lstStyle/>
        <a:p>
          <a:endParaRPr lang="en-US"/>
        </a:p>
      </dgm:t>
    </dgm:pt>
    <dgm:pt modelId="{38F71A8D-8DF8-4988-9FBF-C779ABD18DF3}">
      <dgm:prSet/>
      <dgm:spPr/>
      <dgm:t>
        <a:bodyPr/>
        <a:lstStyle/>
        <a:p>
          <a:r>
            <a:rPr lang="pt-PT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“Depois, virá o fim, quando tiver entregado o Reino a Deus, ao Pai, e quando houver aniquilado todo império e toda potestade e força" (1Co 15.24).</a:t>
          </a:r>
          <a:endParaRPr lang="en-US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59A975-4219-49B8-826D-44B3A6DCC3F8}" type="parTrans" cxnId="{A53D5156-D998-4CB6-965A-5180D071D6DA}">
      <dgm:prSet/>
      <dgm:spPr/>
      <dgm:t>
        <a:bodyPr/>
        <a:lstStyle/>
        <a:p>
          <a:endParaRPr lang="en-US"/>
        </a:p>
      </dgm:t>
    </dgm:pt>
    <dgm:pt modelId="{5118EED3-023C-42C6-BED3-4D546133C6D2}" type="sibTrans" cxnId="{A53D5156-D998-4CB6-965A-5180D071D6DA}">
      <dgm:prSet/>
      <dgm:spPr/>
      <dgm:t>
        <a:bodyPr/>
        <a:lstStyle/>
        <a:p>
          <a:endParaRPr lang="en-US"/>
        </a:p>
      </dgm:t>
    </dgm:pt>
    <dgm:pt modelId="{8477461C-4315-4EC6-85C5-894DD46E0256}" type="pres">
      <dgm:prSet presAssocID="{2FCC6710-2908-48C3-8338-226A26961BE0}" presName="linear" presStyleCnt="0">
        <dgm:presLayoutVars>
          <dgm:animLvl val="lvl"/>
          <dgm:resizeHandles val="exact"/>
        </dgm:presLayoutVars>
      </dgm:prSet>
      <dgm:spPr/>
    </dgm:pt>
    <dgm:pt modelId="{B233365F-00B3-4223-8C46-5BECFDC15AE1}" type="pres">
      <dgm:prSet presAssocID="{83644ACF-8818-4DF5-A36E-7131B61DDC4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9788F91-F840-42B3-BE91-3E88BF1EF74B}" type="pres">
      <dgm:prSet presAssocID="{E03CE312-9BBD-49E4-9577-6F5FDE3E4F37}" presName="spacer" presStyleCnt="0"/>
      <dgm:spPr/>
    </dgm:pt>
    <dgm:pt modelId="{718726B9-7B1B-4D9A-8C5F-BCC5B5DE6724}" type="pres">
      <dgm:prSet presAssocID="{38F71A8D-8DF8-4988-9FBF-C779ABD18DF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8897B33-C019-4D6F-A94A-4D2D4A71E100}" srcId="{2FCC6710-2908-48C3-8338-226A26961BE0}" destId="{83644ACF-8818-4DF5-A36E-7131B61DDC4B}" srcOrd="0" destOrd="0" parTransId="{2AE7C1F9-656C-4022-9E04-AF0AC0C79A84}" sibTransId="{E03CE312-9BBD-49E4-9577-6F5FDE3E4F37}"/>
    <dgm:cxn modelId="{E984D060-73FB-41AF-80CA-98DB54AA9954}" type="presOf" srcId="{2FCC6710-2908-48C3-8338-226A26961BE0}" destId="{8477461C-4315-4EC6-85C5-894DD46E0256}" srcOrd="0" destOrd="0" presId="urn:microsoft.com/office/officeart/2005/8/layout/vList2"/>
    <dgm:cxn modelId="{A53D5156-D998-4CB6-965A-5180D071D6DA}" srcId="{2FCC6710-2908-48C3-8338-226A26961BE0}" destId="{38F71A8D-8DF8-4988-9FBF-C779ABD18DF3}" srcOrd="1" destOrd="0" parTransId="{2059A975-4219-49B8-826D-44B3A6DCC3F8}" sibTransId="{5118EED3-023C-42C6-BED3-4D546133C6D2}"/>
    <dgm:cxn modelId="{AF4919BC-840E-4DF4-99C5-A1781018D9D0}" type="presOf" srcId="{83644ACF-8818-4DF5-A36E-7131B61DDC4B}" destId="{B233365F-00B3-4223-8C46-5BECFDC15AE1}" srcOrd="0" destOrd="0" presId="urn:microsoft.com/office/officeart/2005/8/layout/vList2"/>
    <dgm:cxn modelId="{2976BDF8-6BA2-4A34-8A28-EFFC19CC6C31}" type="presOf" srcId="{38F71A8D-8DF8-4988-9FBF-C779ABD18DF3}" destId="{718726B9-7B1B-4D9A-8C5F-BCC5B5DE6724}" srcOrd="0" destOrd="0" presId="urn:microsoft.com/office/officeart/2005/8/layout/vList2"/>
    <dgm:cxn modelId="{A20864F6-A343-4332-B9DD-46DB4221C6A5}" type="presParOf" srcId="{8477461C-4315-4EC6-85C5-894DD46E0256}" destId="{B233365F-00B3-4223-8C46-5BECFDC15AE1}" srcOrd="0" destOrd="0" presId="urn:microsoft.com/office/officeart/2005/8/layout/vList2"/>
    <dgm:cxn modelId="{8E519437-7486-43D8-A23A-6B48016F281F}" type="presParOf" srcId="{8477461C-4315-4EC6-85C5-894DD46E0256}" destId="{99788F91-F840-42B3-BE91-3E88BF1EF74B}" srcOrd="1" destOrd="0" presId="urn:microsoft.com/office/officeart/2005/8/layout/vList2"/>
    <dgm:cxn modelId="{B4279579-47AC-4EC5-AAA1-872B32FB1CA8}" type="presParOf" srcId="{8477461C-4315-4EC6-85C5-894DD46E0256}" destId="{718726B9-7B1B-4D9A-8C5F-BCC5B5DE672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F72F371-1FC8-402F-AC44-5559129AD397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BB90DE8-1B6D-4A86-8362-42F51F0DE427}">
      <dgm:prSet/>
      <dgm:spPr/>
      <dgm:t>
        <a:bodyPr/>
        <a:lstStyle/>
        <a:p>
          <a:r>
            <a:rPr lang="pt-PT" b="1" dirty="0"/>
            <a:t>A Nova Jerusalém é o lar eterno e destino final dos salvos. Ela já existia no céu (</a:t>
          </a:r>
          <a:r>
            <a:rPr lang="pt-PT" b="1" dirty="0" err="1"/>
            <a:t>Gl</a:t>
          </a:r>
          <a:r>
            <a:rPr lang="pt-PT" b="1" dirty="0"/>
            <a:t> 4.26; </a:t>
          </a:r>
          <a:r>
            <a:rPr lang="pt-PT" b="1" dirty="0" err="1"/>
            <a:t>Fl</a:t>
          </a:r>
          <a:r>
            <a:rPr lang="pt-PT" b="1" dirty="0"/>
            <a:t> 3.20); é a cidade que Abraão anelou, cujo arquiteto e edificador é Deus (</a:t>
          </a:r>
          <a:r>
            <a:rPr lang="pt-PT" b="1" dirty="0" err="1"/>
            <a:t>Hb</a:t>
          </a:r>
          <a:r>
            <a:rPr lang="pt-PT" b="1" dirty="0"/>
            <a:t> 11.10,13,16). </a:t>
          </a:r>
          <a:endParaRPr lang="en-US" b="1" dirty="0"/>
        </a:p>
      </dgm:t>
    </dgm:pt>
    <dgm:pt modelId="{2AAB5C97-DBA6-4A97-AEA5-F29E223C8294}" type="parTrans" cxnId="{CC2509D0-53EA-4A85-96BF-3BD1EE75903D}">
      <dgm:prSet/>
      <dgm:spPr/>
      <dgm:t>
        <a:bodyPr/>
        <a:lstStyle/>
        <a:p>
          <a:endParaRPr lang="en-US"/>
        </a:p>
      </dgm:t>
    </dgm:pt>
    <dgm:pt modelId="{61F0CC78-B774-4316-A77E-8DBEB818A10C}" type="sibTrans" cxnId="{CC2509D0-53EA-4A85-96BF-3BD1EE75903D}">
      <dgm:prSet/>
      <dgm:spPr/>
      <dgm:t>
        <a:bodyPr/>
        <a:lstStyle/>
        <a:p>
          <a:endParaRPr lang="en-US"/>
        </a:p>
      </dgm:t>
    </dgm:pt>
    <dgm:pt modelId="{69C0868A-1FE1-4939-9C9C-E964E7B5624D}">
      <dgm:prSet/>
      <dgm:spPr/>
      <dgm:t>
        <a:bodyPr/>
        <a:lstStyle/>
        <a:p>
          <a:r>
            <a:rPr lang="pt-PT" b="1" dirty="0"/>
            <a:t>Deus prometeu que habitaria com os homens e eles seriam o povo de Deus, e o Pai Celeste estaria com eles para sempre (</a:t>
          </a:r>
          <a:r>
            <a:rPr lang="pt-PT" b="1" dirty="0" err="1"/>
            <a:t>Ap</a:t>
          </a:r>
          <a:r>
            <a:rPr lang="pt-PT" b="1" dirty="0"/>
            <a:t> 21.3).</a:t>
          </a:r>
          <a:endParaRPr lang="en-US" b="1" dirty="0"/>
        </a:p>
      </dgm:t>
    </dgm:pt>
    <dgm:pt modelId="{B7C59EE4-50D3-4565-9286-DB5DCE6B66CE}" type="parTrans" cxnId="{9EE18E23-250A-441F-9588-A94EC7DB0B24}">
      <dgm:prSet/>
      <dgm:spPr/>
      <dgm:t>
        <a:bodyPr/>
        <a:lstStyle/>
        <a:p>
          <a:endParaRPr lang="en-US"/>
        </a:p>
      </dgm:t>
    </dgm:pt>
    <dgm:pt modelId="{C69A562E-3A40-462D-BB40-50CB03938DCF}" type="sibTrans" cxnId="{9EE18E23-250A-441F-9588-A94EC7DB0B24}">
      <dgm:prSet/>
      <dgm:spPr/>
      <dgm:t>
        <a:bodyPr/>
        <a:lstStyle/>
        <a:p>
          <a:endParaRPr lang="en-US"/>
        </a:p>
      </dgm:t>
    </dgm:pt>
    <dgm:pt modelId="{748C1441-64B7-4CD4-8E9A-9D44552C101F}" type="pres">
      <dgm:prSet presAssocID="{5F72F371-1FC8-402F-AC44-5559129AD397}" presName="linear" presStyleCnt="0">
        <dgm:presLayoutVars>
          <dgm:animLvl val="lvl"/>
          <dgm:resizeHandles val="exact"/>
        </dgm:presLayoutVars>
      </dgm:prSet>
      <dgm:spPr/>
    </dgm:pt>
    <dgm:pt modelId="{63650166-C199-48C1-AD96-69690A11C9FA}" type="pres">
      <dgm:prSet presAssocID="{2BB90DE8-1B6D-4A86-8362-42F51F0DE427}" presName="parentText" presStyleLbl="node1" presStyleIdx="0" presStyleCnt="2" custLinFactY="-101519" custLinFactNeighborX="865" custLinFactNeighborY="-200000">
        <dgm:presLayoutVars>
          <dgm:chMax val="0"/>
          <dgm:bulletEnabled val="1"/>
        </dgm:presLayoutVars>
      </dgm:prSet>
      <dgm:spPr/>
    </dgm:pt>
    <dgm:pt modelId="{8CB9692A-F864-46A2-BA36-162F25CC8B2C}" type="pres">
      <dgm:prSet presAssocID="{61F0CC78-B774-4316-A77E-8DBEB818A10C}" presName="spacer" presStyleCnt="0"/>
      <dgm:spPr/>
    </dgm:pt>
    <dgm:pt modelId="{DC5AA0DF-05D3-47D8-B646-40314949F883}" type="pres">
      <dgm:prSet presAssocID="{69C0868A-1FE1-4939-9C9C-E964E7B5624D}" presName="parentText" presStyleLbl="node1" presStyleIdx="1" presStyleCnt="2" custScaleX="99483" custScaleY="96239">
        <dgm:presLayoutVars>
          <dgm:chMax val="0"/>
          <dgm:bulletEnabled val="1"/>
        </dgm:presLayoutVars>
      </dgm:prSet>
      <dgm:spPr/>
    </dgm:pt>
  </dgm:ptLst>
  <dgm:cxnLst>
    <dgm:cxn modelId="{9EE18E23-250A-441F-9588-A94EC7DB0B24}" srcId="{5F72F371-1FC8-402F-AC44-5559129AD397}" destId="{69C0868A-1FE1-4939-9C9C-E964E7B5624D}" srcOrd="1" destOrd="0" parTransId="{B7C59EE4-50D3-4565-9286-DB5DCE6B66CE}" sibTransId="{C69A562E-3A40-462D-BB40-50CB03938DCF}"/>
    <dgm:cxn modelId="{DDFE3B63-B8B9-4634-BE1E-20F170EF2460}" type="presOf" srcId="{2BB90DE8-1B6D-4A86-8362-42F51F0DE427}" destId="{63650166-C199-48C1-AD96-69690A11C9FA}" srcOrd="0" destOrd="0" presId="urn:microsoft.com/office/officeart/2005/8/layout/vList2"/>
    <dgm:cxn modelId="{CC2509D0-53EA-4A85-96BF-3BD1EE75903D}" srcId="{5F72F371-1FC8-402F-AC44-5559129AD397}" destId="{2BB90DE8-1B6D-4A86-8362-42F51F0DE427}" srcOrd="0" destOrd="0" parTransId="{2AAB5C97-DBA6-4A97-AEA5-F29E223C8294}" sibTransId="{61F0CC78-B774-4316-A77E-8DBEB818A10C}"/>
    <dgm:cxn modelId="{7B9D14FB-329B-4BCF-BBCF-5F5211D47495}" type="presOf" srcId="{69C0868A-1FE1-4939-9C9C-E964E7B5624D}" destId="{DC5AA0DF-05D3-47D8-B646-40314949F883}" srcOrd="0" destOrd="0" presId="urn:microsoft.com/office/officeart/2005/8/layout/vList2"/>
    <dgm:cxn modelId="{7E8346FD-0A48-4C98-88ED-358DCDC661A6}" type="presOf" srcId="{5F72F371-1FC8-402F-AC44-5559129AD397}" destId="{748C1441-64B7-4CD4-8E9A-9D44552C101F}" srcOrd="0" destOrd="0" presId="urn:microsoft.com/office/officeart/2005/8/layout/vList2"/>
    <dgm:cxn modelId="{17DF5CF5-AA9E-4257-8077-769B78B50F04}" type="presParOf" srcId="{748C1441-64B7-4CD4-8E9A-9D44552C101F}" destId="{63650166-C199-48C1-AD96-69690A11C9FA}" srcOrd="0" destOrd="0" presId="urn:microsoft.com/office/officeart/2005/8/layout/vList2"/>
    <dgm:cxn modelId="{E16B89DE-AF4A-4154-963C-CF3983D79295}" type="presParOf" srcId="{748C1441-64B7-4CD4-8E9A-9D44552C101F}" destId="{8CB9692A-F864-46A2-BA36-162F25CC8B2C}" srcOrd="1" destOrd="0" presId="urn:microsoft.com/office/officeart/2005/8/layout/vList2"/>
    <dgm:cxn modelId="{6FEF4C93-6D44-4823-A5BA-97F7221B55A9}" type="presParOf" srcId="{748C1441-64B7-4CD4-8E9A-9D44552C101F}" destId="{DC5AA0DF-05D3-47D8-B646-40314949F88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011689C-B325-443D-B8FC-B9CE03DD6A6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404D356-3D4A-417A-B09E-02D405B97F8D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pt-PT" dirty="0"/>
            <a:t>Nesta cidade, não haverá templo, pois seu templo é o próprio Senhor, Deus Todo-Poderoso, e o Cordeiro (</a:t>
          </a:r>
          <a:r>
            <a:rPr lang="pt-PT" dirty="0" err="1"/>
            <a:t>Ap</a:t>
          </a:r>
          <a:r>
            <a:rPr lang="pt-PT" dirty="0"/>
            <a:t> 21.22).</a:t>
          </a:r>
          <a:endParaRPr lang="en-US" dirty="0"/>
        </a:p>
      </dgm:t>
    </dgm:pt>
    <dgm:pt modelId="{73ABF855-CFA1-4486-922F-267531177434}" type="parTrans" cxnId="{5350C6C3-104B-4DDB-87C3-23E29880980C}">
      <dgm:prSet/>
      <dgm:spPr/>
      <dgm:t>
        <a:bodyPr/>
        <a:lstStyle/>
        <a:p>
          <a:endParaRPr lang="en-US"/>
        </a:p>
      </dgm:t>
    </dgm:pt>
    <dgm:pt modelId="{8CE88953-BFAA-4474-A6DA-7F18AE62D5ED}" type="sibTrans" cxnId="{5350C6C3-104B-4DDB-87C3-23E29880980C}">
      <dgm:prSet/>
      <dgm:spPr/>
      <dgm:t>
        <a:bodyPr/>
        <a:lstStyle/>
        <a:p>
          <a:endParaRPr lang="en-US"/>
        </a:p>
      </dgm:t>
    </dgm:pt>
    <dgm:pt modelId="{20C721E7-BCD2-43D1-94C9-6D3A268AB630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PT" dirty="0"/>
            <a:t>O seu material é constituído de pedras preciosas; nas doze portas da cidade estão os nomes das doze tribos de Israel; e em seus fundamentos os nomes dos doze apóstolos. </a:t>
          </a:r>
          <a:endParaRPr lang="en-US" dirty="0"/>
        </a:p>
      </dgm:t>
    </dgm:pt>
    <dgm:pt modelId="{89933E2C-1D59-4C28-B168-E4A721AA29B3}" type="parTrans" cxnId="{DD3D25A9-2FE5-4937-A091-B2E9917493FF}">
      <dgm:prSet/>
      <dgm:spPr/>
      <dgm:t>
        <a:bodyPr/>
        <a:lstStyle/>
        <a:p>
          <a:endParaRPr lang="en-US"/>
        </a:p>
      </dgm:t>
    </dgm:pt>
    <dgm:pt modelId="{2D8E2057-3107-4A6E-AAF1-06732330D2A0}" type="sibTrans" cxnId="{DD3D25A9-2FE5-4937-A091-B2E9917493FF}">
      <dgm:prSet/>
      <dgm:spPr/>
      <dgm:t>
        <a:bodyPr/>
        <a:lstStyle/>
        <a:p>
          <a:endParaRPr lang="en-US"/>
        </a:p>
      </dgm:t>
    </dgm:pt>
    <dgm:pt modelId="{313E8B11-E020-4067-BC5C-77DEA917785A}">
      <dgm:prSet/>
      <dgm:spPr>
        <a:solidFill>
          <a:srgbClr val="002060"/>
        </a:solidFill>
      </dgm:spPr>
      <dgm:t>
        <a:bodyPr/>
        <a:lstStyle/>
        <a:p>
          <a:r>
            <a:rPr lang="pt-PT" dirty="0"/>
            <a:t>A adoração será perpetuamente e os salvos desfrutarão de paz e alegria eternas.</a:t>
          </a:r>
          <a:endParaRPr lang="en-US" dirty="0"/>
        </a:p>
      </dgm:t>
    </dgm:pt>
    <dgm:pt modelId="{54EF18C5-4ABA-4FB7-AEF4-F99D11C9DE9F}" type="parTrans" cxnId="{F6770871-7877-4B99-A99E-CAE455F3373F}">
      <dgm:prSet/>
      <dgm:spPr/>
      <dgm:t>
        <a:bodyPr/>
        <a:lstStyle/>
        <a:p>
          <a:endParaRPr lang="en-US"/>
        </a:p>
      </dgm:t>
    </dgm:pt>
    <dgm:pt modelId="{31E405CF-C51C-498A-8539-0F82F7644973}" type="sibTrans" cxnId="{F6770871-7877-4B99-A99E-CAE455F3373F}">
      <dgm:prSet/>
      <dgm:spPr/>
      <dgm:t>
        <a:bodyPr/>
        <a:lstStyle/>
        <a:p>
          <a:endParaRPr lang="en-US"/>
        </a:p>
      </dgm:t>
    </dgm:pt>
    <dgm:pt modelId="{C7614844-50AC-42C8-ADE1-BA952E8CC7AB}" type="pres">
      <dgm:prSet presAssocID="{1011689C-B325-443D-B8FC-B9CE03DD6A6D}" presName="linear" presStyleCnt="0">
        <dgm:presLayoutVars>
          <dgm:animLvl val="lvl"/>
          <dgm:resizeHandles val="exact"/>
        </dgm:presLayoutVars>
      </dgm:prSet>
      <dgm:spPr/>
    </dgm:pt>
    <dgm:pt modelId="{554ACF25-AD12-4FE5-9BFA-F8F2F5AF9D25}" type="pres">
      <dgm:prSet presAssocID="{9404D356-3D4A-417A-B09E-02D405B97F8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011502E-730F-4066-9C19-1CC91098727B}" type="pres">
      <dgm:prSet presAssocID="{8CE88953-BFAA-4474-A6DA-7F18AE62D5ED}" presName="spacer" presStyleCnt="0"/>
      <dgm:spPr/>
    </dgm:pt>
    <dgm:pt modelId="{B51DEA43-0E1B-41B2-A637-F007452669FF}" type="pres">
      <dgm:prSet presAssocID="{20C721E7-BCD2-43D1-94C9-6D3A268AB63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A49897B-D893-421D-9697-38E3014F4A03}" type="pres">
      <dgm:prSet presAssocID="{2D8E2057-3107-4A6E-AAF1-06732330D2A0}" presName="spacer" presStyleCnt="0"/>
      <dgm:spPr/>
    </dgm:pt>
    <dgm:pt modelId="{63D56BC1-3EF9-4DAB-90B3-DDA33762A36F}" type="pres">
      <dgm:prSet presAssocID="{313E8B11-E020-4067-BC5C-77DEA917785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0A29E06-BCD7-4ABB-8EB7-BCAD31ECC88F}" type="presOf" srcId="{313E8B11-E020-4067-BC5C-77DEA917785A}" destId="{63D56BC1-3EF9-4DAB-90B3-DDA33762A36F}" srcOrd="0" destOrd="0" presId="urn:microsoft.com/office/officeart/2005/8/layout/vList2"/>
    <dgm:cxn modelId="{086FA033-00BD-4F6A-919B-43259D70EAD4}" type="presOf" srcId="{9404D356-3D4A-417A-B09E-02D405B97F8D}" destId="{554ACF25-AD12-4FE5-9BFA-F8F2F5AF9D25}" srcOrd="0" destOrd="0" presId="urn:microsoft.com/office/officeart/2005/8/layout/vList2"/>
    <dgm:cxn modelId="{F6770871-7877-4B99-A99E-CAE455F3373F}" srcId="{1011689C-B325-443D-B8FC-B9CE03DD6A6D}" destId="{313E8B11-E020-4067-BC5C-77DEA917785A}" srcOrd="2" destOrd="0" parTransId="{54EF18C5-4ABA-4FB7-AEF4-F99D11C9DE9F}" sibTransId="{31E405CF-C51C-498A-8539-0F82F7644973}"/>
    <dgm:cxn modelId="{DFF0E792-2873-46A4-86F3-B6B0A3F88182}" type="presOf" srcId="{1011689C-B325-443D-B8FC-B9CE03DD6A6D}" destId="{C7614844-50AC-42C8-ADE1-BA952E8CC7AB}" srcOrd="0" destOrd="0" presId="urn:microsoft.com/office/officeart/2005/8/layout/vList2"/>
    <dgm:cxn modelId="{AE6BEE9A-B0BB-4356-89A3-E33579B25F41}" type="presOf" srcId="{20C721E7-BCD2-43D1-94C9-6D3A268AB630}" destId="{B51DEA43-0E1B-41B2-A637-F007452669FF}" srcOrd="0" destOrd="0" presId="urn:microsoft.com/office/officeart/2005/8/layout/vList2"/>
    <dgm:cxn modelId="{DD3D25A9-2FE5-4937-A091-B2E9917493FF}" srcId="{1011689C-B325-443D-B8FC-B9CE03DD6A6D}" destId="{20C721E7-BCD2-43D1-94C9-6D3A268AB630}" srcOrd="1" destOrd="0" parTransId="{89933E2C-1D59-4C28-B168-E4A721AA29B3}" sibTransId="{2D8E2057-3107-4A6E-AAF1-06732330D2A0}"/>
    <dgm:cxn modelId="{5350C6C3-104B-4DDB-87C3-23E29880980C}" srcId="{1011689C-B325-443D-B8FC-B9CE03DD6A6D}" destId="{9404D356-3D4A-417A-B09E-02D405B97F8D}" srcOrd="0" destOrd="0" parTransId="{73ABF855-CFA1-4486-922F-267531177434}" sibTransId="{8CE88953-BFAA-4474-A6DA-7F18AE62D5ED}"/>
    <dgm:cxn modelId="{C3DD5541-C2BD-40E1-8316-74BA66AC8CEA}" type="presParOf" srcId="{C7614844-50AC-42C8-ADE1-BA952E8CC7AB}" destId="{554ACF25-AD12-4FE5-9BFA-F8F2F5AF9D25}" srcOrd="0" destOrd="0" presId="urn:microsoft.com/office/officeart/2005/8/layout/vList2"/>
    <dgm:cxn modelId="{5EF2482F-D351-4B7F-80FF-CD146D7FEF83}" type="presParOf" srcId="{C7614844-50AC-42C8-ADE1-BA952E8CC7AB}" destId="{8011502E-730F-4066-9C19-1CC91098727B}" srcOrd="1" destOrd="0" presId="urn:microsoft.com/office/officeart/2005/8/layout/vList2"/>
    <dgm:cxn modelId="{9689D06C-AA67-4AE1-A923-B56B24BF8C72}" type="presParOf" srcId="{C7614844-50AC-42C8-ADE1-BA952E8CC7AB}" destId="{B51DEA43-0E1B-41B2-A637-F007452669FF}" srcOrd="2" destOrd="0" presId="urn:microsoft.com/office/officeart/2005/8/layout/vList2"/>
    <dgm:cxn modelId="{1490511B-AA50-4290-9341-30944CEBCC56}" type="presParOf" srcId="{C7614844-50AC-42C8-ADE1-BA952E8CC7AB}" destId="{EA49897B-D893-421D-9697-38E3014F4A03}" srcOrd="3" destOrd="0" presId="urn:microsoft.com/office/officeart/2005/8/layout/vList2"/>
    <dgm:cxn modelId="{9BD0D1F7-A71D-41DB-A60A-9D4C803658E0}" type="presParOf" srcId="{C7614844-50AC-42C8-ADE1-BA952E8CC7AB}" destId="{63D56BC1-3EF9-4DAB-90B3-DDA33762A36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79CA7D5-A9E5-4C7C-AACE-23302087A57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8DD4B0C-5C98-404D-B450-EB7F30415448}">
      <dgm:prSet/>
      <dgm:spPr>
        <a:solidFill>
          <a:schemeClr val="bg2"/>
        </a:solidFill>
      </dgm:spPr>
      <dgm:t>
        <a:bodyPr/>
        <a:lstStyle/>
        <a:p>
          <a:r>
            <a:rPr lang="pt-PT" b="1" dirty="0">
              <a:solidFill>
                <a:schemeClr val="tx1"/>
              </a:solidFill>
            </a:rPr>
            <a:t>A segunda parte do versículo vai mais além e revela a quem pertenceremos para sempre, o que acarretará que teremos em nós o resplendor da sua glória, a expressa imagem da sua pessoa (</a:t>
          </a:r>
          <a:r>
            <a:rPr lang="pt-PT" b="1" dirty="0" err="1">
              <a:solidFill>
                <a:schemeClr val="tx1"/>
              </a:solidFill>
            </a:rPr>
            <a:t>Ef</a:t>
          </a:r>
          <a:r>
            <a:rPr lang="pt-PT" b="1" dirty="0">
              <a:solidFill>
                <a:schemeClr val="tx1"/>
              </a:solidFill>
            </a:rPr>
            <a:t> 413: </a:t>
          </a:r>
          <a:r>
            <a:rPr lang="pt-PT" b="1" dirty="0" err="1">
              <a:solidFill>
                <a:schemeClr val="tx1"/>
              </a:solidFill>
            </a:rPr>
            <a:t>Hb</a:t>
          </a:r>
          <a:r>
            <a:rPr lang="pt-PT" b="1" dirty="0">
              <a:solidFill>
                <a:schemeClr val="tx1"/>
              </a:solidFill>
            </a:rPr>
            <a:t> 1.3). </a:t>
          </a:r>
          <a:endParaRPr lang="en-US" b="1" dirty="0">
            <a:solidFill>
              <a:schemeClr val="tx1"/>
            </a:solidFill>
          </a:endParaRPr>
        </a:p>
      </dgm:t>
    </dgm:pt>
    <dgm:pt modelId="{98195D92-DE7A-45FB-BCA5-08446D8C343E}" type="parTrans" cxnId="{605E9AC0-6F70-4A2E-937A-FD83FD0FD1C0}">
      <dgm:prSet/>
      <dgm:spPr/>
      <dgm:t>
        <a:bodyPr/>
        <a:lstStyle/>
        <a:p>
          <a:endParaRPr lang="en-US"/>
        </a:p>
      </dgm:t>
    </dgm:pt>
    <dgm:pt modelId="{D2936743-F2F1-4893-B182-5F5855F87262}" type="sibTrans" cxnId="{605E9AC0-6F70-4A2E-937A-FD83FD0FD1C0}">
      <dgm:prSet/>
      <dgm:spPr/>
      <dgm:t>
        <a:bodyPr/>
        <a:lstStyle/>
        <a:p>
          <a:endParaRPr lang="en-US"/>
        </a:p>
      </dgm:t>
    </dgm:pt>
    <dgm:pt modelId="{A9610155-A388-413D-8DA9-0CF9C056BB69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pt-PT" b="1" dirty="0">
              <a:solidFill>
                <a:schemeClr val="tx1"/>
              </a:solidFill>
            </a:rPr>
            <a:t>Semelhante ao Senhor, seremos perfeitos em justiça e santidade.</a:t>
          </a:r>
          <a:endParaRPr lang="en-US" b="1" dirty="0">
            <a:solidFill>
              <a:schemeClr val="tx1"/>
            </a:solidFill>
          </a:endParaRPr>
        </a:p>
      </dgm:t>
    </dgm:pt>
    <dgm:pt modelId="{56998FBA-3510-4F3E-96F5-5C48DECE6EDD}" type="parTrans" cxnId="{0F0E1C49-BAD9-429D-ACC3-33150B2755F8}">
      <dgm:prSet/>
      <dgm:spPr/>
      <dgm:t>
        <a:bodyPr/>
        <a:lstStyle/>
        <a:p>
          <a:endParaRPr lang="en-US"/>
        </a:p>
      </dgm:t>
    </dgm:pt>
    <dgm:pt modelId="{0A01D4B0-83FF-4FBE-9E93-FDDEE4A69F7B}" type="sibTrans" cxnId="{0F0E1C49-BAD9-429D-ACC3-33150B2755F8}">
      <dgm:prSet/>
      <dgm:spPr/>
      <dgm:t>
        <a:bodyPr/>
        <a:lstStyle/>
        <a:p>
          <a:endParaRPr lang="en-US"/>
        </a:p>
      </dgm:t>
    </dgm:pt>
    <dgm:pt modelId="{4FABEC6A-CF6E-4CE9-B1B3-2376B91E4AD9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pt-PT" b="1" dirty="0">
              <a:solidFill>
                <a:schemeClr val="tx1"/>
              </a:solidFill>
            </a:rPr>
            <a:t>Com essa promessa, vê-se claramente cumprido o desígnio eterno de Deus manifesto em </a:t>
          </a:r>
        </a:p>
        <a:p>
          <a:r>
            <a:rPr lang="pt-PT" b="1" dirty="0">
              <a:solidFill>
                <a:schemeClr val="tx1"/>
              </a:solidFill>
            </a:rPr>
            <a:t>2 Coríntios 3.18! </a:t>
          </a:r>
          <a:endParaRPr lang="en-US" b="1" dirty="0">
            <a:solidFill>
              <a:schemeClr val="tx1"/>
            </a:solidFill>
          </a:endParaRPr>
        </a:p>
      </dgm:t>
    </dgm:pt>
    <dgm:pt modelId="{1FC0BD2B-E91C-40CD-949B-A549115C8B1E}" type="parTrans" cxnId="{D36C348B-B7E5-4822-860F-E8AB186EB9F3}">
      <dgm:prSet/>
      <dgm:spPr/>
      <dgm:t>
        <a:bodyPr/>
        <a:lstStyle/>
        <a:p>
          <a:endParaRPr lang="en-US"/>
        </a:p>
      </dgm:t>
    </dgm:pt>
    <dgm:pt modelId="{F4A74DC0-99D8-4FF5-A415-52A32CD0B8C7}" type="sibTrans" cxnId="{D36C348B-B7E5-4822-860F-E8AB186EB9F3}">
      <dgm:prSet/>
      <dgm:spPr/>
      <dgm:t>
        <a:bodyPr/>
        <a:lstStyle/>
        <a:p>
          <a:endParaRPr lang="en-US"/>
        </a:p>
      </dgm:t>
    </dgm:pt>
    <dgm:pt modelId="{79A14E73-EA18-4133-AFF2-24287812FDEE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pt-PT" b="1" dirty="0">
              <a:solidFill>
                <a:schemeClr val="tx1"/>
              </a:solidFill>
            </a:rPr>
            <a:t>A vida nunca cessará, seja no Céu, ou no Lago de Fogo — "onde o bicho não morre e o fogo não apaga" (</a:t>
          </a:r>
          <a:r>
            <a:rPr lang="pt-PT" b="1" dirty="0" err="1">
              <a:solidFill>
                <a:schemeClr val="tx1"/>
              </a:solidFill>
            </a:rPr>
            <a:t>Mc</a:t>
          </a:r>
          <a:r>
            <a:rPr lang="pt-PT" b="1" dirty="0">
              <a:solidFill>
                <a:schemeClr val="tx1"/>
              </a:solidFill>
            </a:rPr>
            <a:t> 9.44.46,48)!</a:t>
          </a:r>
          <a:endParaRPr lang="en-US" b="1" dirty="0">
            <a:solidFill>
              <a:schemeClr val="tx1"/>
            </a:solidFill>
          </a:endParaRPr>
        </a:p>
      </dgm:t>
    </dgm:pt>
    <dgm:pt modelId="{1366FDD8-7348-4A26-8A4B-75942EAF53D3}" type="parTrans" cxnId="{FE16E946-4CDD-44AA-960E-1400CC0453C8}">
      <dgm:prSet/>
      <dgm:spPr/>
      <dgm:t>
        <a:bodyPr/>
        <a:lstStyle/>
        <a:p>
          <a:endParaRPr lang="en-US"/>
        </a:p>
      </dgm:t>
    </dgm:pt>
    <dgm:pt modelId="{61DE8C09-8060-4936-AD0D-185194C47771}" type="sibTrans" cxnId="{FE16E946-4CDD-44AA-960E-1400CC0453C8}">
      <dgm:prSet/>
      <dgm:spPr/>
      <dgm:t>
        <a:bodyPr/>
        <a:lstStyle/>
        <a:p>
          <a:endParaRPr lang="en-US"/>
        </a:p>
      </dgm:t>
    </dgm:pt>
    <dgm:pt modelId="{29E9399B-AFAC-4AE0-917F-38B500CBE128}" type="pres">
      <dgm:prSet presAssocID="{679CA7D5-A9E5-4C7C-AACE-23302087A574}" presName="linear" presStyleCnt="0">
        <dgm:presLayoutVars>
          <dgm:animLvl val="lvl"/>
          <dgm:resizeHandles val="exact"/>
        </dgm:presLayoutVars>
      </dgm:prSet>
      <dgm:spPr/>
    </dgm:pt>
    <dgm:pt modelId="{6A858831-FD6A-422B-94FA-2C4F267E1E46}" type="pres">
      <dgm:prSet presAssocID="{C8DD4B0C-5C98-404D-B450-EB7F3041544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F77511C-EE89-49B8-A82E-21652E24B411}" type="pres">
      <dgm:prSet presAssocID="{D2936743-F2F1-4893-B182-5F5855F87262}" presName="spacer" presStyleCnt="0"/>
      <dgm:spPr/>
    </dgm:pt>
    <dgm:pt modelId="{7B501206-1321-4E7D-8152-6F97B3B54F25}" type="pres">
      <dgm:prSet presAssocID="{A9610155-A388-413D-8DA9-0CF9C056BB6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0FA2341-8C3A-4095-BC88-641F8E42ACE6}" type="pres">
      <dgm:prSet presAssocID="{0A01D4B0-83FF-4FBE-9E93-FDDEE4A69F7B}" presName="spacer" presStyleCnt="0"/>
      <dgm:spPr/>
    </dgm:pt>
    <dgm:pt modelId="{17A3D4F3-D891-47C8-AFCE-1FDCF696B32B}" type="pres">
      <dgm:prSet presAssocID="{4FABEC6A-CF6E-4CE9-B1B3-2376B91E4AD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3036948-A4F0-4345-949D-5A4ABFB58265}" type="pres">
      <dgm:prSet presAssocID="{F4A74DC0-99D8-4FF5-A415-52A32CD0B8C7}" presName="spacer" presStyleCnt="0"/>
      <dgm:spPr/>
    </dgm:pt>
    <dgm:pt modelId="{EFAD6B1E-FE2E-41C4-9735-6183DDFA3727}" type="pres">
      <dgm:prSet presAssocID="{79A14E73-EA18-4133-AFF2-24287812FDE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4A7942D-02E5-484E-89E0-88A1A93C5340}" type="presOf" srcId="{4FABEC6A-CF6E-4CE9-B1B3-2376B91E4AD9}" destId="{17A3D4F3-D891-47C8-AFCE-1FDCF696B32B}" srcOrd="0" destOrd="0" presId="urn:microsoft.com/office/officeart/2005/8/layout/vList2"/>
    <dgm:cxn modelId="{FE16E946-4CDD-44AA-960E-1400CC0453C8}" srcId="{679CA7D5-A9E5-4C7C-AACE-23302087A574}" destId="{79A14E73-EA18-4133-AFF2-24287812FDEE}" srcOrd="3" destOrd="0" parTransId="{1366FDD8-7348-4A26-8A4B-75942EAF53D3}" sibTransId="{61DE8C09-8060-4936-AD0D-185194C47771}"/>
    <dgm:cxn modelId="{0F0E1C49-BAD9-429D-ACC3-33150B2755F8}" srcId="{679CA7D5-A9E5-4C7C-AACE-23302087A574}" destId="{A9610155-A388-413D-8DA9-0CF9C056BB69}" srcOrd="1" destOrd="0" parTransId="{56998FBA-3510-4F3E-96F5-5C48DECE6EDD}" sibTransId="{0A01D4B0-83FF-4FBE-9E93-FDDEE4A69F7B}"/>
    <dgm:cxn modelId="{F48D8D50-61B6-4B32-86B5-692F1BD723F1}" type="presOf" srcId="{79A14E73-EA18-4133-AFF2-24287812FDEE}" destId="{EFAD6B1E-FE2E-41C4-9735-6183DDFA3727}" srcOrd="0" destOrd="0" presId="urn:microsoft.com/office/officeart/2005/8/layout/vList2"/>
    <dgm:cxn modelId="{CD349858-9E31-420B-B9CA-0B032F0E0512}" type="presOf" srcId="{C8DD4B0C-5C98-404D-B450-EB7F30415448}" destId="{6A858831-FD6A-422B-94FA-2C4F267E1E46}" srcOrd="0" destOrd="0" presId="urn:microsoft.com/office/officeart/2005/8/layout/vList2"/>
    <dgm:cxn modelId="{D36C348B-B7E5-4822-860F-E8AB186EB9F3}" srcId="{679CA7D5-A9E5-4C7C-AACE-23302087A574}" destId="{4FABEC6A-CF6E-4CE9-B1B3-2376B91E4AD9}" srcOrd="2" destOrd="0" parTransId="{1FC0BD2B-E91C-40CD-949B-A549115C8B1E}" sibTransId="{F4A74DC0-99D8-4FF5-A415-52A32CD0B8C7}"/>
    <dgm:cxn modelId="{605E9AC0-6F70-4A2E-937A-FD83FD0FD1C0}" srcId="{679CA7D5-A9E5-4C7C-AACE-23302087A574}" destId="{C8DD4B0C-5C98-404D-B450-EB7F30415448}" srcOrd="0" destOrd="0" parTransId="{98195D92-DE7A-45FB-BCA5-08446D8C343E}" sibTransId="{D2936743-F2F1-4893-B182-5F5855F87262}"/>
    <dgm:cxn modelId="{FCA48FC7-1553-4F23-9D89-4939164A87B7}" type="presOf" srcId="{679CA7D5-A9E5-4C7C-AACE-23302087A574}" destId="{29E9399B-AFAC-4AE0-917F-38B500CBE128}" srcOrd="0" destOrd="0" presId="urn:microsoft.com/office/officeart/2005/8/layout/vList2"/>
    <dgm:cxn modelId="{0D410ED6-A1C3-442B-8C94-32120C601F08}" type="presOf" srcId="{A9610155-A388-413D-8DA9-0CF9C056BB69}" destId="{7B501206-1321-4E7D-8152-6F97B3B54F25}" srcOrd="0" destOrd="0" presId="urn:microsoft.com/office/officeart/2005/8/layout/vList2"/>
    <dgm:cxn modelId="{D71C5C87-6253-438F-9249-48D27AB59D5F}" type="presParOf" srcId="{29E9399B-AFAC-4AE0-917F-38B500CBE128}" destId="{6A858831-FD6A-422B-94FA-2C4F267E1E46}" srcOrd="0" destOrd="0" presId="urn:microsoft.com/office/officeart/2005/8/layout/vList2"/>
    <dgm:cxn modelId="{AD076DE4-3DCB-4860-B856-A1C287F1D0F9}" type="presParOf" srcId="{29E9399B-AFAC-4AE0-917F-38B500CBE128}" destId="{3F77511C-EE89-49B8-A82E-21652E24B411}" srcOrd="1" destOrd="0" presId="urn:microsoft.com/office/officeart/2005/8/layout/vList2"/>
    <dgm:cxn modelId="{87C87BD3-6C9F-4C3A-886A-AF34454B6539}" type="presParOf" srcId="{29E9399B-AFAC-4AE0-917F-38B500CBE128}" destId="{7B501206-1321-4E7D-8152-6F97B3B54F25}" srcOrd="2" destOrd="0" presId="urn:microsoft.com/office/officeart/2005/8/layout/vList2"/>
    <dgm:cxn modelId="{17C844D1-D322-4081-BE46-36FA22ADDBE6}" type="presParOf" srcId="{29E9399B-AFAC-4AE0-917F-38B500CBE128}" destId="{30FA2341-8C3A-4095-BC88-641F8E42ACE6}" srcOrd="3" destOrd="0" presId="urn:microsoft.com/office/officeart/2005/8/layout/vList2"/>
    <dgm:cxn modelId="{BA0A09EC-EE0D-42EC-805D-7F2304FF12F3}" type="presParOf" srcId="{29E9399B-AFAC-4AE0-917F-38B500CBE128}" destId="{17A3D4F3-D891-47C8-AFCE-1FDCF696B32B}" srcOrd="4" destOrd="0" presId="urn:microsoft.com/office/officeart/2005/8/layout/vList2"/>
    <dgm:cxn modelId="{C4196F97-0AED-456E-838F-F2F5E8463063}" type="presParOf" srcId="{29E9399B-AFAC-4AE0-917F-38B500CBE128}" destId="{83036948-A4F0-4345-949D-5A4ABFB58265}" srcOrd="5" destOrd="0" presId="urn:microsoft.com/office/officeart/2005/8/layout/vList2"/>
    <dgm:cxn modelId="{AE1381F2-12A2-4C8B-B1CF-4F6B1481135E}" type="presParOf" srcId="{29E9399B-AFAC-4AE0-917F-38B500CBE128}" destId="{EFAD6B1E-FE2E-41C4-9735-6183DDFA372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D71E0-F0CA-457D-B9F2-388BE6018A3E}">
      <dsp:nvSpPr>
        <dsp:cNvPr id="0" name=""/>
        <dsp:cNvSpPr/>
      </dsp:nvSpPr>
      <dsp:spPr>
        <a:xfrm>
          <a:off x="0" y="94537"/>
          <a:ext cx="10610850" cy="1287000"/>
        </a:xfrm>
        <a:prstGeom prst="round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kern="1200" dirty="0"/>
            <a:t>Após o fim do Milênio, Satanás será solto de sua prisão para enganar muitas pessoas e as conduzirá a marchar para destruir Jerusalém. </a:t>
          </a:r>
          <a:endParaRPr lang="en-US" sz="2500" kern="1200" dirty="0"/>
        </a:p>
      </dsp:txBody>
      <dsp:txXfrm>
        <a:off x="62826" y="157363"/>
        <a:ext cx="10485198" cy="1161348"/>
      </dsp:txXfrm>
    </dsp:sp>
    <dsp:sp modelId="{31399E68-EADA-4765-80F2-BD63DF314538}">
      <dsp:nvSpPr>
        <dsp:cNvPr id="0" name=""/>
        <dsp:cNvSpPr/>
      </dsp:nvSpPr>
      <dsp:spPr>
        <a:xfrm>
          <a:off x="0" y="1453537"/>
          <a:ext cx="10610850" cy="1287000"/>
        </a:xfrm>
        <a:prstGeom prst="roundRect">
          <a:avLst/>
        </a:prstGeom>
        <a:solidFill>
          <a:schemeClr val="accent6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kern="1200" dirty="0"/>
            <a:t>Contudo, o Senhor fará descer fogo do céu, destruindo os exércitos inimigos, derrotando a Satanás e estabelecendo o Juízo </a:t>
          </a:r>
          <a:endParaRPr lang="en-US" sz="2500" kern="1200" dirty="0"/>
        </a:p>
      </dsp:txBody>
      <dsp:txXfrm>
        <a:off x="62826" y="1516363"/>
        <a:ext cx="10485198" cy="1161348"/>
      </dsp:txXfrm>
    </dsp:sp>
    <dsp:sp modelId="{0D6F32FD-185B-4218-9C12-ED4A963E10E8}">
      <dsp:nvSpPr>
        <dsp:cNvPr id="0" name=""/>
        <dsp:cNvSpPr/>
      </dsp:nvSpPr>
      <dsp:spPr>
        <a:xfrm>
          <a:off x="0" y="2812537"/>
          <a:ext cx="10610850" cy="1287000"/>
        </a:xfrm>
        <a:prstGeom prst="roundRect">
          <a:avLst/>
        </a:prstGeom>
        <a:solidFill>
          <a:schemeClr val="accent2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kern="1200" dirty="0"/>
            <a:t>Em seguida, todos os mortos, grandes e pequenos, deverão comparecer perante o grande trono branco, onde 0 Senhor estará assentado para julgá-los conforme as suas obras encontradas nos registros divinos. </a:t>
          </a:r>
          <a:endParaRPr lang="en-US" sz="2500" kern="1200" dirty="0"/>
        </a:p>
      </dsp:txBody>
      <dsp:txXfrm>
        <a:off x="62826" y="2875363"/>
        <a:ext cx="10485198" cy="1161348"/>
      </dsp:txXfrm>
    </dsp:sp>
    <dsp:sp modelId="{9388A843-8CF1-4A22-89B6-81097D74B6FD}">
      <dsp:nvSpPr>
        <dsp:cNvPr id="0" name=""/>
        <dsp:cNvSpPr/>
      </dsp:nvSpPr>
      <dsp:spPr>
        <a:xfrm>
          <a:off x="0" y="4171537"/>
          <a:ext cx="10610850" cy="1287000"/>
        </a:xfrm>
        <a:prstGeom prst="roundRect">
          <a:avLst/>
        </a:prstGeom>
        <a:solidFill>
          <a:schemeClr val="accent1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kern="1200" dirty="0"/>
            <a:t>E todo aquele que não for achado escrito no Livro da vida será lançado no lago de fogo. Será um dia terrível! Findados os juízos de Deus, os redimidos do Senhor 0 servirão com alegria por toda a eternidade.</a:t>
          </a:r>
          <a:endParaRPr lang="en-US" sz="2500" kern="1200" dirty="0"/>
        </a:p>
      </dsp:txBody>
      <dsp:txXfrm>
        <a:off x="62826" y="4234363"/>
        <a:ext cx="10485198" cy="1161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BD806-53AD-4406-A80D-3BDC158C5B31}">
      <dsp:nvSpPr>
        <dsp:cNvPr id="0" name=""/>
        <dsp:cNvSpPr/>
      </dsp:nvSpPr>
      <dsp:spPr>
        <a:xfrm>
          <a:off x="0" y="51003"/>
          <a:ext cx="6826002" cy="2174185"/>
        </a:xfrm>
        <a:prstGeom prst="roundRect">
          <a:avLst/>
        </a:prstGeom>
        <a:solidFill>
          <a:schemeClr val="accent4">
            <a:lumMod val="5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600" kern="1200" dirty="0"/>
            <a:t>Evidentemente Deus não precisaria de Livros para tomar nota de todos os fatos. </a:t>
          </a:r>
          <a:endParaRPr lang="en-US" sz="3600" kern="1200" dirty="0"/>
        </a:p>
      </dsp:txBody>
      <dsp:txXfrm>
        <a:off x="106135" y="157138"/>
        <a:ext cx="6613732" cy="1961915"/>
      </dsp:txXfrm>
    </dsp:sp>
    <dsp:sp modelId="{F5B79AC1-3A01-4CDC-9097-A3CD819013B4}">
      <dsp:nvSpPr>
        <dsp:cNvPr id="0" name=""/>
        <dsp:cNvSpPr/>
      </dsp:nvSpPr>
      <dsp:spPr>
        <a:xfrm>
          <a:off x="0" y="2300068"/>
          <a:ext cx="6826002" cy="2087572"/>
        </a:xfrm>
        <a:prstGeom prst="round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600" kern="1200" dirty="0"/>
            <a:t>Entretanto, a abertura dos livros evidencia a onisciência de Deus em relação a todos os atos praticados pelos homens, assim como o conhecimento do que há de mais profundo no pensamento e sentimento humanos. </a:t>
          </a:r>
          <a:endParaRPr lang="en-US" sz="2600" kern="1200" dirty="0"/>
        </a:p>
      </dsp:txBody>
      <dsp:txXfrm>
        <a:off x="101907" y="2401975"/>
        <a:ext cx="6622188" cy="1883758"/>
      </dsp:txXfrm>
    </dsp:sp>
    <dsp:sp modelId="{4852C387-6B20-44DA-A19B-97F37D3E65F8}">
      <dsp:nvSpPr>
        <dsp:cNvPr id="0" name=""/>
        <dsp:cNvSpPr/>
      </dsp:nvSpPr>
      <dsp:spPr>
        <a:xfrm>
          <a:off x="0" y="4462521"/>
          <a:ext cx="6826002" cy="2087572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kern="1200" dirty="0"/>
            <a:t>Aos Romanos, Paulo afirma que chegaria "um dia em que Deus julgaria os segredos dos homens, por Jesus Cristo" </a:t>
          </a:r>
          <a:r>
            <a:rPr lang="pt-PT" sz="2800" b="1" kern="1200" dirty="0">
              <a:solidFill>
                <a:srgbClr val="FFFF00"/>
              </a:solidFill>
            </a:rPr>
            <a:t>(</a:t>
          </a:r>
          <a:r>
            <a:rPr lang="pt-PT" sz="2800" b="1" kern="1200" dirty="0" err="1">
              <a:solidFill>
                <a:srgbClr val="FFFF00"/>
              </a:solidFill>
            </a:rPr>
            <a:t>Rm</a:t>
          </a:r>
          <a:r>
            <a:rPr lang="pt-PT" sz="2800" b="1" kern="1200" dirty="0">
              <a:solidFill>
                <a:srgbClr val="FFFF00"/>
              </a:solidFill>
            </a:rPr>
            <a:t> 2.16),</a:t>
          </a:r>
          <a:endParaRPr lang="en-US" sz="2800" b="1" kern="1200" dirty="0">
            <a:solidFill>
              <a:srgbClr val="FFFF00"/>
            </a:solidFill>
          </a:endParaRPr>
        </a:p>
      </dsp:txBody>
      <dsp:txXfrm>
        <a:off x="101907" y="4564428"/>
        <a:ext cx="6622188" cy="1883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F63DA8-1470-4CE0-8579-FB92CA8A3F0E}">
      <dsp:nvSpPr>
        <dsp:cNvPr id="0" name=""/>
        <dsp:cNvSpPr/>
      </dsp:nvSpPr>
      <dsp:spPr>
        <a:xfrm>
          <a:off x="0" y="1590"/>
          <a:ext cx="960119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3C160-0013-44F7-BFBE-0AB6A4F14A97}">
      <dsp:nvSpPr>
        <dsp:cNvPr id="0" name=""/>
        <dsp:cNvSpPr/>
      </dsp:nvSpPr>
      <dsp:spPr>
        <a:xfrm>
          <a:off x="0" y="1590"/>
          <a:ext cx="9601196" cy="108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/>
            <a:t>O juízo divino não respeitará a "aparência de piedade". </a:t>
          </a:r>
          <a:endParaRPr lang="en-US" sz="3100" kern="1200"/>
        </a:p>
      </dsp:txBody>
      <dsp:txXfrm>
        <a:off x="0" y="1590"/>
        <a:ext cx="9601196" cy="1084584"/>
      </dsp:txXfrm>
    </dsp:sp>
    <dsp:sp modelId="{98F1C09E-56AB-406F-9784-F015F2E322AA}">
      <dsp:nvSpPr>
        <dsp:cNvPr id="0" name=""/>
        <dsp:cNvSpPr/>
      </dsp:nvSpPr>
      <dsp:spPr>
        <a:xfrm>
          <a:off x="0" y="1086175"/>
          <a:ext cx="9601196" cy="0"/>
        </a:xfrm>
        <a:prstGeom prst="line">
          <a:avLst/>
        </a:prstGeom>
        <a:solidFill>
          <a:schemeClr val="accent2">
            <a:hueOff val="1681577"/>
            <a:satOff val="-1786"/>
            <a:lumOff val="1372"/>
            <a:alphaOff val="0"/>
          </a:schemeClr>
        </a:solidFill>
        <a:ln w="15875" cap="flat" cmpd="sng" algn="ctr">
          <a:solidFill>
            <a:schemeClr val="accent2">
              <a:hueOff val="1681577"/>
              <a:satOff val="-1786"/>
              <a:lumOff val="13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2AEA6B-A9D0-492A-94FE-6246E32CE0CA}">
      <dsp:nvSpPr>
        <dsp:cNvPr id="0" name=""/>
        <dsp:cNvSpPr/>
      </dsp:nvSpPr>
      <dsp:spPr>
        <a:xfrm>
          <a:off x="0" y="1086175"/>
          <a:ext cx="9601196" cy="108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 dirty="0"/>
            <a:t>Por isso, devemos atentar para a manutenção de uma fé sincera e comprometida com a verdade. </a:t>
          </a:r>
          <a:endParaRPr lang="en-US" sz="3100" kern="1200" dirty="0"/>
        </a:p>
      </dsp:txBody>
      <dsp:txXfrm>
        <a:off x="0" y="1086175"/>
        <a:ext cx="9601196" cy="1084584"/>
      </dsp:txXfrm>
    </dsp:sp>
    <dsp:sp modelId="{CA2CDDBB-9B97-4EE9-B978-EB1B1573B3D5}">
      <dsp:nvSpPr>
        <dsp:cNvPr id="0" name=""/>
        <dsp:cNvSpPr/>
      </dsp:nvSpPr>
      <dsp:spPr>
        <a:xfrm>
          <a:off x="0" y="2170759"/>
          <a:ext cx="9601196" cy="0"/>
        </a:xfrm>
        <a:prstGeom prst="line">
          <a:avLst/>
        </a:prstGeom>
        <a:solidFill>
          <a:schemeClr val="accent2">
            <a:hueOff val="3363155"/>
            <a:satOff val="-3572"/>
            <a:lumOff val="2745"/>
            <a:alphaOff val="0"/>
          </a:schemeClr>
        </a:solidFill>
        <a:ln w="15875" cap="flat" cmpd="sng" algn="ctr">
          <a:solidFill>
            <a:schemeClr val="accent2">
              <a:hueOff val="3363155"/>
              <a:satOff val="-3572"/>
              <a:lumOff val="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E9452F-ABF1-4E46-B276-577202482D52}">
      <dsp:nvSpPr>
        <dsp:cNvPr id="0" name=""/>
        <dsp:cNvSpPr/>
      </dsp:nvSpPr>
      <dsp:spPr>
        <a:xfrm>
          <a:off x="0" y="2170759"/>
          <a:ext cx="9601196" cy="108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 dirty="0"/>
            <a:t>Em </a:t>
          </a:r>
          <a:r>
            <a:rPr lang="pt-PT" sz="3100" kern="1200" dirty="0">
              <a:solidFill>
                <a:srgbClr val="FF0000"/>
              </a:solidFill>
            </a:rPr>
            <a:t>Apocalipse 21.7 </a:t>
          </a:r>
          <a:r>
            <a:rPr lang="pt-PT" sz="3100" kern="1200" dirty="0"/>
            <a:t>o Senhor afirma: </a:t>
          </a:r>
          <a:r>
            <a:rPr lang="pt-PT" sz="3100" kern="1200" dirty="0">
              <a:solidFill>
                <a:srgbClr val="FF0000"/>
              </a:solidFill>
            </a:rPr>
            <a:t>“Quem vencer herdará todas as coisas, e eu serei seu Deus, e ele será meu filho".</a:t>
          </a:r>
          <a:endParaRPr lang="en-US" sz="3100" kern="1200" dirty="0">
            <a:solidFill>
              <a:srgbClr val="FF0000"/>
            </a:solidFill>
          </a:endParaRPr>
        </a:p>
      </dsp:txBody>
      <dsp:txXfrm>
        <a:off x="0" y="2170759"/>
        <a:ext cx="9601196" cy="10845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40F1D-785E-492A-9D20-D9FB4FBE85EA}">
      <dsp:nvSpPr>
        <dsp:cNvPr id="0" name=""/>
        <dsp:cNvSpPr/>
      </dsp:nvSpPr>
      <dsp:spPr>
        <a:xfrm>
          <a:off x="692877" y="2514"/>
          <a:ext cx="3989293" cy="23935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kern="1200" dirty="0"/>
            <a:t>A condenação eterna não é apenas uma sentença decretada pelo Senhor no Juízo Final, mas acontece em decorrência de uma vida longe de Deus. </a:t>
          </a:r>
          <a:endParaRPr lang="en-US" sz="2800" kern="1200" dirty="0"/>
        </a:p>
      </dsp:txBody>
      <dsp:txXfrm>
        <a:off x="692877" y="2514"/>
        <a:ext cx="3989293" cy="2393576"/>
      </dsp:txXfrm>
    </dsp:sp>
    <dsp:sp modelId="{07491591-C902-4A2E-B279-514CCBAEED10}">
      <dsp:nvSpPr>
        <dsp:cNvPr id="0" name=""/>
        <dsp:cNvSpPr/>
      </dsp:nvSpPr>
      <dsp:spPr>
        <a:xfrm>
          <a:off x="692877" y="2795019"/>
          <a:ext cx="3989293" cy="2393576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Senhor Jesus afirmou:"[...] quem não crê já está condenado, porquanto não crê no nome do unigénito Filho de Deus" (</a:t>
          </a:r>
          <a:r>
            <a:rPr lang="pt-PT" sz="2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</a:t>
          </a:r>
          <a:r>
            <a:rPr lang="pt-PT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3.18).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2877" y="2795019"/>
        <a:ext cx="3989293" cy="23935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4D401-9583-460F-B2D9-3C3D8C4BA938}">
      <dsp:nvSpPr>
        <dsp:cNvPr id="0" name=""/>
        <dsp:cNvSpPr/>
      </dsp:nvSpPr>
      <dsp:spPr>
        <a:xfrm>
          <a:off x="0" y="29084"/>
          <a:ext cx="5914209" cy="206739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 dirty="0"/>
            <a:t>Vale ressaltar que esse Lugar de tormento não foi feito para os homens, e sim "preparado para o Diabo e seus anjos" (</a:t>
          </a:r>
          <a:r>
            <a:rPr lang="pt-PT" sz="3100" kern="1200" dirty="0" err="1"/>
            <a:t>Mt</a:t>
          </a:r>
          <a:r>
            <a:rPr lang="pt-PT" sz="3100" kern="1200" dirty="0"/>
            <a:t> 25.41).</a:t>
          </a:r>
          <a:endParaRPr lang="en-US" sz="3100" kern="1200" dirty="0"/>
        </a:p>
      </dsp:txBody>
      <dsp:txXfrm>
        <a:off x="100922" y="130006"/>
        <a:ext cx="5712365" cy="1865546"/>
      </dsp:txXfrm>
    </dsp:sp>
    <dsp:sp modelId="{61B8BF30-1ED7-438C-9EB8-123BCCE1571C}">
      <dsp:nvSpPr>
        <dsp:cNvPr id="0" name=""/>
        <dsp:cNvSpPr/>
      </dsp:nvSpPr>
      <dsp:spPr>
        <a:xfrm>
          <a:off x="0" y="2185754"/>
          <a:ext cx="5914209" cy="206739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496582"/>
                <a:satOff val="288"/>
                <a:lumOff val="2843"/>
                <a:alphaOff val="0"/>
                <a:shade val="74000"/>
                <a:satMod val="130000"/>
                <a:lumMod val="90000"/>
              </a:schemeClr>
              <a:schemeClr val="accent5">
                <a:hueOff val="496582"/>
                <a:satOff val="288"/>
                <a:lumOff val="2843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/>
            <a:t>Portanto, os ímpios não serão condenados a este Lugar por vontade divina, mas, por conta de suas escolhas pessoais. </a:t>
          </a:r>
          <a:endParaRPr lang="en-US" sz="3100" kern="1200"/>
        </a:p>
      </dsp:txBody>
      <dsp:txXfrm>
        <a:off x="100922" y="2286676"/>
        <a:ext cx="5712365" cy="1865546"/>
      </dsp:txXfrm>
    </dsp:sp>
    <dsp:sp modelId="{484E2285-A0D4-49F2-B012-3F20D6E85BFA}">
      <dsp:nvSpPr>
        <dsp:cNvPr id="0" name=""/>
        <dsp:cNvSpPr/>
      </dsp:nvSpPr>
      <dsp:spPr>
        <a:xfrm>
          <a:off x="0" y="4342424"/>
          <a:ext cx="5914209" cy="206739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993165"/>
                <a:satOff val="576"/>
                <a:lumOff val="5686"/>
                <a:alphaOff val="0"/>
                <a:shade val="74000"/>
                <a:satMod val="130000"/>
                <a:lumMod val="90000"/>
              </a:schemeClr>
              <a:schemeClr val="accent5">
                <a:hueOff val="993165"/>
                <a:satOff val="576"/>
                <a:lumOff val="5686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/>
            <a:t>Afinal de contas, o Criador não tem prazer na morte do ímpio, mas que todos se convertam e vivam (Ez 33.11).</a:t>
          </a:r>
          <a:endParaRPr lang="en-US" sz="3100" kern="1200"/>
        </a:p>
      </dsp:txBody>
      <dsp:txXfrm>
        <a:off x="100922" y="4443346"/>
        <a:ext cx="5712365" cy="18655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347061-DE8E-4F07-A820-756B26332004}">
      <dsp:nvSpPr>
        <dsp:cNvPr id="0" name=""/>
        <dsp:cNvSpPr/>
      </dsp:nvSpPr>
      <dsp:spPr>
        <a:xfrm>
          <a:off x="0" y="0"/>
          <a:ext cx="960119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BED1E-9814-4608-84DA-7881E0C02057}">
      <dsp:nvSpPr>
        <dsp:cNvPr id="0" name=""/>
        <dsp:cNvSpPr/>
      </dsp:nvSpPr>
      <dsp:spPr>
        <a:xfrm>
          <a:off x="0" y="0"/>
          <a:ext cx="9601196" cy="1437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kern="1200"/>
            <a:t>O cataclisma final da existência é tratado no contexto bíblico tanto pelos profetas do Antigo Testamento quanto por Jesus e os apóstolos em o Novo Testamento. </a:t>
          </a:r>
          <a:endParaRPr lang="en-US" sz="3100" kern="1200"/>
        </a:p>
      </dsp:txBody>
      <dsp:txXfrm>
        <a:off x="0" y="0"/>
        <a:ext cx="9601196" cy="1437441"/>
      </dsp:txXfrm>
    </dsp:sp>
    <dsp:sp modelId="{DA379CBD-BAD5-4CD3-BCAC-4E1F14FE8FAB}">
      <dsp:nvSpPr>
        <dsp:cNvPr id="0" name=""/>
        <dsp:cNvSpPr/>
      </dsp:nvSpPr>
      <dsp:spPr>
        <a:xfrm>
          <a:off x="0" y="1437441"/>
          <a:ext cx="9601196" cy="0"/>
        </a:xfrm>
        <a:prstGeom prst="line">
          <a:avLst/>
        </a:prstGeom>
        <a:solidFill>
          <a:schemeClr val="accent2">
            <a:hueOff val="3363155"/>
            <a:satOff val="-3572"/>
            <a:lumOff val="2745"/>
            <a:alphaOff val="0"/>
          </a:schemeClr>
        </a:solidFill>
        <a:ln w="15875" cap="flat" cmpd="sng" algn="ctr">
          <a:solidFill>
            <a:schemeClr val="accent2">
              <a:hueOff val="3363155"/>
              <a:satOff val="-3572"/>
              <a:lumOff val="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C108E-9636-4D79-977B-C5C6EE3DA411}">
      <dsp:nvSpPr>
        <dsp:cNvPr id="0" name=""/>
        <dsp:cNvSpPr/>
      </dsp:nvSpPr>
      <dsp:spPr>
        <a:xfrm>
          <a:off x="0" y="1437441"/>
          <a:ext cx="9601196" cy="1437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1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(Is 344; 51.6; </a:t>
          </a:r>
          <a:r>
            <a:rPr lang="pt-PT" sz="3100" b="1" kern="1200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Mt</a:t>
          </a:r>
          <a:r>
            <a:rPr lang="pt-PT" sz="31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13.39; 24.3.14; </a:t>
          </a:r>
          <a:r>
            <a:rPr lang="pt-PT" sz="3100" b="1" kern="1200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Mc</a:t>
          </a:r>
          <a:r>
            <a:rPr lang="pt-PT" sz="31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137.31:1 Co 15.24; 2 </a:t>
          </a:r>
          <a:r>
            <a:rPr lang="pt-PT" sz="3100" b="1" kern="1200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pt-PT" sz="31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3.7,11.12; </a:t>
          </a:r>
          <a:r>
            <a:rPr lang="pt-PT" sz="3100" b="1" kern="1200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</a:t>
          </a:r>
          <a:r>
            <a:rPr lang="pt-PT" sz="31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20.11).</a:t>
          </a:r>
          <a:endParaRPr lang="en-US" sz="31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437441"/>
        <a:ext cx="9601196" cy="14374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33365F-00B3-4223-8C46-5BECFDC15AE1}">
      <dsp:nvSpPr>
        <dsp:cNvPr id="0" name=""/>
        <dsp:cNvSpPr/>
      </dsp:nvSpPr>
      <dsp:spPr>
        <a:xfrm>
          <a:off x="0" y="54831"/>
          <a:ext cx="4400550" cy="26395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/>
            <a:t>Embora o texto bíblico não mencione cronologicamente os eventos acerca do fim, é possível identificar nas profecias os acontecimentos que precederão o Juízo de Deus:</a:t>
          </a:r>
          <a:endParaRPr lang="en-US" sz="2400" kern="1200" dirty="0"/>
        </a:p>
      </dsp:txBody>
      <dsp:txXfrm>
        <a:off x="128851" y="183682"/>
        <a:ext cx="4142848" cy="2381817"/>
      </dsp:txXfrm>
    </dsp:sp>
    <dsp:sp modelId="{718726B9-7B1B-4D9A-8C5F-BCC5B5DE6724}">
      <dsp:nvSpPr>
        <dsp:cNvPr id="0" name=""/>
        <dsp:cNvSpPr/>
      </dsp:nvSpPr>
      <dsp:spPr>
        <a:xfrm>
          <a:off x="0" y="2763471"/>
          <a:ext cx="4400550" cy="26395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i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“Depois, virá o fim, quando tiver entregado o Reino a Deus, ao Pai, e quando houver aniquilado todo império e toda potestade e força" (1Co 15.24).</a:t>
          </a:r>
          <a:endParaRPr lang="en-US" sz="2400" i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8851" y="2892322"/>
        <a:ext cx="4142848" cy="23818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50166-C199-48C1-AD96-69690A11C9FA}">
      <dsp:nvSpPr>
        <dsp:cNvPr id="0" name=""/>
        <dsp:cNvSpPr/>
      </dsp:nvSpPr>
      <dsp:spPr>
        <a:xfrm>
          <a:off x="0" y="0"/>
          <a:ext cx="4314824" cy="27495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b="1" kern="1200" dirty="0"/>
            <a:t>A Nova Jerusalém é o lar eterno e destino final dos salvos. Ela já existia no céu (</a:t>
          </a:r>
          <a:r>
            <a:rPr lang="pt-PT" sz="2500" b="1" kern="1200" dirty="0" err="1"/>
            <a:t>Gl</a:t>
          </a:r>
          <a:r>
            <a:rPr lang="pt-PT" sz="2500" b="1" kern="1200" dirty="0"/>
            <a:t> 4.26; </a:t>
          </a:r>
          <a:r>
            <a:rPr lang="pt-PT" sz="2500" b="1" kern="1200" dirty="0" err="1"/>
            <a:t>Fl</a:t>
          </a:r>
          <a:r>
            <a:rPr lang="pt-PT" sz="2500" b="1" kern="1200" dirty="0"/>
            <a:t> 3.20); é a cidade que Abraão anelou, cujo arquiteto e edificador é Deus (</a:t>
          </a:r>
          <a:r>
            <a:rPr lang="pt-PT" sz="2500" b="1" kern="1200" dirty="0" err="1"/>
            <a:t>Hb</a:t>
          </a:r>
          <a:r>
            <a:rPr lang="pt-PT" sz="2500" b="1" kern="1200" dirty="0"/>
            <a:t> 11.10,13,16). </a:t>
          </a:r>
          <a:endParaRPr lang="en-US" sz="2500" b="1" kern="1200" dirty="0"/>
        </a:p>
      </dsp:txBody>
      <dsp:txXfrm>
        <a:off x="134220" y="134220"/>
        <a:ext cx="4046384" cy="2481060"/>
      </dsp:txXfrm>
    </dsp:sp>
    <dsp:sp modelId="{DC5AA0DF-05D3-47D8-B646-40314949F883}">
      <dsp:nvSpPr>
        <dsp:cNvPr id="0" name=""/>
        <dsp:cNvSpPr/>
      </dsp:nvSpPr>
      <dsp:spPr>
        <a:xfrm>
          <a:off x="11153" y="2867915"/>
          <a:ext cx="4292516" cy="264609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b="1" kern="1200" dirty="0"/>
            <a:t>Deus prometeu que habitaria com os homens e eles seriam o povo de Deus, e o Pai Celeste estaria com eles para sempre (</a:t>
          </a:r>
          <a:r>
            <a:rPr lang="pt-PT" sz="2500" b="1" kern="1200" dirty="0" err="1"/>
            <a:t>Ap</a:t>
          </a:r>
          <a:r>
            <a:rPr lang="pt-PT" sz="2500" b="1" kern="1200" dirty="0"/>
            <a:t> 21.3).</a:t>
          </a:r>
          <a:endParaRPr lang="en-US" sz="2500" b="1" kern="1200" dirty="0"/>
        </a:p>
      </dsp:txBody>
      <dsp:txXfrm>
        <a:off x="140325" y="2997087"/>
        <a:ext cx="4034172" cy="23877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ACF25-AD12-4FE5-9BFA-F8F2F5AF9D25}">
      <dsp:nvSpPr>
        <dsp:cNvPr id="0" name=""/>
        <dsp:cNvSpPr/>
      </dsp:nvSpPr>
      <dsp:spPr>
        <a:xfrm>
          <a:off x="0" y="252436"/>
          <a:ext cx="6826002" cy="1912803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kern="1200" dirty="0"/>
            <a:t>Nesta cidade, não haverá templo, pois seu templo é o próprio Senhor, Deus Todo-Poderoso, e o Cordeiro (</a:t>
          </a:r>
          <a:r>
            <a:rPr lang="pt-PT" sz="2900" kern="1200" dirty="0" err="1"/>
            <a:t>Ap</a:t>
          </a:r>
          <a:r>
            <a:rPr lang="pt-PT" sz="2900" kern="1200" dirty="0"/>
            <a:t> 21.22).</a:t>
          </a:r>
          <a:endParaRPr lang="en-US" sz="2900" kern="1200" dirty="0"/>
        </a:p>
      </dsp:txBody>
      <dsp:txXfrm>
        <a:off x="93375" y="345811"/>
        <a:ext cx="6639252" cy="1726053"/>
      </dsp:txXfrm>
    </dsp:sp>
    <dsp:sp modelId="{B51DEA43-0E1B-41B2-A637-F007452669FF}">
      <dsp:nvSpPr>
        <dsp:cNvPr id="0" name=""/>
        <dsp:cNvSpPr/>
      </dsp:nvSpPr>
      <dsp:spPr>
        <a:xfrm>
          <a:off x="0" y="2248760"/>
          <a:ext cx="6826002" cy="1912803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kern="1200" dirty="0"/>
            <a:t>O seu material é constituído de pedras preciosas; nas doze portas da cidade estão os nomes das doze tribos de Israel; e em seus fundamentos os nomes dos doze apóstolos. </a:t>
          </a:r>
          <a:endParaRPr lang="en-US" sz="2900" kern="1200" dirty="0"/>
        </a:p>
      </dsp:txBody>
      <dsp:txXfrm>
        <a:off x="93375" y="2342135"/>
        <a:ext cx="6639252" cy="1726053"/>
      </dsp:txXfrm>
    </dsp:sp>
    <dsp:sp modelId="{63D56BC1-3EF9-4DAB-90B3-DDA33762A36F}">
      <dsp:nvSpPr>
        <dsp:cNvPr id="0" name=""/>
        <dsp:cNvSpPr/>
      </dsp:nvSpPr>
      <dsp:spPr>
        <a:xfrm>
          <a:off x="0" y="4245083"/>
          <a:ext cx="6826002" cy="1912803"/>
        </a:xfrm>
        <a:prstGeom prst="roundRect">
          <a:avLst/>
        </a:prstGeom>
        <a:solidFill>
          <a:srgbClr val="002060"/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kern="1200" dirty="0"/>
            <a:t>A adoração será perpetuamente e os salvos desfrutarão de paz e alegria eternas.</a:t>
          </a:r>
          <a:endParaRPr lang="en-US" sz="2900" kern="1200" dirty="0"/>
        </a:p>
      </dsp:txBody>
      <dsp:txXfrm>
        <a:off x="93375" y="4338458"/>
        <a:ext cx="6639252" cy="172605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858831-FD6A-422B-94FA-2C4F267E1E46}">
      <dsp:nvSpPr>
        <dsp:cNvPr id="0" name=""/>
        <dsp:cNvSpPr/>
      </dsp:nvSpPr>
      <dsp:spPr>
        <a:xfrm>
          <a:off x="0" y="123307"/>
          <a:ext cx="7234584" cy="1600559"/>
        </a:xfrm>
        <a:prstGeom prst="roundRect">
          <a:avLst/>
        </a:prstGeom>
        <a:solidFill>
          <a:schemeClr val="bg2"/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>
              <a:solidFill>
                <a:schemeClr val="tx1"/>
              </a:solidFill>
            </a:rPr>
            <a:t>A segunda parte do versículo vai mais além e revela a quem pertenceremos para sempre, o que acarretará que teremos em nós o resplendor da sua glória, a expressa imagem da sua pessoa (</a:t>
          </a:r>
          <a:r>
            <a:rPr lang="pt-PT" sz="2400" b="1" kern="1200" dirty="0" err="1">
              <a:solidFill>
                <a:schemeClr val="tx1"/>
              </a:solidFill>
            </a:rPr>
            <a:t>Ef</a:t>
          </a:r>
          <a:r>
            <a:rPr lang="pt-PT" sz="2400" b="1" kern="1200" dirty="0">
              <a:solidFill>
                <a:schemeClr val="tx1"/>
              </a:solidFill>
            </a:rPr>
            <a:t> 413: </a:t>
          </a:r>
          <a:r>
            <a:rPr lang="pt-PT" sz="2400" b="1" kern="1200" dirty="0" err="1">
              <a:solidFill>
                <a:schemeClr val="tx1"/>
              </a:solidFill>
            </a:rPr>
            <a:t>Hb</a:t>
          </a:r>
          <a:r>
            <a:rPr lang="pt-PT" sz="2400" b="1" kern="1200" dirty="0">
              <a:solidFill>
                <a:schemeClr val="tx1"/>
              </a:solidFill>
            </a:rPr>
            <a:t> 1.3). 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78133" y="201440"/>
        <a:ext cx="7078318" cy="1444293"/>
      </dsp:txXfrm>
    </dsp:sp>
    <dsp:sp modelId="{7B501206-1321-4E7D-8152-6F97B3B54F25}">
      <dsp:nvSpPr>
        <dsp:cNvPr id="0" name=""/>
        <dsp:cNvSpPr/>
      </dsp:nvSpPr>
      <dsp:spPr>
        <a:xfrm>
          <a:off x="0" y="1792987"/>
          <a:ext cx="7234584" cy="1600559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>
              <a:solidFill>
                <a:schemeClr val="tx1"/>
              </a:solidFill>
            </a:rPr>
            <a:t>Semelhante ao Senhor, seremos perfeitos em justiça e santidade.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78133" y="1871120"/>
        <a:ext cx="7078318" cy="1444293"/>
      </dsp:txXfrm>
    </dsp:sp>
    <dsp:sp modelId="{17A3D4F3-D891-47C8-AFCE-1FDCF696B32B}">
      <dsp:nvSpPr>
        <dsp:cNvPr id="0" name=""/>
        <dsp:cNvSpPr/>
      </dsp:nvSpPr>
      <dsp:spPr>
        <a:xfrm>
          <a:off x="0" y="3462667"/>
          <a:ext cx="7234584" cy="1600559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>
              <a:solidFill>
                <a:schemeClr val="tx1"/>
              </a:solidFill>
            </a:rPr>
            <a:t>Com essa promessa, vê-se claramente cumprido o desígnio eterno de Deus manifesto em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>
              <a:solidFill>
                <a:schemeClr val="tx1"/>
              </a:solidFill>
            </a:rPr>
            <a:t>2 Coríntios 3.18! 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78133" y="3540800"/>
        <a:ext cx="7078318" cy="1444293"/>
      </dsp:txXfrm>
    </dsp:sp>
    <dsp:sp modelId="{EFAD6B1E-FE2E-41C4-9735-6183DDFA3727}">
      <dsp:nvSpPr>
        <dsp:cNvPr id="0" name=""/>
        <dsp:cNvSpPr/>
      </dsp:nvSpPr>
      <dsp:spPr>
        <a:xfrm>
          <a:off x="0" y="5132346"/>
          <a:ext cx="7234584" cy="1600559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>
              <a:solidFill>
                <a:schemeClr val="tx1"/>
              </a:solidFill>
            </a:rPr>
            <a:t>A vida nunca cessará, seja no Céu, ou no Lago de Fogo — "onde o bicho não morre e o fogo não apaga" (</a:t>
          </a:r>
          <a:r>
            <a:rPr lang="pt-PT" sz="2400" b="1" kern="1200" dirty="0" err="1">
              <a:solidFill>
                <a:schemeClr val="tx1"/>
              </a:solidFill>
            </a:rPr>
            <a:t>Mc</a:t>
          </a:r>
          <a:r>
            <a:rPr lang="pt-PT" sz="2400" b="1" kern="1200" dirty="0">
              <a:solidFill>
                <a:schemeClr val="tx1"/>
              </a:solidFill>
            </a:rPr>
            <a:t> 9.44.46,48)!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78133" y="5210479"/>
        <a:ext cx="7078318" cy="14442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1.png"/><Relationship Id="rId9" Type="http://schemas.microsoft.com/office/2007/relationships/diagramDrawing" Target="../diagrams/drawin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1.png"/><Relationship Id="rId9" Type="http://schemas.microsoft.com/office/2007/relationships/diagramDrawing" Target="../diagrams/drawing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4.png"/><Relationship Id="rId9" Type="http://schemas.microsoft.com/office/2007/relationships/diagramDrawing" Target="../diagrams/drawing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7.xml"/><Relationship Id="rId5" Type="http://schemas.openxmlformats.org/officeDocument/2006/relationships/image" Target="../media/image22.png"/><Relationship Id="rId10" Type="http://schemas.microsoft.com/office/2007/relationships/diagramDrawing" Target="../diagrams/drawing7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8.xml"/><Relationship Id="rId5" Type="http://schemas.openxmlformats.org/officeDocument/2006/relationships/image" Target="../media/image24.png"/><Relationship Id="rId10" Type="http://schemas.microsoft.com/office/2007/relationships/diagramDrawing" Target="../diagrams/drawing8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4.png"/><Relationship Id="rId9" Type="http://schemas.microsoft.com/office/2007/relationships/diagramDrawing" Target="../diagrams/drawing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1.png"/><Relationship Id="rId9" Type="http://schemas.microsoft.com/office/2007/relationships/diagramDrawing" Target="../diagrams/drawing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D75FD42-C156-41A4-B68A-6C71A47E7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D7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04A7BF-21E3-4BDF-9BE8-BEC32066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6" y="28937"/>
            <a:ext cx="12188825" cy="6856214"/>
          </a:xfrm>
          <a:prstGeom prst="rect">
            <a:avLst/>
          </a:prstGeom>
        </p:spPr>
      </p:pic>
      <p:pic>
        <p:nvPicPr>
          <p:cNvPr id="2" name="Imagem 1" descr="Uma imagem com texto&#10;&#10;Descrição gerada automaticamente">
            <a:extLst>
              <a:ext uri="{FF2B5EF4-FFF2-40B4-BE49-F238E27FC236}">
                <a16:creationId xmlns:a16="http://schemas.microsoft.com/office/drawing/2014/main" id="{819E461C-BC1E-4435-80C6-5418753A15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70" r="-1" b="-1"/>
          <a:stretch/>
        </p:blipFill>
        <p:spPr>
          <a:xfrm>
            <a:off x="628034" y="673313"/>
            <a:ext cx="10901284" cy="556746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0180162-DDE5-43C8-B0DC-645F4CA9D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2" name="Rounded Rectangle 21">
              <a:extLst>
                <a:ext uri="{FF2B5EF4-FFF2-40B4-BE49-F238E27FC236}">
                  <a16:creationId xmlns:a16="http://schemas.microsoft.com/office/drawing/2014/main" id="{16C9EE30-D91E-4DE1-8EEC-6A3AD1DD0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8E1E1CD-6653-4129-A465-3CFB3A1CC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5424F715-2587-4418-AB8A-9B4218F34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F8A0F16-00E1-4B0A-9B6E-8906A111B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083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6824D-9C3C-4DF7-A01E-39BD552AA8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Julgamento Final: Novos céus e Nova terra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AD499B-7294-4181-87FC-7263167BE3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3600" b="1" dirty="0"/>
              <a:t>EBD JOVENS – 4º TRIMESTRE LIÇÃO 11 2021 </a:t>
            </a:r>
          </a:p>
        </p:txBody>
      </p:sp>
    </p:spTree>
    <p:extLst>
      <p:ext uri="{BB962C8B-B14F-4D97-AF65-F5344CB8AC3E}">
        <p14:creationId xmlns:p14="http://schemas.microsoft.com/office/powerpoint/2010/main" val="2442106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DF8837B-BAE2-489A-8F93-69216307D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alendário">
            <a:extLst>
              <a:ext uri="{FF2B5EF4-FFF2-40B4-BE49-F238E27FC236}">
                <a16:creationId xmlns:a16="http://schemas.microsoft.com/office/drawing/2014/main" id="{D4BF2172-5302-4686-A78A-B9B88BCCA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3C44F57-C8FB-4366-9FF4-20BC1BA04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 dirty="0" err="1">
                <a:solidFill>
                  <a:srgbClr val="FFFFFF"/>
                </a:solidFill>
              </a:rPr>
              <a:t>Texto</a:t>
            </a:r>
            <a:r>
              <a:rPr lang="en-US" sz="8800" dirty="0">
                <a:solidFill>
                  <a:srgbClr val="FFFFFF"/>
                </a:solidFill>
              </a:rPr>
              <a:t> do </a:t>
            </a:r>
            <a:r>
              <a:rPr lang="en-US" sz="8800" dirty="0" err="1">
                <a:solidFill>
                  <a:srgbClr val="FFFFFF"/>
                </a:solidFill>
              </a:rPr>
              <a:t>Dia</a:t>
            </a:r>
            <a:endParaRPr lang="en-US" sz="8800" dirty="0">
              <a:solidFill>
                <a:srgbClr val="FFFFFF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8BEE9B-A2F4-4BF3-9EAD-16E1A7FC2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99932" y="3510608"/>
            <a:ext cx="512064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43A77B6-AD37-437E-95CC-6DCDBCA7F90A}"/>
              </a:ext>
            </a:extLst>
          </p:cNvPr>
          <p:cNvSpPr txBox="1"/>
          <p:nvPr/>
        </p:nvSpPr>
        <p:spPr>
          <a:xfrm>
            <a:off x="2288356" y="3800636"/>
            <a:ext cx="794379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  <a:p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"E vi um grande trono branco e o que estava assentado sobre ele, de cuja presença fugiu a terra e o céu. e não se achou Lugar para eles." (</a:t>
            </a:r>
            <a:r>
              <a:rPr lang="pt-PT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</a:t>
            </a:r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20.11)</a:t>
            </a:r>
          </a:p>
        </p:txBody>
      </p:sp>
    </p:spTree>
    <p:extLst>
      <p:ext uri="{BB962C8B-B14F-4D97-AF65-F5344CB8AC3E}">
        <p14:creationId xmlns:p14="http://schemas.microsoft.com/office/powerpoint/2010/main" val="321230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920" y="1399880"/>
            <a:ext cx="780815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22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4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F54CC31-7B9F-4973-95C2-010CEA789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dirty="0" err="1">
                <a:solidFill>
                  <a:schemeClr val="bg1"/>
                </a:solidFill>
              </a:rPr>
              <a:t>Síntese</a:t>
            </a:r>
            <a:endParaRPr lang="en-US" sz="7200" b="1" dirty="0">
              <a:solidFill>
                <a:schemeClr val="bg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C7F2DAE-49EC-47B0-854E-880680A2262C}"/>
              </a:ext>
            </a:extLst>
          </p:cNvPr>
          <p:cNvSpPr txBox="1"/>
          <p:nvPr/>
        </p:nvSpPr>
        <p:spPr>
          <a:xfrm>
            <a:off x="2720794" y="3657599"/>
            <a:ext cx="67472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FF00"/>
                </a:solidFill>
              </a:rPr>
              <a:t>No final da História, Deus pedirá a prestação de contas da humanidade não regenerada e. após a condenação, estabelecerá definitivamente novos Céus e a Terra nos quais habitará a justiça.</a:t>
            </a:r>
          </a:p>
        </p:txBody>
      </p:sp>
    </p:spTree>
    <p:extLst>
      <p:ext uri="{BB962C8B-B14F-4D97-AF65-F5344CB8AC3E}">
        <p14:creationId xmlns:p14="http://schemas.microsoft.com/office/powerpoint/2010/main" val="795306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45E3061-B363-4319-9314-A07F89C4B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8" y="3009900"/>
            <a:ext cx="4094017" cy="7961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INTRODUÇÃO</a:t>
            </a:r>
          </a:p>
        </p:txBody>
      </p:sp>
      <p:pic>
        <p:nvPicPr>
          <p:cNvPr id="6" name="Graphic 5" descr="Livros">
            <a:extLst>
              <a:ext uri="{FF2B5EF4-FFF2-40B4-BE49-F238E27FC236}">
                <a16:creationId xmlns:a16="http://schemas.microsoft.com/office/drawing/2014/main" id="{255EA0A9-40C3-44EE-8390-8BDDC04914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6533" y="982131"/>
            <a:ext cx="4893735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582010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2B819D-CC31-407E-85A4-38D86944A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33B347-AE1B-487E-9813-FC88C0DD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2" y="469900"/>
            <a:ext cx="11239500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contourW="12700">
            <a:bevelT w="6350" h="6350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E02B2F-D95A-47B1-8DA1-163D34260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D867580-55A6-4E67-A38E-4D1E3D4FB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042" y="2400639"/>
            <a:ext cx="927385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1FF127-FD71-485D-9AD5-7C734DEB570D}"/>
              </a:ext>
            </a:extLst>
          </p:cNvPr>
          <p:cNvSpPr txBox="1"/>
          <p:nvPr/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200" b="1" dirty="0" err="1">
                <a:solidFill>
                  <a:schemeClr val="bg1"/>
                </a:solidFill>
              </a:rPr>
              <a:t>Os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crentes</a:t>
            </a:r>
            <a:r>
              <a:rPr lang="en-US" sz="3200" b="1" dirty="0">
                <a:solidFill>
                  <a:schemeClr val="bg1"/>
                </a:solidFill>
              </a:rPr>
              <a:t> que </a:t>
            </a:r>
            <a:r>
              <a:rPr lang="en-US" sz="3200" b="1" dirty="0" err="1">
                <a:solidFill>
                  <a:schemeClr val="bg1"/>
                </a:solidFill>
              </a:rPr>
              <a:t>foram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arrebatados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não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terão</a:t>
            </a:r>
            <a:r>
              <a:rPr lang="en-US" sz="3200" b="1" dirty="0">
                <a:solidFill>
                  <a:schemeClr val="bg1"/>
                </a:solidFill>
              </a:rPr>
              <a:t> que </a:t>
            </a:r>
            <a:r>
              <a:rPr lang="en-US" sz="3200" b="1" dirty="0" err="1">
                <a:solidFill>
                  <a:schemeClr val="bg1"/>
                </a:solidFill>
              </a:rPr>
              <a:t>passar</a:t>
            </a:r>
            <a:r>
              <a:rPr lang="en-US" sz="3200" b="1" dirty="0">
                <a:solidFill>
                  <a:schemeClr val="bg1"/>
                </a:solidFill>
              </a:rPr>
              <a:t> por </a:t>
            </a:r>
            <a:r>
              <a:rPr lang="en-US" sz="3200" b="1" dirty="0" err="1">
                <a:solidFill>
                  <a:schemeClr val="bg1"/>
                </a:solidFill>
              </a:rPr>
              <a:t>nenhum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tipo</a:t>
            </a:r>
            <a:r>
              <a:rPr lang="en-US" sz="3200" b="1" dirty="0">
                <a:solidFill>
                  <a:schemeClr val="bg1"/>
                </a:solidFill>
              </a:rPr>
              <a:t> de </a:t>
            </a:r>
            <a:r>
              <a:rPr lang="en-US" sz="3200" b="1" dirty="0" err="1">
                <a:solidFill>
                  <a:schemeClr val="bg1"/>
                </a:solidFill>
              </a:rPr>
              <a:t>julgamento</a:t>
            </a:r>
            <a:r>
              <a:rPr lang="en-US" sz="3200" b="1" dirty="0">
                <a:solidFill>
                  <a:schemeClr val="bg1"/>
                </a:solidFill>
              </a:rPr>
              <a:t> e </a:t>
            </a:r>
            <a:r>
              <a:rPr lang="en-US" sz="3200" b="1" dirty="0" err="1">
                <a:solidFill>
                  <a:schemeClr val="bg1"/>
                </a:solidFill>
              </a:rPr>
              <a:t>vão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desfrutar</a:t>
            </a:r>
            <a:r>
              <a:rPr lang="en-US" sz="3200" b="1" dirty="0">
                <a:solidFill>
                  <a:schemeClr val="bg1"/>
                </a:solidFill>
              </a:rPr>
              <a:t> de </a:t>
            </a:r>
            <a:r>
              <a:rPr lang="en-US" sz="3200" b="1" dirty="0" err="1">
                <a:solidFill>
                  <a:schemeClr val="bg1"/>
                </a:solidFill>
              </a:rPr>
              <a:t>uma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vida</a:t>
            </a:r>
            <a:r>
              <a:rPr lang="en-US" sz="3200" b="1" dirty="0">
                <a:solidFill>
                  <a:schemeClr val="bg1"/>
                </a:solidFill>
              </a:rPr>
              <a:t> de </a:t>
            </a:r>
            <a:r>
              <a:rPr lang="en-US" sz="3200" b="1" dirty="0" err="1">
                <a:solidFill>
                  <a:schemeClr val="bg1"/>
                </a:solidFill>
              </a:rPr>
              <a:t>paz</a:t>
            </a:r>
            <a:r>
              <a:rPr lang="en-US" sz="3200" b="1" dirty="0">
                <a:solidFill>
                  <a:schemeClr val="bg1"/>
                </a:solidFill>
              </a:rPr>
              <a:t> e alegria </a:t>
            </a:r>
            <a:r>
              <a:rPr lang="en-US" sz="3200" b="1" dirty="0" err="1">
                <a:solidFill>
                  <a:schemeClr val="bg1"/>
                </a:solidFill>
              </a:rPr>
              <a:t>ao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lado</a:t>
            </a:r>
            <a:r>
              <a:rPr lang="en-US" sz="3200" b="1" dirty="0">
                <a:solidFill>
                  <a:schemeClr val="bg1"/>
                </a:solidFill>
              </a:rPr>
              <a:t> do Senhor </a:t>
            </a:r>
            <a:r>
              <a:rPr lang="en-US" sz="3200" b="1" dirty="0" err="1">
                <a:solidFill>
                  <a:schemeClr val="bg1"/>
                </a:solidFill>
              </a:rPr>
              <a:t>na</a:t>
            </a:r>
            <a:r>
              <a:rPr lang="en-US" sz="3200" b="1" dirty="0">
                <a:solidFill>
                  <a:schemeClr val="bg1"/>
                </a:solidFill>
              </a:rPr>
              <a:t> Nova </a:t>
            </a:r>
            <a:r>
              <a:rPr lang="en-US" sz="3200" b="1" dirty="0" err="1">
                <a:solidFill>
                  <a:schemeClr val="bg1"/>
                </a:solidFill>
              </a:rPr>
              <a:t>Jerusalém</a:t>
            </a:r>
            <a:r>
              <a:rPr lang="en-US" sz="3200" b="1" dirty="0">
                <a:solidFill>
                  <a:schemeClr val="bg1"/>
                </a:solidFill>
              </a:rPr>
              <a:t> No </a:t>
            </a:r>
            <a:r>
              <a:rPr lang="en-US" sz="3200" b="1" dirty="0" err="1">
                <a:solidFill>
                  <a:schemeClr val="bg1"/>
                </a:solidFill>
              </a:rPr>
              <a:t>Juízo</a:t>
            </a:r>
            <a:r>
              <a:rPr lang="en-US" sz="3200" b="1" dirty="0">
                <a:solidFill>
                  <a:schemeClr val="bg1"/>
                </a:solidFill>
              </a:rPr>
              <a:t> Final </a:t>
            </a:r>
            <a:r>
              <a:rPr lang="en-US" sz="3200" b="1" dirty="0" err="1">
                <a:solidFill>
                  <a:schemeClr val="bg1"/>
                </a:solidFill>
              </a:rPr>
              <a:t>será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julgada</a:t>
            </a:r>
            <a:r>
              <a:rPr lang="en-US" sz="3200" b="1" dirty="0">
                <a:solidFill>
                  <a:schemeClr val="bg1"/>
                </a:solidFill>
              </a:rPr>
              <a:t> a </a:t>
            </a:r>
            <a:r>
              <a:rPr lang="en-US" sz="3200" b="1" dirty="0" err="1">
                <a:solidFill>
                  <a:schemeClr val="bg1"/>
                </a:solidFill>
              </a:rPr>
              <a:t>humanidade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não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regenerada</a:t>
            </a:r>
            <a:r>
              <a:rPr lang="en-US" sz="3200" b="1" dirty="0">
                <a:solidFill>
                  <a:schemeClr val="bg1"/>
                </a:solidFill>
              </a:rPr>
              <a:t>, pois </a:t>
            </a:r>
            <a:r>
              <a:rPr lang="en-US" sz="3200" b="1" dirty="0" err="1">
                <a:solidFill>
                  <a:schemeClr val="bg1"/>
                </a:solidFill>
              </a:rPr>
              <a:t>rejeitaram</a:t>
            </a:r>
            <a:r>
              <a:rPr lang="en-US" sz="3200" b="1" dirty="0">
                <a:solidFill>
                  <a:schemeClr val="bg1"/>
                </a:solidFill>
              </a:rPr>
              <a:t> a Deus </a:t>
            </a:r>
            <a:r>
              <a:rPr lang="en-US" sz="3200" b="1" dirty="0" err="1">
                <a:solidFill>
                  <a:schemeClr val="bg1"/>
                </a:solidFill>
              </a:rPr>
              <a:t>não</a:t>
            </a:r>
            <a:r>
              <a:rPr lang="en-US" sz="3200" b="1" dirty="0">
                <a:solidFill>
                  <a:schemeClr val="bg1"/>
                </a:solidFill>
              </a:rPr>
              <a:t> se </a:t>
            </a:r>
            <a:r>
              <a:rPr lang="en-US" sz="3200" b="1" dirty="0" err="1">
                <a:solidFill>
                  <a:schemeClr val="bg1"/>
                </a:solidFill>
              </a:rPr>
              <a:t>arrependeram</a:t>
            </a:r>
            <a:r>
              <a:rPr lang="en-US" sz="3200" b="1" dirty="0">
                <a:solidFill>
                  <a:schemeClr val="bg1"/>
                </a:solidFill>
              </a:rPr>
              <a:t> de </a:t>
            </a:r>
            <a:r>
              <a:rPr lang="en-US" sz="3200" b="1" dirty="0" err="1">
                <a:solidFill>
                  <a:schemeClr val="bg1"/>
                </a:solidFill>
              </a:rPr>
              <a:t>seus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pecados</a:t>
            </a:r>
            <a:r>
              <a:rPr lang="en-US" sz="32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555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1F92D56-3791-421C-A57E-1AA728FC0E8A}"/>
              </a:ext>
            </a:extLst>
          </p:cNvPr>
          <p:cNvSpPr txBox="1"/>
          <p:nvPr/>
        </p:nvSpPr>
        <p:spPr>
          <a:xfrm>
            <a:off x="2082437" y="855005"/>
            <a:ext cx="802712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800" b="1" dirty="0"/>
              <a:t>As Escrituras revelam que Deus separou um dia para julgar a Satanás e a todos os ímpios que rejeitaram a mensagem da salvação.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pt-PT" sz="2800" b="1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800" b="1" dirty="0"/>
              <a:t>O Julgamento Final será presidido por Jesus Cristo, a quem o Pai outorgou todo o poder para julgar e estabelecer a justiça (</a:t>
            </a:r>
            <a:r>
              <a:rPr lang="pt-PT" sz="2800" b="1" dirty="0" err="1"/>
              <a:t>At</a:t>
            </a:r>
            <a:r>
              <a:rPr lang="pt-PT" sz="2800" b="1" dirty="0"/>
              <a:t> 17.31)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2155136-CC94-46F3-94BF-7EF38E1D5544}"/>
              </a:ext>
            </a:extLst>
          </p:cNvPr>
          <p:cNvSpPr txBox="1"/>
          <p:nvPr/>
        </p:nvSpPr>
        <p:spPr>
          <a:xfrm>
            <a:off x="1267096" y="4051050"/>
            <a:ext cx="965780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Porquanto tem determinado um dia em que com justiça há de julgar o mundo, por meio do homem que destinou; e disso deu certeza a todos, ressuscitando-o dentre os mortos. Atos 17:31</a:t>
            </a:r>
          </a:p>
        </p:txBody>
      </p:sp>
    </p:spTree>
    <p:extLst>
      <p:ext uri="{BB962C8B-B14F-4D97-AF65-F5344CB8AC3E}">
        <p14:creationId xmlns:p14="http://schemas.microsoft.com/office/powerpoint/2010/main" val="4275642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7541F5B4-3527-4331-9EDA-B332250F93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942399"/>
              </p:ext>
            </p:extLst>
          </p:nvPr>
        </p:nvGraphicFramePr>
        <p:xfrm>
          <a:off x="781050" y="638176"/>
          <a:ext cx="10610850" cy="555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611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0381623-D615-46B4-A631-EAA08D26E74F}"/>
              </a:ext>
            </a:extLst>
          </p:cNvPr>
          <p:cNvSpPr txBox="1"/>
          <p:nvPr/>
        </p:nvSpPr>
        <p:spPr>
          <a:xfrm>
            <a:off x="777240" y="2430471"/>
            <a:ext cx="3194685" cy="35520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4000" b="1" dirty="0">
                <a:solidFill>
                  <a:srgbClr val="262626"/>
                </a:solidFill>
              </a:rPr>
              <a:t>I - </a:t>
            </a:r>
            <a:r>
              <a:rPr lang="en-US" sz="3200" b="1" dirty="0">
                <a:solidFill>
                  <a:srgbClr val="262626"/>
                </a:solidFill>
              </a:rPr>
              <a:t>O JULGAMENTO FINAL</a:t>
            </a:r>
            <a:endParaRPr lang="en-US" sz="4000" b="1" dirty="0">
              <a:solidFill>
                <a:srgbClr val="262626"/>
              </a:solidFill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Martelo de juiz">
            <a:extLst>
              <a:ext uri="{FF2B5EF4-FFF2-40B4-BE49-F238E27FC236}">
                <a16:creationId xmlns:a16="http://schemas.microsoft.com/office/drawing/2014/main" id="{43F75235-7877-418A-9CD0-4CC0F37B4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1056" y="609602"/>
            <a:ext cx="5587749" cy="55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35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3EDA46E-AECC-43B8-B54F-FA6E4C0C6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789037-2F02-4B13-8573-CB800A968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795" y="576916"/>
            <a:ext cx="3992501" cy="573498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extrusionH="76200" contourW="12700">
            <a:bevelT w="19050" h="0" prst="coolSlant"/>
            <a:extrusionClr>
              <a:schemeClr val="accent3">
                <a:lumMod val="50000"/>
              </a:schemeClr>
            </a:extrusionClr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7B4C5E-A726-4AC9-9254-E81F0698B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673" y="742355"/>
            <a:ext cx="3666744" cy="5404104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9996FA-9E7D-48FD-BCF1-0780780EA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07" y="1385822"/>
            <a:ext cx="3055676" cy="28763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1. O </a:t>
            </a:r>
            <a:r>
              <a:rPr lang="en-US" sz="5000" dirty="0" err="1">
                <a:solidFill>
                  <a:schemeClr val="bg1"/>
                </a:solidFill>
              </a:rPr>
              <a:t>presidente</a:t>
            </a:r>
            <a:r>
              <a:rPr lang="en-US" sz="5000" dirty="0">
                <a:solidFill>
                  <a:schemeClr val="bg1"/>
                </a:solidFill>
              </a:rPr>
              <a:t> do tribunal.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7F9D90F-7118-49FD-9E75-223103DD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6971" y="4397593"/>
            <a:ext cx="27621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AC1A0C-E743-44F0-962A-4E76728741CA}"/>
              </a:ext>
            </a:extLst>
          </p:cNvPr>
          <p:cNvSpPr txBox="1"/>
          <p:nvPr/>
        </p:nvSpPr>
        <p:spPr>
          <a:xfrm>
            <a:off x="5145754" y="569410"/>
            <a:ext cx="655161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O Pai outorgou ao Filho todo o juízo a fim de que Ele tivesse todas as credenciais necessárias para presidir o Tribunal de Cristo (2 Co 5.10)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3C11896-7C2A-49E1-9F42-7D59DC04EF8F}"/>
              </a:ext>
            </a:extLst>
          </p:cNvPr>
          <p:cNvSpPr/>
          <p:nvPr/>
        </p:nvSpPr>
        <p:spPr>
          <a:xfrm>
            <a:off x="5233807" y="2819949"/>
            <a:ext cx="3157293" cy="1842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/>
              <a:t>O JUIZO DAS NAÇÕES</a:t>
            </a:r>
          </a:p>
          <a:p>
            <a:pPr algn="ctr"/>
            <a:r>
              <a:rPr lang="pt-PT" sz="3200" b="1" dirty="0" err="1"/>
              <a:t>Mt</a:t>
            </a:r>
            <a:r>
              <a:rPr lang="pt-PT" sz="3200" b="1" dirty="0"/>
              <a:t>. 25:31-46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495DA50-669B-4C63-BC6B-5CDDFBA709E7}"/>
              </a:ext>
            </a:extLst>
          </p:cNvPr>
          <p:cNvSpPr/>
          <p:nvPr/>
        </p:nvSpPr>
        <p:spPr>
          <a:xfrm>
            <a:off x="8676139" y="2821677"/>
            <a:ext cx="3157293" cy="1840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/>
              <a:t> JULGAMENTO FINAL </a:t>
            </a:r>
            <a:r>
              <a:rPr lang="pt-PT" sz="3200" b="1" dirty="0" err="1"/>
              <a:t>At</a:t>
            </a:r>
            <a:r>
              <a:rPr lang="pt-PT" sz="3200" b="1" dirty="0"/>
              <a:t>. 17:31</a:t>
            </a:r>
          </a:p>
          <a:p>
            <a:pPr algn="ctr"/>
            <a:endParaRPr lang="pt-PT" sz="3600" b="1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9FAC84C-80C3-4D91-AE12-F11764CA7D50}"/>
              </a:ext>
            </a:extLst>
          </p:cNvPr>
          <p:cNvSpPr txBox="1"/>
          <p:nvPr/>
        </p:nvSpPr>
        <p:spPr>
          <a:xfrm>
            <a:off x="5233807" y="4794323"/>
            <a:ext cx="681111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Porque todos devemos comparecer ante o tribunal de Cristo, para que cada um receba segundo o que tiver feito por meio do corpo, ou bem, ou mal. 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Coríntios 5:10</a:t>
            </a:r>
          </a:p>
        </p:txBody>
      </p:sp>
    </p:spTree>
    <p:extLst>
      <p:ext uri="{BB962C8B-B14F-4D97-AF65-F5344CB8AC3E}">
        <p14:creationId xmlns:p14="http://schemas.microsoft.com/office/powerpoint/2010/main" val="4138757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11FACCD-8B95-4879-B20F-26F41E8BC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B2A7AA-2C45-40F0-B861-4EB9AA9F6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innerShdw blurRad="63500" dist="508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E3689C-E8F8-4542-8800-E68B764AF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46" y="0"/>
            <a:ext cx="7537704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2D3BC3A-99C2-48E0-9814-F3E1814C3B85}"/>
              </a:ext>
            </a:extLst>
          </p:cNvPr>
          <p:cNvSpPr txBox="1"/>
          <p:nvPr/>
        </p:nvSpPr>
        <p:spPr>
          <a:xfrm>
            <a:off x="5057774" y="447675"/>
            <a:ext cx="6734175" cy="5962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As </a:t>
            </a:r>
            <a:r>
              <a:rPr lang="en-US" sz="2800" b="1" dirty="0" err="1">
                <a:solidFill>
                  <a:schemeClr val="bg1"/>
                </a:solidFill>
              </a:rPr>
              <a:t>qualificações</a:t>
            </a:r>
            <a:r>
              <a:rPr lang="en-US" sz="2800" b="1" dirty="0">
                <a:solidFill>
                  <a:schemeClr val="bg1"/>
                </a:solidFill>
              </a:rPr>
              <a:t> de Jesus Cristo </a:t>
            </a:r>
            <a:r>
              <a:rPr lang="en-US" sz="2800" b="1" dirty="0" err="1">
                <a:solidFill>
                  <a:schemeClr val="bg1"/>
                </a:solidFill>
              </a:rPr>
              <a:t>dão</a:t>
            </a:r>
            <a:r>
              <a:rPr lang="en-US" sz="2800" b="1" dirty="0">
                <a:solidFill>
                  <a:schemeClr val="bg1"/>
                </a:solidFill>
              </a:rPr>
              <a:t>-se por </a:t>
            </a:r>
            <a:r>
              <a:rPr lang="en-US" sz="2800" b="1" dirty="0" err="1">
                <a:solidFill>
                  <a:schemeClr val="bg1"/>
                </a:solidFill>
              </a:rPr>
              <a:t>sua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obediência</a:t>
            </a:r>
            <a:r>
              <a:rPr lang="en-US" sz="2800" b="1" dirty="0">
                <a:solidFill>
                  <a:schemeClr val="bg1"/>
                </a:solidFill>
              </a:rPr>
              <a:t> e </a:t>
            </a:r>
            <a:r>
              <a:rPr lang="en-US" sz="2800" b="1" dirty="0" err="1">
                <a:solidFill>
                  <a:schemeClr val="bg1"/>
                </a:solidFill>
              </a:rPr>
              <a:t>humilhação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voluntária</a:t>
            </a:r>
            <a:r>
              <a:rPr lang="en-US" sz="2800" b="1" dirty="0">
                <a:solidFill>
                  <a:schemeClr val="bg1"/>
                </a:solidFill>
              </a:rPr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 err="1">
                <a:solidFill>
                  <a:schemeClr val="bg1"/>
                </a:solidFill>
              </a:rPr>
              <a:t>Ele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esvaziou</a:t>
            </a:r>
            <a:r>
              <a:rPr lang="en-US" sz="2800" b="1" dirty="0">
                <a:solidFill>
                  <a:schemeClr val="bg1"/>
                </a:solidFill>
              </a:rPr>
              <a:t>-se de </a:t>
            </a:r>
            <a:r>
              <a:rPr lang="en-US" sz="2800" b="1" dirty="0" err="1">
                <a:solidFill>
                  <a:schemeClr val="bg1"/>
                </a:solidFill>
              </a:rPr>
              <a:t>todo</a:t>
            </a:r>
            <a:r>
              <a:rPr lang="en-US" sz="2800" b="1" dirty="0">
                <a:solidFill>
                  <a:schemeClr val="bg1"/>
                </a:solidFill>
              </a:rPr>
              <a:t> o </a:t>
            </a:r>
            <a:r>
              <a:rPr lang="en-US" sz="2800" b="1" dirty="0" err="1">
                <a:solidFill>
                  <a:schemeClr val="bg1"/>
                </a:solidFill>
              </a:rPr>
              <a:t>privilégio</a:t>
            </a:r>
            <a:r>
              <a:rPr lang="en-US" sz="2800" b="1" dirty="0">
                <a:solidFill>
                  <a:schemeClr val="bg1"/>
                </a:solidFill>
              </a:rPr>
              <a:t> da </a:t>
            </a:r>
            <a:r>
              <a:rPr lang="en-US" sz="2800" b="1" dirty="0" err="1">
                <a:solidFill>
                  <a:schemeClr val="bg1"/>
                </a:solidFill>
              </a:rPr>
              <a:t>divindade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assumindo</a:t>
            </a:r>
            <a:r>
              <a:rPr lang="en-US" sz="2800" b="1" dirty="0">
                <a:solidFill>
                  <a:schemeClr val="bg1"/>
                </a:solidFill>
              </a:rPr>
              <a:t> a forma </a:t>
            </a:r>
            <a:r>
              <a:rPr lang="en-US" sz="2800" b="1" dirty="0" err="1">
                <a:solidFill>
                  <a:schemeClr val="bg1"/>
                </a:solidFill>
              </a:rPr>
              <a:t>humana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fazendo</a:t>
            </a:r>
            <a:r>
              <a:rPr lang="en-US" sz="2800" b="1" dirty="0">
                <a:solidFill>
                  <a:schemeClr val="bg1"/>
                </a:solidFill>
              </a:rPr>
              <a:t>-se </a:t>
            </a:r>
            <a:r>
              <a:rPr lang="en-US" sz="2800" b="1" dirty="0" err="1">
                <a:solidFill>
                  <a:schemeClr val="bg1"/>
                </a:solidFill>
              </a:rPr>
              <a:t>semelhante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aos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homens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rgbClr val="FFFF00"/>
                </a:solidFill>
              </a:rPr>
              <a:t>(</a:t>
            </a:r>
            <a:r>
              <a:rPr lang="en-US" sz="2400" b="1" dirty="0" err="1">
                <a:solidFill>
                  <a:srgbClr val="FFFF00"/>
                </a:solidFill>
              </a:rPr>
              <a:t>Fp</a:t>
            </a:r>
            <a:r>
              <a:rPr lang="en-US" sz="2400" b="1" dirty="0">
                <a:solidFill>
                  <a:srgbClr val="FFFF00"/>
                </a:solidFill>
              </a:rPr>
              <a:t> 2.7).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 err="1">
                <a:solidFill>
                  <a:schemeClr val="bg1"/>
                </a:solidFill>
              </a:rPr>
              <a:t>Em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decorrência</a:t>
            </a:r>
            <a:r>
              <a:rPr lang="en-US" sz="2800" b="1" dirty="0">
                <a:solidFill>
                  <a:schemeClr val="bg1"/>
                </a:solidFill>
              </a:rPr>
              <a:t> de </a:t>
            </a:r>
            <a:r>
              <a:rPr lang="en-US" sz="2800" b="1" dirty="0" err="1">
                <a:solidFill>
                  <a:schemeClr val="bg1"/>
                </a:solidFill>
              </a:rPr>
              <a:t>sua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submissão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ao</a:t>
            </a:r>
            <a:r>
              <a:rPr lang="en-US" sz="2800" b="1" dirty="0">
                <a:solidFill>
                  <a:schemeClr val="bg1"/>
                </a:solidFill>
              </a:rPr>
              <a:t> Pai, Jesus </a:t>
            </a:r>
            <a:r>
              <a:rPr lang="en-US" sz="2800" b="1" dirty="0" err="1">
                <a:solidFill>
                  <a:schemeClr val="bg1"/>
                </a:solidFill>
              </a:rPr>
              <a:t>foi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exaltado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soberanamente</a:t>
            </a:r>
            <a:r>
              <a:rPr lang="en-US" sz="2800" b="1" dirty="0">
                <a:solidFill>
                  <a:schemeClr val="bg1"/>
                </a:solidFill>
              </a:rPr>
              <a:t> e </a:t>
            </a:r>
            <a:r>
              <a:rPr lang="en-US" sz="2800" b="1" dirty="0" err="1">
                <a:solidFill>
                  <a:schemeClr val="bg1"/>
                </a:solidFill>
              </a:rPr>
              <a:t>restituído</a:t>
            </a:r>
            <a:r>
              <a:rPr lang="en-US" sz="2800" b="1" dirty="0">
                <a:solidFill>
                  <a:schemeClr val="bg1"/>
                </a:solidFill>
              </a:rPr>
              <a:t> à </a:t>
            </a:r>
            <a:r>
              <a:rPr lang="en-US" sz="2800" b="1" dirty="0" err="1">
                <a:solidFill>
                  <a:schemeClr val="bg1"/>
                </a:solidFill>
              </a:rPr>
              <a:t>sua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posição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apropriada</a:t>
            </a:r>
            <a:r>
              <a:rPr lang="en-US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467CA7-F767-4582-9BB7-0B1AF75DF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310" y="320040"/>
            <a:ext cx="6894576" cy="6217920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0908B95-D045-4CA1-9744-9616AB72373B}"/>
              </a:ext>
            </a:extLst>
          </p:cNvPr>
          <p:cNvSpPr txBox="1"/>
          <p:nvPr/>
        </p:nvSpPr>
        <p:spPr>
          <a:xfrm>
            <a:off x="504386" y="1045517"/>
            <a:ext cx="383242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chemeClr val="bg1"/>
                </a:solidFill>
              </a:rPr>
              <a:t>Mas esvaziou-se a si mesmo, tomando a forma de servo, fazendo-se semelhante aos homens; </a:t>
            </a:r>
            <a:r>
              <a:rPr lang="pt-PT" sz="3600" b="1" dirty="0"/>
              <a:t>Filipenses 2:7</a:t>
            </a:r>
          </a:p>
        </p:txBody>
      </p:sp>
    </p:spTree>
    <p:extLst>
      <p:ext uri="{BB962C8B-B14F-4D97-AF65-F5344CB8AC3E}">
        <p14:creationId xmlns:p14="http://schemas.microsoft.com/office/powerpoint/2010/main" val="2922481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22917125-26B1-4FD1-93D5-AE135060C313}"/>
              </a:ext>
            </a:extLst>
          </p:cNvPr>
          <p:cNvSpPr txBox="1"/>
          <p:nvPr/>
        </p:nvSpPr>
        <p:spPr>
          <a:xfrm>
            <a:off x="1295401" y="2493774"/>
            <a:ext cx="3660057" cy="338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4400" b="1" dirty="0">
                <a:solidFill>
                  <a:srgbClr val="262626"/>
                </a:solidFill>
              </a:rPr>
              <a:t>2. </a:t>
            </a:r>
            <a:r>
              <a:rPr lang="en-US" sz="4400" b="1" dirty="0" err="1">
                <a:solidFill>
                  <a:srgbClr val="262626"/>
                </a:solidFill>
              </a:rPr>
              <a:t>Os</a:t>
            </a:r>
            <a:r>
              <a:rPr lang="en-US" sz="4400" b="1" dirty="0">
                <a:solidFill>
                  <a:srgbClr val="262626"/>
                </a:solidFill>
              </a:rPr>
              <a:t> </a:t>
            </a:r>
            <a:r>
              <a:rPr lang="en-US" sz="4400" b="1" dirty="0" err="1">
                <a:solidFill>
                  <a:srgbClr val="262626"/>
                </a:solidFill>
              </a:rPr>
              <a:t>livros</a:t>
            </a:r>
            <a:r>
              <a:rPr lang="en-US" sz="4400" b="1" dirty="0">
                <a:solidFill>
                  <a:srgbClr val="262626"/>
                </a:solidFill>
              </a:rPr>
              <a:t> do </a:t>
            </a:r>
            <a:r>
              <a:rPr lang="en-US" sz="4400" b="1" dirty="0" err="1">
                <a:solidFill>
                  <a:srgbClr val="262626"/>
                </a:solidFill>
              </a:rPr>
              <a:t>julgamento</a:t>
            </a:r>
            <a:r>
              <a:rPr lang="en-US" sz="4400" b="1" dirty="0">
                <a:solidFill>
                  <a:srgbClr val="262626"/>
                </a:solidFill>
              </a:rPr>
              <a:t>.</a:t>
            </a:r>
          </a:p>
        </p:txBody>
      </p:sp>
      <p:pic>
        <p:nvPicPr>
          <p:cNvPr id="7" name="Graphic 6" descr="Livros">
            <a:extLst>
              <a:ext uri="{FF2B5EF4-FFF2-40B4-BE49-F238E27FC236}">
                <a16:creationId xmlns:a16="http://schemas.microsoft.com/office/drawing/2014/main" id="{CA281CCE-BEE5-419B-8644-1E51DC9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6533" y="982131"/>
            <a:ext cx="4893735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4283354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440FBE6-72B7-43D4-A8EB-FDBC35FE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7B8492-BC4D-4046-B35A-C38E03494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7264A7B-BD07-443B-B4AE-B7D112274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D9B85B4-ACC6-412B-BC6B-2163BCCD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7D5E57D-F913-44D3-9AF3-FCDFAE64F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CF01E4E-4102-455A-BC41-D5F848B94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6652DC1-CA18-4263-AC06-BAB0B05EC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27C937-C202-4F61-8363-960BC060E18C}"/>
              </a:ext>
            </a:extLst>
          </p:cNvPr>
          <p:cNvSpPr txBox="1"/>
          <p:nvPr/>
        </p:nvSpPr>
        <p:spPr>
          <a:xfrm>
            <a:off x="857251" y="2493773"/>
            <a:ext cx="4098208" cy="360220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Bíblia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faz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referência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"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Livros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" no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Juízo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Final,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quais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conterão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certamente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registros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das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obras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dos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homens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menciona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especificamente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Livro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 Vida (Ap 3.5; 13.8: 17.8; 20.12,15; 21.27; 22.19).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AA71774-20DB-4694-81C1-D66AA912E1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" b="6557"/>
          <a:stretch/>
        </p:blipFill>
        <p:spPr>
          <a:xfrm>
            <a:off x="5143500" y="790586"/>
            <a:ext cx="6191250" cy="5305407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723684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FC65187-65DA-4155-A1AB-A83E78113CA6}"/>
              </a:ext>
            </a:extLst>
          </p:cNvPr>
          <p:cNvSpPr txBox="1"/>
          <p:nvPr/>
        </p:nvSpPr>
        <p:spPr>
          <a:xfrm>
            <a:off x="5140934" y="469899"/>
            <a:ext cx="6471534" cy="6035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Espírito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Santo,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Salmos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(56.8; 69.28; 139.16)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revela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também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existência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um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Livro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Deus,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onde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estariam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escritas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as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condutas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dos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homens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mesma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forma o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profeta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Daniel (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Dn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7. 9,10),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como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João (Ap 20.11.12)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viu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no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Juízo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Final,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Livros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sendo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abertos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Jesus, por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sua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vez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mencionou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importância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se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ter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nome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escrito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céus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(Lc 10.20).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542565E-164E-4D15-A894-C461C78BA588}"/>
              </a:ext>
            </a:extLst>
          </p:cNvPr>
          <p:cNvSpPr txBox="1"/>
          <p:nvPr/>
        </p:nvSpPr>
        <p:spPr>
          <a:xfrm>
            <a:off x="841518" y="1382862"/>
            <a:ext cx="303543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800" dirty="0">
                <a:solidFill>
                  <a:schemeClr val="bg1"/>
                </a:solidFill>
              </a:rPr>
              <a:t>Mas, não vos alegreis porque se vos sujeitem os espíritos; alegrai-vos antes por estarem os vossos nomes escritos nos céus. </a:t>
            </a:r>
            <a:r>
              <a:rPr lang="pt-PT" sz="2800" dirty="0">
                <a:solidFill>
                  <a:srgbClr val="FFFF00"/>
                </a:solidFill>
              </a:rPr>
              <a:t>Lucas 10:20</a:t>
            </a:r>
          </a:p>
        </p:txBody>
      </p:sp>
    </p:spTree>
    <p:extLst>
      <p:ext uri="{BB962C8B-B14F-4D97-AF65-F5344CB8AC3E}">
        <p14:creationId xmlns:p14="http://schemas.microsoft.com/office/powerpoint/2010/main" val="3120056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93797FD-7F0A-483E-966E-7FE88F8D8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299858-315B-4242-A342-32FD05E4D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83D501-1479-4FE1-A62C-B9C862498C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53C2CCF-3504-410A-A978-9BCC7D295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4AA77E-0BD7-413F-9123-2CDF296BA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B3BAEE-5BE4-4B17-A2DA-B334759C4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68E220B6-CBB9-414F-A463-53D6E09F15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1393932"/>
              </p:ext>
            </p:extLst>
          </p:nvPr>
        </p:nvGraphicFramePr>
        <p:xfrm>
          <a:off x="5097510" y="130629"/>
          <a:ext cx="6826002" cy="6601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4BD91686-6298-4E46-83E6-986F27F1E5AF}"/>
              </a:ext>
            </a:extLst>
          </p:cNvPr>
          <p:cNvSpPr txBox="1"/>
          <p:nvPr/>
        </p:nvSpPr>
        <p:spPr>
          <a:xfrm>
            <a:off x="883378" y="1750312"/>
            <a:ext cx="302677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De maneira que cada um de nós dará conta de si mesmo a Deus. </a:t>
            </a:r>
            <a:r>
              <a:rPr lang="pt-PT" sz="3200" b="1" dirty="0">
                <a:solidFill>
                  <a:srgbClr val="FF0000"/>
                </a:solidFill>
              </a:rPr>
              <a:t>Romanos 14:12</a:t>
            </a:r>
          </a:p>
        </p:txBody>
      </p:sp>
    </p:spTree>
    <p:extLst>
      <p:ext uri="{BB962C8B-B14F-4D97-AF65-F5344CB8AC3E}">
        <p14:creationId xmlns:p14="http://schemas.microsoft.com/office/powerpoint/2010/main" val="645348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572F6A24-139E-4EB5-86D2-431F42EF8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963AE85-BE5D-4975-BACF-DDDCC9C2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1E7751F0-16BF-4A9D-B778-5D46B92B4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D755924-121A-47AA-8613-995D4108B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4D2AFDA-19BE-4455-830E-1541E5D7B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0FB15EBF-E414-4E00-87E7-700A78A60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C9DA5B05-DD14-4860-AC45-02A8D2EE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6724F0F-A9A4-497A-B9A5-A82D96F1DB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917" r="13226" b="-1"/>
          <a:stretch/>
        </p:blipFill>
        <p:spPr>
          <a:xfrm>
            <a:off x="1412683" y="1410208"/>
            <a:ext cx="3876801" cy="3858780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6BE37AC-AD36-4C42-9B8C-C5500F4E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512986-7416-4BF7-83DC-16EBE00A2557}"/>
              </a:ext>
            </a:extLst>
          </p:cNvPr>
          <p:cNvSpPr txBox="1"/>
          <p:nvPr/>
        </p:nvSpPr>
        <p:spPr>
          <a:xfrm>
            <a:off x="5800725" y="2556931"/>
            <a:ext cx="5543549" cy="35866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Semelhantemente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a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abertura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Livro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 Vida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será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prova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cabal para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que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reclamarem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condenação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Juízo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Final, pois </a:t>
            </a:r>
            <a:r>
              <a:rPr lang="en-US" sz="2800" b="1" dirty="0">
                <a:solidFill>
                  <a:srgbClr val="FF0000"/>
                </a:solidFill>
              </a:rPr>
              <a:t>"</a:t>
            </a:r>
            <a:r>
              <a:rPr lang="en-US" sz="2800" b="1" dirty="0" err="1">
                <a:solidFill>
                  <a:srgbClr val="FF0000"/>
                </a:solidFill>
              </a:rPr>
              <a:t>muitos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dirão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naquele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Dia</a:t>
            </a:r>
            <a:r>
              <a:rPr lang="en-US" sz="2800" b="1" dirty="0">
                <a:solidFill>
                  <a:srgbClr val="FF0000"/>
                </a:solidFill>
              </a:rPr>
              <a:t>: Senhor, Senhor, [...]. 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E,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então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lhes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direi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abertamente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800" b="1" dirty="0" err="1">
                <a:solidFill>
                  <a:srgbClr val="FF0000"/>
                </a:solidFill>
              </a:rPr>
              <a:t>Nunca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vos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conheci</a:t>
            </a:r>
            <a:r>
              <a:rPr lang="en-US" sz="2800" b="1" dirty="0">
                <a:solidFill>
                  <a:srgbClr val="FF0000"/>
                </a:solidFill>
              </a:rPr>
              <a:t>; </a:t>
            </a:r>
            <a:r>
              <a:rPr lang="en-US" sz="2800" b="1" dirty="0" err="1">
                <a:solidFill>
                  <a:srgbClr val="FF0000"/>
                </a:solidFill>
              </a:rPr>
              <a:t>apartai-vos</a:t>
            </a:r>
            <a:r>
              <a:rPr lang="en-US" sz="2800" b="1" dirty="0">
                <a:solidFill>
                  <a:srgbClr val="FF0000"/>
                </a:solidFill>
              </a:rPr>
              <a:t> de </a:t>
            </a:r>
            <a:r>
              <a:rPr lang="en-US" sz="2800" b="1" dirty="0" err="1">
                <a:solidFill>
                  <a:srgbClr val="FF0000"/>
                </a:solidFill>
              </a:rPr>
              <a:t>mim</a:t>
            </a:r>
            <a:r>
              <a:rPr lang="en-US" sz="2800" b="1" dirty="0">
                <a:solidFill>
                  <a:srgbClr val="FF0000"/>
                </a:solidFill>
              </a:rPr>
              <a:t>, </a:t>
            </a:r>
            <a:r>
              <a:rPr lang="en-US" sz="2800" b="1" dirty="0" err="1">
                <a:solidFill>
                  <a:srgbClr val="FF0000"/>
                </a:solidFill>
              </a:rPr>
              <a:t>vós</a:t>
            </a:r>
            <a:r>
              <a:rPr lang="en-US" sz="2800" b="1" dirty="0">
                <a:solidFill>
                  <a:srgbClr val="FF0000"/>
                </a:solidFill>
              </a:rPr>
              <a:t> que </a:t>
            </a:r>
            <a:r>
              <a:rPr lang="en-US" sz="2800" b="1" dirty="0" err="1">
                <a:solidFill>
                  <a:srgbClr val="FF0000"/>
                </a:solidFill>
              </a:rPr>
              <a:t>praticais</a:t>
            </a:r>
            <a:r>
              <a:rPr lang="en-US" sz="2800" b="1" dirty="0">
                <a:solidFill>
                  <a:srgbClr val="FF0000"/>
                </a:solidFill>
              </a:rPr>
              <a:t> a </a:t>
            </a:r>
            <a:r>
              <a:rPr lang="en-US" sz="2800" b="1" dirty="0" err="1">
                <a:solidFill>
                  <a:srgbClr val="FF0000"/>
                </a:solidFill>
              </a:rPr>
              <a:t>iniquidade</a:t>
            </a:r>
            <a:r>
              <a:rPr lang="en-US" sz="2800" b="1" dirty="0">
                <a:solidFill>
                  <a:srgbClr val="FF0000"/>
                </a:solidFill>
              </a:rPr>
              <a:t>"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(Mt 7.22,23). 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033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93797FD-7F0A-483E-966E-7FE88F8D8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299858-315B-4242-A342-32FD05E4D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83D501-1479-4FE1-A62C-B9C862498C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53C2CCF-3504-410A-A978-9BCC7D295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4AA77E-0BD7-413F-9123-2CDF296BA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B3BAEE-5BE4-4B17-A2DA-B334759C4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C79272F1-F629-4789-9051-2C7E62A39A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8444948"/>
              </p:ext>
            </p:extLst>
          </p:nvPr>
        </p:nvGraphicFramePr>
        <p:xfrm>
          <a:off x="1295400" y="2772384"/>
          <a:ext cx="9601197" cy="325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59300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Escalera azul y rosa">
            <a:extLst>
              <a:ext uri="{FF2B5EF4-FFF2-40B4-BE49-F238E27FC236}">
                <a16:creationId xmlns:a16="http://schemas.microsoft.com/office/drawing/2014/main" id="{B377CB34-A7E6-4F4A-92EB-EF90F2A129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544" b="13206"/>
          <a:stretch/>
        </p:blipFill>
        <p:spPr>
          <a:xfrm>
            <a:off x="-42335" y="10"/>
            <a:ext cx="12191980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C9D262D4-AE8B-4620-949A-609FC366F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2616" y="1411015"/>
            <a:ext cx="7808159" cy="4103960"/>
          </a:xfrm>
          <a:prstGeom prst="rect">
            <a:avLst/>
          </a:prstGeom>
          <a:blipFill dpi="0" rotWithShape="1">
            <a:blip r:embed="rId6">
              <a:alphaModFix amt="8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0000" sy="100000" flip="none" algn="ctr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05853C-E63A-49E2-84A4-4B7DD77A5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500549F-5B68-400C-A605-BDF102BDB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37" name="Rounded Rectangle 17">
              <a:extLst>
                <a:ext uri="{FF2B5EF4-FFF2-40B4-BE49-F238E27FC236}">
                  <a16:creationId xmlns:a16="http://schemas.microsoft.com/office/drawing/2014/main" id="{CE12C213-76C6-4953-849D-69BD0C074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5D5C439-F0A9-41AB-BF38-FB38EB00B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39" name="Rounded Rectangle 20">
              <a:extLst>
                <a:ext uri="{FF2B5EF4-FFF2-40B4-BE49-F238E27FC236}">
                  <a16:creationId xmlns:a16="http://schemas.microsoft.com/office/drawing/2014/main" id="{CE714C63-2EB2-4CE0-8982-994E7A37A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E568286-7D0B-4E62-BC33-A99A0FD74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08929D57-E0D7-4958-836A-C0C3DF49A048}"/>
              </a:ext>
            </a:extLst>
          </p:cNvPr>
          <p:cNvSpPr txBox="1"/>
          <p:nvPr/>
        </p:nvSpPr>
        <p:spPr>
          <a:xfrm>
            <a:off x="2692398" y="1871131"/>
            <a:ext cx="6815669" cy="15155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50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3. O </a:t>
            </a:r>
            <a:r>
              <a:rPr lang="en-US" sz="5000" b="1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destino</a:t>
            </a:r>
            <a:r>
              <a:rPr lang="en-US" sz="50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dos </a:t>
            </a:r>
            <a:r>
              <a:rPr lang="en-US" sz="5000" b="1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condenados</a:t>
            </a:r>
            <a:r>
              <a:rPr lang="en-US" sz="50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E22DAF0-5C05-4D01-A6C7-283266577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135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72F6A24-139E-4EB5-86D2-431F42EF8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63AE85-BE5D-4975-BACF-DDDCC9C2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E7751F0-16BF-4A9D-B778-5D46B92B4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D755924-121A-47AA-8613-995D4108B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4D2AFDA-19BE-4455-830E-1541E5D7B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FB15EBF-E414-4E00-87E7-700A78A60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C9DA5B05-DD14-4860-AC45-02A8D2EE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BC8F548-2AAD-46F3-9FCA-F9D4B6E1C6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088" r="13406" b="1"/>
          <a:stretch/>
        </p:blipFill>
        <p:spPr>
          <a:xfrm>
            <a:off x="1412683" y="1410208"/>
            <a:ext cx="3876801" cy="3858780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6BE37AC-AD36-4C42-9B8C-C5500F4E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32A35529-64E8-4788-A85E-466F877A5F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9340586"/>
              </p:ext>
            </p:extLst>
          </p:nvPr>
        </p:nvGraphicFramePr>
        <p:xfrm>
          <a:off x="5913179" y="819155"/>
          <a:ext cx="5375048" cy="5191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552932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EB8E3BF-F464-4900-8994-851061A9A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1225812-D5F4-447C-85F8-3A03BCA481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t="15730"/>
          <a:stretch/>
        </p:blipFill>
        <p:spPr>
          <a:xfrm>
            <a:off x="20" y="-1786"/>
            <a:ext cx="12191980" cy="685799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E0602D6-3A81-42F8-AE67-1BAAFC967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421466"/>
            <a:ext cx="9144000" cy="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F09F01-FC92-4AF3-AAD8-7E11B6880D40}"/>
              </a:ext>
            </a:extLst>
          </p:cNvPr>
          <p:cNvSpPr txBox="1"/>
          <p:nvPr/>
        </p:nvSpPr>
        <p:spPr>
          <a:xfrm>
            <a:off x="231774" y="380184"/>
            <a:ext cx="11725275" cy="58769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200" b="1" dirty="0">
                <a:solidFill>
                  <a:srgbClr val="FFFFFF"/>
                </a:solidFill>
              </a:rPr>
              <a:t>No </a:t>
            </a:r>
            <a:r>
              <a:rPr lang="en-US" sz="3200" b="1" dirty="0" err="1">
                <a:solidFill>
                  <a:srgbClr val="FFFFFF"/>
                </a:solidFill>
              </a:rPr>
              <a:t>Juízo</a:t>
            </a:r>
            <a:r>
              <a:rPr lang="en-US" sz="3200" b="1" dirty="0">
                <a:solidFill>
                  <a:srgbClr val="FFFFFF"/>
                </a:solidFill>
              </a:rPr>
              <a:t> Final, </a:t>
            </a:r>
            <a:r>
              <a:rPr lang="en-US" sz="3200" b="1" dirty="0" err="1">
                <a:solidFill>
                  <a:srgbClr val="FFFFFF"/>
                </a:solidFill>
              </a:rPr>
              <a:t>como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acontece</a:t>
            </a:r>
            <a:r>
              <a:rPr lang="en-US" sz="3200" b="1" dirty="0">
                <a:solidFill>
                  <a:srgbClr val="FFFFFF"/>
                </a:solidFill>
              </a:rPr>
              <a:t> no "Tribunal do </a:t>
            </a:r>
            <a:r>
              <a:rPr lang="en-US" sz="3200" b="1" dirty="0" err="1">
                <a:solidFill>
                  <a:srgbClr val="FFFFFF"/>
                </a:solidFill>
              </a:rPr>
              <a:t>Júri</a:t>
            </a:r>
            <a:r>
              <a:rPr lang="en-US" sz="3200" b="1" dirty="0">
                <a:solidFill>
                  <a:srgbClr val="FFFFFF"/>
                </a:solidFill>
              </a:rPr>
              <a:t>", o </a:t>
            </a:r>
            <a:r>
              <a:rPr lang="en-US" sz="3200" b="1" dirty="0" err="1">
                <a:solidFill>
                  <a:srgbClr val="FFFFFF"/>
                </a:solidFill>
              </a:rPr>
              <a:t>juiz</a:t>
            </a:r>
            <a:r>
              <a:rPr lang="en-US" sz="3200" b="1" dirty="0">
                <a:solidFill>
                  <a:srgbClr val="FFFFFF"/>
                </a:solidFill>
              </a:rPr>
              <a:t> — que preside a </a:t>
            </a:r>
            <a:r>
              <a:rPr lang="en-US" sz="3200" b="1" dirty="0" err="1">
                <a:solidFill>
                  <a:srgbClr val="FFFFFF"/>
                </a:solidFill>
              </a:rPr>
              <a:t>audiência</a:t>
            </a:r>
            <a:r>
              <a:rPr lang="en-US" sz="3200" b="1" dirty="0">
                <a:solidFill>
                  <a:srgbClr val="FFFFFF"/>
                </a:solidFill>
              </a:rPr>
              <a:t> — </a:t>
            </a:r>
            <a:r>
              <a:rPr lang="en-US" sz="3200" b="1" dirty="0" err="1">
                <a:solidFill>
                  <a:srgbClr val="FFFFFF"/>
                </a:solidFill>
              </a:rPr>
              <a:t>apenas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aplica</a:t>
            </a:r>
            <a:r>
              <a:rPr lang="en-US" sz="3200" b="1" dirty="0">
                <a:solidFill>
                  <a:srgbClr val="FFFFFF"/>
                </a:solidFill>
              </a:rPr>
              <a:t> a </a:t>
            </a:r>
            <a:r>
              <a:rPr lang="en-US" sz="3200" b="1" dirty="0" err="1">
                <a:solidFill>
                  <a:srgbClr val="FFFFFF"/>
                </a:solidFill>
              </a:rPr>
              <a:t>pena</a:t>
            </a:r>
            <a:r>
              <a:rPr lang="en-US" sz="3200" b="1" dirty="0">
                <a:solidFill>
                  <a:srgbClr val="FFFFFF"/>
                </a:solidFill>
              </a:rPr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200" b="1" dirty="0" err="1">
                <a:solidFill>
                  <a:srgbClr val="FFFFFF"/>
                </a:solidFill>
              </a:rPr>
              <a:t>Assim</a:t>
            </a:r>
            <a:r>
              <a:rPr lang="en-US" sz="3200" b="1" dirty="0">
                <a:solidFill>
                  <a:srgbClr val="FFFFFF"/>
                </a:solidFill>
              </a:rPr>
              <a:t>, </a:t>
            </a:r>
            <a:r>
              <a:rPr lang="en-US" sz="3200" b="1" dirty="0" err="1">
                <a:solidFill>
                  <a:srgbClr val="FFFFFF"/>
                </a:solidFill>
              </a:rPr>
              <a:t>todos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os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réus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daquele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julgamento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comparecerão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condenados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irremediavelmente</a:t>
            </a:r>
            <a:r>
              <a:rPr lang="en-US" sz="3200" b="1" dirty="0">
                <a:solidFill>
                  <a:srgbClr val="FFFFFF"/>
                </a:solidFill>
              </a:rPr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3200" b="1" dirty="0">
              <a:solidFill>
                <a:srgbClr val="FFFFFF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200" b="1" dirty="0" err="1">
                <a:solidFill>
                  <a:srgbClr val="FFFFFF"/>
                </a:solidFill>
              </a:rPr>
              <a:t>Naquele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Dia</a:t>
            </a:r>
            <a:r>
              <a:rPr lang="en-US" sz="3200" b="1" dirty="0">
                <a:solidFill>
                  <a:srgbClr val="FFFFFF"/>
                </a:solidFill>
              </a:rPr>
              <a:t>, </a:t>
            </a:r>
            <a:r>
              <a:rPr lang="en-US" sz="3200" b="1" dirty="0" err="1">
                <a:solidFill>
                  <a:srgbClr val="FFFFFF"/>
                </a:solidFill>
              </a:rPr>
              <a:t>apenas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conhecerão</a:t>
            </a:r>
            <a:r>
              <a:rPr lang="en-US" sz="3200" b="1" dirty="0">
                <a:solidFill>
                  <a:srgbClr val="FFFFFF"/>
                </a:solidFill>
              </a:rPr>
              <a:t> qual "</a:t>
            </a:r>
            <a:r>
              <a:rPr lang="en-US" sz="3200" b="1" dirty="0" err="1">
                <a:solidFill>
                  <a:srgbClr val="FFFFFF"/>
                </a:solidFill>
              </a:rPr>
              <a:t>recompensa</a:t>
            </a:r>
            <a:r>
              <a:rPr lang="en-US" sz="3200" b="1" dirty="0">
                <a:solidFill>
                  <a:srgbClr val="FFFFFF"/>
                </a:solidFill>
              </a:rPr>
              <a:t>" </a:t>
            </a:r>
            <a:r>
              <a:rPr lang="en-US" sz="3200" b="1" dirty="0" err="1">
                <a:solidFill>
                  <a:srgbClr val="FFFFFF"/>
                </a:solidFill>
              </a:rPr>
              <a:t>receberão</a:t>
            </a:r>
            <a:r>
              <a:rPr lang="en-US" sz="3200" b="1" dirty="0">
                <a:solidFill>
                  <a:srgbClr val="FFFFFF"/>
                </a:solidFill>
              </a:rPr>
              <a:t> por </a:t>
            </a:r>
            <a:r>
              <a:rPr lang="en-US" sz="3200" b="1" dirty="0" err="1">
                <a:solidFill>
                  <a:srgbClr val="FFFFFF"/>
                </a:solidFill>
              </a:rPr>
              <a:t>suas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obras</a:t>
            </a:r>
            <a:r>
              <a:rPr lang="en-US" sz="3200" b="1" dirty="0">
                <a:solidFill>
                  <a:srgbClr val="FFFFFF"/>
                </a:solidFill>
              </a:rPr>
              <a:t> </a:t>
            </a:r>
            <a:r>
              <a:rPr lang="en-US" sz="3200" b="1" dirty="0" err="1">
                <a:solidFill>
                  <a:srgbClr val="FFFFFF"/>
                </a:solidFill>
              </a:rPr>
              <a:t>infrutíferas</a:t>
            </a:r>
            <a:r>
              <a:rPr lang="en-US" sz="3200" b="1" dirty="0">
                <a:solidFill>
                  <a:srgbClr val="FFFFFF"/>
                </a:solidFill>
              </a:rPr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3200" b="1" dirty="0">
              <a:solidFill>
                <a:srgbClr val="FFFFFF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200" b="1" dirty="0">
                <a:solidFill>
                  <a:srgbClr val="FFFFFF"/>
                </a:solidFill>
              </a:rPr>
              <a:t>O </a:t>
            </a:r>
            <a:r>
              <a:rPr lang="en-US" sz="3200" b="1" dirty="0" err="1">
                <a:solidFill>
                  <a:srgbClr val="FFFFFF"/>
                </a:solidFill>
              </a:rPr>
              <a:t>destino</a:t>
            </a:r>
            <a:r>
              <a:rPr lang="en-US" sz="3200" b="1" dirty="0">
                <a:solidFill>
                  <a:srgbClr val="FFFFFF"/>
                </a:solidFill>
              </a:rPr>
              <a:t> final, </a:t>
            </a:r>
            <a:r>
              <a:rPr lang="en-US" sz="3200" b="1" dirty="0" err="1">
                <a:solidFill>
                  <a:srgbClr val="FFFFFF"/>
                </a:solidFill>
              </a:rPr>
              <a:t>inevitavelmente</a:t>
            </a:r>
            <a:r>
              <a:rPr lang="en-US" sz="3200" b="1" dirty="0">
                <a:solidFill>
                  <a:srgbClr val="FFFFFF"/>
                </a:solidFill>
              </a:rPr>
              <a:t>, </a:t>
            </a:r>
            <a:r>
              <a:rPr lang="en-US" sz="3200" b="1" dirty="0" err="1">
                <a:solidFill>
                  <a:srgbClr val="FFFFFF"/>
                </a:solidFill>
              </a:rPr>
              <a:t>será</a:t>
            </a:r>
            <a:r>
              <a:rPr lang="en-US" sz="3200" b="1" dirty="0">
                <a:solidFill>
                  <a:srgbClr val="FFFFFF"/>
                </a:solidFill>
              </a:rPr>
              <a:t> a </a:t>
            </a:r>
            <a:r>
              <a:rPr lang="en-US" sz="3200" b="1" dirty="0" err="1">
                <a:solidFill>
                  <a:srgbClr val="FFFFFF"/>
                </a:solidFill>
              </a:rPr>
              <a:t>eternidade</a:t>
            </a:r>
            <a:r>
              <a:rPr lang="en-US" sz="3200" b="1" dirty="0">
                <a:solidFill>
                  <a:srgbClr val="FFFFFF"/>
                </a:solidFill>
              </a:rPr>
              <a:t> no Lago de Fogo </a:t>
            </a:r>
            <a:r>
              <a:rPr lang="en-US" sz="3200" b="1" dirty="0">
                <a:solidFill>
                  <a:srgbClr val="FFFF00"/>
                </a:solidFill>
              </a:rPr>
              <a:t>(Ap 19.20: 20.10,14,15; 21.8).</a:t>
            </a:r>
          </a:p>
        </p:txBody>
      </p:sp>
    </p:spTree>
    <p:extLst>
      <p:ext uri="{BB962C8B-B14F-4D97-AF65-F5344CB8AC3E}">
        <p14:creationId xmlns:p14="http://schemas.microsoft.com/office/powerpoint/2010/main" val="4066407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93797FD-7F0A-483E-966E-7FE88F8D8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299858-315B-4242-A342-32FD05E4D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83D501-1479-4FE1-A62C-B9C862498C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53C2CCF-3504-410A-A978-9BCC7D295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4AA77E-0BD7-413F-9123-2CDF296BA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B3BAEE-5BE4-4B17-A2DA-B334759C4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ACCBB8E3-1A97-4A62-9F4E-00CAA96529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8049760"/>
              </p:ext>
            </p:extLst>
          </p:nvPr>
        </p:nvGraphicFramePr>
        <p:xfrm>
          <a:off x="5470072" y="180975"/>
          <a:ext cx="5914209" cy="6438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6B610F22-F574-4682-884D-C2BB874721AF}"/>
              </a:ext>
            </a:extLst>
          </p:cNvPr>
          <p:cNvSpPr txBox="1"/>
          <p:nvPr/>
        </p:nvSpPr>
        <p:spPr>
          <a:xfrm>
            <a:off x="761504" y="1256441"/>
            <a:ext cx="30860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Então dirá também aos que estiverem à sua esquerda: Apartai-vos de mim, malditos, para o fogo eterno, preparado para o diabo e seus anjos; </a:t>
            </a:r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Mateus 25:41</a:t>
            </a:r>
          </a:p>
        </p:txBody>
      </p:sp>
    </p:spTree>
    <p:extLst>
      <p:ext uri="{BB962C8B-B14F-4D97-AF65-F5344CB8AC3E}">
        <p14:creationId xmlns:p14="http://schemas.microsoft.com/office/powerpoint/2010/main" val="872746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440FBE6-72B7-43D4-A8EB-FDBC35FE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7B8492-BC4D-4046-B35A-C38E03494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7264A7B-BD07-443B-B4AE-B7D112274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9B85B4-ACC6-412B-BC6B-2163BCCD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7D5E57D-F913-44D3-9AF3-FCDFAE64F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CF01E4E-4102-455A-BC41-D5F848B94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6652DC1-CA18-4263-AC06-BAB0B05EC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99628412-B841-4018-96BD-5640A6B3BAEC}"/>
              </a:ext>
            </a:extLst>
          </p:cNvPr>
          <p:cNvSpPr txBox="1"/>
          <p:nvPr/>
        </p:nvSpPr>
        <p:spPr>
          <a:xfrm>
            <a:off x="1295401" y="2493774"/>
            <a:ext cx="3660057" cy="338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 - NOVOS CÉUS E NOVA TERRA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F769D5-FE90-4695-A092-F739396069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598" r="19534"/>
          <a:stretch/>
        </p:blipFill>
        <p:spPr>
          <a:xfrm>
            <a:off x="5418668" y="982131"/>
            <a:ext cx="5469466" cy="4893735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359152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DF8837B-BAE2-489A-8F93-69216307D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otografia do planeta Terra tirada no espaço">
            <a:extLst>
              <a:ext uri="{FF2B5EF4-FFF2-40B4-BE49-F238E27FC236}">
                <a16:creationId xmlns:a16="http://schemas.microsoft.com/office/drawing/2014/main" id="{E7021077-39DD-460A-89C4-CC2999FE6A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t="1920" b="118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2D6C62-6F00-4B1B-90CF-2FABF0836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1. O </a:t>
            </a:r>
            <a:r>
              <a:rPr lang="en-US" sz="5400" dirty="0" err="1">
                <a:solidFill>
                  <a:srgbClr val="FFFFFF"/>
                </a:solidFill>
              </a:rPr>
              <a:t>fim</a:t>
            </a:r>
            <a:r>
              <a:rPr lang="en-US" sz="5400" dirty="0">
                <a:solidFill>
                  <a:srgbClr val="FFFFFF"/>
                </a:solidFill>
              </a:rPr>
              <a:t> do </a:t>
            </a:r>
            <a:r>
              <a:rPr lang="en-US" sz="5400" dirty="0" err="1">
                <a:solidFill>
                  <a:srgbClr val="FFFFFF"/>
                </a:solidFill>
              </a:rPr>
              <a:t>mundo</a:t>
            </a:r>
            <a:r>
              <a:rPr lang="en-US" sz="5400" dirty="0">
                <a:solidFill>
                  <a:srgbClr val="FFFFFF"/>
                </a:solidFill>
              </a:rPr>
              <a:t>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8BEE9B-A2F4-4BF3-9EAD-16E1A7FC2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99932" y="3510608"/>
            <a:ext cx="512064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646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93797FD-7F0A-483E-966E-7FE88F8D8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299858-315B-4242-A342-32FD05E4D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83D501-1479-4FE1-A62C-B9C862498C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53C2CCF-3504-410A-A978-9BCC7D295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4AA77E-0BD7-413F-9123-2CDF296BA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B3BAEE-5BE4-4B17-A2DA-B334759C4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76786F8D-C646-4973-A6A4-F0E882D04D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9030805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26442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06958E3A-0FEE-49A3-9C83-BDC46E9C2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8668" y="1890711"/>
            <a:ext cx="5469466" cy="3076574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865E1C66-4E17-48FF-BAD8-9F6C2B0579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85001"/>
              </p:ext>
            </p:extLst>
          </p:nvPr>
        </p:nvGraphicFramePr>
        <p:xfrm>
          <a:off x="847725" y="790575"/>
          <a:ext cx="4400550" cy="5457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52122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09A90D0-BDD4-4C94-9DB8-EE325069A876}"/>
              </a:ext>
            </a:extLst>
          </p:cNvPr>
          <p:cNvSpPr txBox="1"/>
          <p:nvPr/>
        </p:nvSpPr>
        <p:spPr>
          <a:xfrm>
            <a:off x="95251" y="2421466"/>
            <a:ext cx="11991974" cy="44347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Esse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momento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parece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coincidir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com a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visão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joanina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 Senhor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assentado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no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grande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Trono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Branco “de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cuja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presença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fugiu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terra e o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céu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não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achou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Lugar para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eles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 (Ap 20.11).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acordo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com a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Declaração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Fé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das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Assembleias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Deus, “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quando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instalado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juízo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 Grande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Trono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Branco, o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Céu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 a Terra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deixarão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existir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Terra,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contaminada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pelo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pecado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não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resistirá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esplendor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presença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Deus; o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universo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físico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não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susterá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diante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pureza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santidade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glória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daquele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que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está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assentado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sobre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trono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FB00CB7-DD65-45A5-9611-B738A4D93764}"/>
              </a:ext>
            </a:extLst>
          </p:cNvPr>
          <p:cNvSpPr txBox="1"/>
          <p:nvPr/>
        </p:nvSpPr>
        <p:spPr>
          <a:xfrm>
            <a:off x="762077" y="727502"/>
            <a:ext cx="10675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</a:rPr>
              <a:t>E vi um grande trono branco, e o que estava assentado sobre ele, de cuja presença fugiu a terra e o céu; e não se achou lugar para eles. </a:t>
            </a:r>
            <a:r>
              <a:rPr lang="pt-PT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 20:11</a:t>
            </a:r>
          </a:p>
        </p:txBody>
      </p:sp>
    </p:spTree>
    <p:extLst>
      <p:ext uri="{BB962C8B-B14F-4D97-AF65-F5344CB8AC3E}">
        <p14:creationId xmlns:p14="http://schemas.microsoft.com/office/powerpoint/2010/main" val="1309017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440FBE6-72B7-43D4-A8EB-FDBC35FE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7B8492-BC4D-4046-B35A-C38E03494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7264A7B-BD07-443B-B4AE-B7D112274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D9B85B4-ACC6-412B-BC6B-2163BCCD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7D5E57D-F913-44D3-9AF3-FCDFAE64F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CF01E4E-4102-455A-BC41-D5F848B94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6652DC1-CA18-4263-AC06-BAB0B05EC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7A3B24-C5C0-4443-BFF5-5F8B7BE4CC8F}"/>
              </a:ext>
            </a:extLst>
          </p:cNvPr>
          <p:cNvSpPr txBox="1"/>
          <p:nvPr/>
        </p:nvSpPr>
        <p:spPr>
          <a:xfrm>
            <a:off x="777240" y="2493774"/>
            <a:ext cx="4528185" cy="16979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2. A Nova Jerusalem.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4FAE173-C8BF-4CF7-8D1D-90FFE5AE53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37" r="9251"/>
          <a:stretch/>
        </p:blipFill>
        <p:spPr>
          <a:xfrm>
            <a:off x="5418668" y="982131"/>
            <a:ext cx="5469466" cy="4893735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279063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440FBE6-72B7-43D4-A8EB-FDBC35FE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47B8492-BC4D-4046-B35A-C38E03494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47264A7B-BD07-443B-B4AE-B7D112274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9B85B4-ACC6-412B-BC6B-2163BCCD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17D5E57D-F913-44D3-9AF3-FCDFAE64F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BCF01E4E-4102-455A-BC41-D5F848B94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6652DC1-CA18-4263-AC06-BAB0B05EC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B9AEE4EC-3261-4387-BDFA-E020C97577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24" r="674" b="-2"/>
          <a:stretch/>
        </p:blipFill>
        <p:spPr>
          <a:xfrm>
            <a:off x="5418668" y="982131"/>
            <a:ext cx="5469466" cy="4893735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86AE9F18-B73B-4CA8-B866-20A1D8F5EF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173372"/>
              </p:ext>
            </p:extLst>
          </p:nvPr>
        </p:nvGraphicFramePr>
        <p:xfrm>
          <a:off x="895351" y="687976"/>
          <a:ext cx="4314824" cy="5560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5436639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Uma imagem com céu, exterior, nuvens, nublado&#10;&#10;Descrição gerada automaticamente">
            <a:extLst>
              <a:ext uri="{FF2B5EF4-FFF2-40B4-BE49-F238E27FC236}">
                <a16:creationId xmlns:a16="http://schemas.microsoft.com/office/drawing/2014/main" id="{A13F8E73-99B1-4BA1-A96C-C17D2E5A5F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132" r="1" b="1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33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35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E18CEFAC-B320-4E38-9B67-46B654FE06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7450902"/>
              </p:ext>
            </p:extLst>
          </p:nvPr>
        </p:nvGraphicFramePr>
        <p:xfrm>
          <a:off x="5097510" y="219076"/>
          <a:ext cx="6826002" cy="6410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80165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7328C2D-38F0-4C80-9EA5-A1AD0D6B2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5"/>
            <a:stretch/>
          </a:blipFill>
          <a:ln w="15875" cap="flat" cmpd="sng" algn="ctr">
            <a:solidFill>
              <a:srgbClr val="B15E2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17E249-48D0-476B-A642-A5D58DD39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E4B7EC7-DE5B-4F27-839A-7CDF49C61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A01082-3C8F-4602-8DA7-C82DF7095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miter lim="800000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21B48A-5892-4DD2-B2E1-91BD42A44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E083B53-5B4C-4C29-BDFD-A28B754A5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B65B193-F600-4C1B-9DBF-09D94CDB0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042" y="2400639"/>
            <a:ext cx="92738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C7675924-7667-4332-A602-56C39982D379}"/>
              </a:ext>
            </a:extLst>
          </p:cNvPr>
          <p:cNvSpPr txBox="1"/>
          <p:nvPr/>
        </p:nvSpPr>
        <p:spPr>
          <a:xfrm>
            <a:off x="761504" y="2556931"/>
            <a:ext cx="10653256" cy="33910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cartas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endereçadas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Ásia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 Senhor Jesus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faz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menção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várias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recompensas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existirão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Nova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Jerusalém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comer da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árvore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Paraíso de Deus,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alimentar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 do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maná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escondido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receber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pedra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branca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 o novo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nome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escrito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vestimentas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brancas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sentar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 com Jesus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seu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trono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etc.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b="1" i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entanto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privilégios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serão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concedidos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aos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sz="28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vencerem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(Ap 7.17; 3.21).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29C605D-D582-4202-8A69-FC6F39EA6739}"/>
              </a:ext>
            </a:extLst>
          </p:cNvPr>
          <p:cNvSpPr txBox="1"/>
          <p:nvPr/>
        </p:nvSpPr>
        <p:spPr>
          <a:xfrm>
            <a:off x="1188965" y="730703"/>
            <a:ext cx="97939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Ao que vencer lhe concederei que se assente comigo no meu trono; assim como eu venci, e me assentei com meu Pai no seu trono. </a:t>
            </a:r>
            <a:r>
              <a:rPr lang="pt-PT" sz="3200" b="1" dirty="0">
                <a:solidFill>
                  <a:srgbClr val="FF0000"/>
                </a:solidFill>
              </a:rPr>
              <a:t>Apocalipse 3:21</a:t>
            </a:r>
          </a:p>
        </p:txBody>
      </p:sp>
    </p:spTree>
    <p:extLst>
      <p:ext uri="{BB962C8B-B14F-4D97-AF65-F5344CB8AC3E}">
        <p14:creationId xmlns:p14="http://schemas.microsoft.com/office/powerpoint/2010/main" val="3913784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8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30" name="Straight Connector 14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16">
            <a:extLst>
              <a:ext uri="{FF2B5EF4-FFF2-40B4-BE49-F238E27FC236}">
                <a16:creationId xmlns:a16="http://schemas.microsoft.com/office/drawing/2014/main" id="{FDF8837B-BAE2-489A-8F93-69216307D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4622206-6105-4331-AAE7-B6A58117AD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r="2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F04A292-AFDB-4AC4-9F06-AE7A3EB72BF9}"/>
              </a:ext>
            </a:extLst>
          </p:cNvPr>
          <p:cNvSpPr txBox="1"/>
          <p:nvPr/>
        </p:nvSpPr>
        <p:spPr>
          <a:xfrm>
            <a:off x="2692398" y="1871131"/>
            <a:ext cx="6815669" cy="15155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b="1">
                <a:ln w="3175" cmpd="sng">
                  <a:noFill/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III - A ALMA É IMORTAL E A VIDA NÃO CESSA</a:t>
            </a:r>
          </a:p>
        </p:txBody>
      </p:sp>
      <p:cxnSp>
        <p:nvCxnSpPr>
          <p:cNvPr id="32" name="Straight Connector 18">
            <a:extLst>
              <a:ext uri="{FF2B5EF4-FFF2-40B4-BE49-F238E27FC236}">
                <a16:creationId xmlns:a16="http://schemas.microsoft.com/office/drawing/2014/main" id="{B48BEE9B-A2F4-4BF3-9EAD-16E1A7FC2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99932" y="3510608"/>
            <a:ext cx="512064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194525C-72AF-4F6B-8E30-C500BC8E0A69}"/>
              </a:ext>
            </a:extLst>
          </p:cNvPr>
          <p:cNvSpPr txBox="1"/>
          <p:nvPr/>
        </p:nvSpPr>
        <p:spPr>
          <a:xfrm>
            <a:off x="2046515" y="4558253"/>
            <a:ext cx="66446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Sofrendo para sempre.</a:t>
            </a:r>
          </a:p>
        </p:txBody>
      </p:sp>
    </p:spTree>
    <p:extLst>
      <p:ext uri="{BB962C8B-B14F-4D97-AF65-F5344CB8AC3E}">
        <p14:creationId xmlns:p14="http://schemas.microsoft.com/office/powerpoint/2010/main" val="4103286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C6F63068-A905-44FA-B6AB-6542B4232AE7}"/>
              </a:ext>
            </a:extLst>
          </p:cNvPr>
          <p:cNvSpPr txBox="1"/>
          <p:nvPr/>
        </p:nvSpPr>
        <p:spPr>
          <a:xfrm>
            <a:off x="1295401" y="2493774"/>
            <a:ext cx="4105274" cy="338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200" b="1" dirty="0">
                <a:solidFill>
                  <a:srgbClr val="262626"/>
                </a:solidFill>
              </a:rPr>
              <a:t>DUAS DOUTRINAS PREJUDICIAIS À FÉ CRISTÃ REFUTADAS NAS ESCRITURAS SAGRADAS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B27497F-45DB-4479-B322-43DB70C72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533" y="982131"/>
            <a:ext cx="4893735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308393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9FAE5E2-4948-4DA5-9CE7-441792288E28}"/>
              </a:ext>
            </a:extLst>
          </p:cNvPr>
          <p:cNvSpPr txBox="1"/>
          <p:nvPr/>
        </p:nvSpPr>
        <p:spPr>
          <a:xfrm>
            <a:off x="1295399" y="898207"/>
            <a:ext cx="3743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UNIVERSALISMO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9FAAEC0-56C0-42C6-8E91-C5781B3578C8}"/>
              </a:ext>
            </a:extLst>
          </p:cNvPr>
          <p:cNvSpPr txBox="1"/>
          <p:nvPr/>
        </p:nvSpPr>
        <p:spPr>
          <a:xfrm>
            <a:off x="6410325" y="898207"/>
            <a:ext cx="4362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ANIQUILACIONISMO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FF46BFB-98E5-45A4-8050-51D364F3379E}"/>
              </a:ext>
            </a:extLst>
          </p:cNvPr>
          <p:cNvSpPr/>
          <p:nvPr/>
        </p:nvSpPr>
        <p:spPr>
          <a:xfrm>
            <a:off x="1027610" y="1843496"/>
            <a:ext cx="4011113" cy="263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/>
              <a:t>TODAS AS PESSOAS SERÃO SALVAS, INCLUSIVE SATANÁS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13A4AEB-BE88-488E-BA8D-73ACE5D7D43F}"/>
              </a:ext>
            </a:extLst>
          </p:cNvPr>
          <p:cNvSpPr/>
          <p:nvPr/>
        </p:nvSpPr>
        <p:spPr>
          <a:xfrm>
            <a:off x="6096000" y="1843495"/>
            <a:ext cx="5016137" cy="2632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/>
              <a:t>A ALMA É MORTA E A VIDA CESSARÁ PARA OS QUE FOREM LANÇADOS NO LAGO DE FOGO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FBFF716-7C1A-49D8-8BA8-19FA461ED575}"/>
              </a:ext>
            </a:extLst>
          </p:cNvPr>
          <p:cNvSpPr txBox="1"/>
          <p:nvPr/>
        </p:nvSpPr>
        <p:spPr>
          <a:xfrm>
            <a:off x="696686" y="4836717"/>
            <a:ext cx="108160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latin typeface="Arial Narrow" panose="020B0606020202030204" pitchFamily="34" charset="0"/>
              </a:rPr>
              <a:t>Em Mateus 25.41 Jesus menciona "fogo eterno” e, mais adiante arremata: "E irão estes para o tormento eterno, mas os justos, para a vida eterna" </a:t>
            </a:r>
            <a:r>
              <a:rPr lang="pt-P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pt-PT" sz="1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Mt</a:t>
            </a:r>
            <a:r>
              <a:rPr lang="pt-P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25.46).</a:t>
            </a:r>
            <a:endParaRPr lang="pt-P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93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68D9A2E-6FD7-4D5F-9EDD-08AA97337310}"/>
              </a:ext>
            </a:extLst>
          </p:cNvPr>
          <p:cNvSpPr txBox="1"/>
          <p:nvPr/>
        </p:nvSpPr>
        <p:spPr>
          <a:xfrm>
            <a:off x="4761161" y="142875"/>
            <a:ext cx="7304282" cy="65150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Em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Apocalipse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20.10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diz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"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o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diabo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que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enganava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foi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lançado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lago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fogo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enxofre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onde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está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besta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o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falso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profeta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e de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de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noite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serão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atormentados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</a:t>
            </a:r>
            <a:r>
              <a:rPr lang="en-US" sz="2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sempre".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Ora, 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Diabo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foi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lançado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—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pelo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menos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mil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após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Anticristo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 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Falso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Profeta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no Lago de Fogo e,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mesmo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depois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tanto tempo,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que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inauguraram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 Lago de Fogo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não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foram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consumidos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Certamente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não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serão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nunca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Assim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sendo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aniquilacionismo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não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possui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respaldo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bíblico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 restante do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versículo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fulmina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possibilidade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o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universalismo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ser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uma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doutrina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verdadeira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— a Trindade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Satânica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será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atormentada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para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todo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 sempre.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DF5FB77-AC48-48D3-ACD6-95E42F709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8" y="468115"/>
            <a:ext cx="3695002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473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377E97-80FA-4A33-8493-8A0D8061F046}"/>
              </a:ext>
            </a:extLst>
          </p:cNvPr>
          <p:cNvSpPr txBox="1"/>
          <p:nvPr/>
        </p:nvSpPr>
        <p:spPr>
          <a:xfrm>
            <a:off x="929141" y="2430472"/>
            <a:ext cx="3042784" cy="21415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4000" b="1" dirty="0">
                <a:solidFill>
                  <a:srgbClr val="262626"/>
                </a:solidFill>
              </a:rPr>
              <a:t>2. Uma </a:t>
            </a:r>
            <a:r>
              <a:rPr lang="en-US" sz="4000" b="1" dirty="0" err="1">
                <a:solidFill>
                  <a:srgbClr val="262626"/>
                </a:solidFill>
              </a:rPr>
              <a:t>relação</a:t>
            </a:r>
            <a:r>
              <a:rPr lang="en-US" sz="4000" b="1" dirty="0">
                <a:solidFill>
                  <a:srgbClr val="262626"/>
                </a:solidFill>
              </a:rPr>
              <a:t> </a:t>
            </a:r>
            <a:r>
              <a:rPr lang="en-US" sz="4000" b="1" dirty="0" err="1">
                <a:solidFill>
                  <a:srgbClr val="262626"/>
                </a:solidFill>
              </a:rPr>
              <a:t>mais</a:t>
            </a:r>
            <a:r>
              <a:rPr lang="en-US" sz="4000" b="1" dirty="0">
                <a:solidFill>
                  <a:srgbClr val="262626"/>
                </a:solidFill>
              </a:rPr>
              <a:t> profunda.</a:t>
            </a: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Ligações">
            <a:extLst>
              <a:ext uri="{FF2B5EF4-FFF2-40B4-BE49-F238E27FC236}">
                <a16:creationId xmlns:a16="http://schemas.microsoft.com/office/drawing/2014/main" id="{F701C673-DFC1-427E-8745-C9F6157A49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1056" y="609602"/>
            <a:ext cx="5587749" cy="55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47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FD501E4-6327-41AD-91B7-E92BACC36DE9}"/>
              </a:ext>
            </a:extLst>
          </p:cNvPr>
          <p:cNvSpPr txBox="1"/>
          <p:nvPr/>
        </p:nvSpPr>
        <p:spPr>
          <a:xfrm>
            <a:off x="853439" y="1081426"/>
            <a:ext cx="51816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promessa maravilhosa das Escrituras está em 1 João 3.2:"[...] sabemos que, quando ele se manifestar, seremos semelhantes a ele; porque assim como é o veremos." Agora, na ilha de Patmos, João recebe a confirmação: “E verão o seu rosto, e nas suas testas estará o seu nome" (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22.4).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7639352-CED5-4B6F-8886-90FFF7B35393}"/>
              </a:ext>
            </a:extLst>
          </p:cNvPr>
          <p:cNvSpPr txBox="1"/>
          <p:nvPr/>
        </p:nvSpPr>
        <p:spPr>
          <a:xfrm>
            <a:off x="6156962" y="1081427"/>
            <a:ext cx="518159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primeira expressão diz respeito à possibilidade de uma adoração ilimitada, cheia de alegria, pois, ao vermos a face do Senhor Jesus, desfrutaremos do impacto total de sua glória, anelo não atendido a Moisés em vida, o qual somente teve um lampejo dessa glória no Monte da Transfiguração.</a:t>
            </a:r>
          </a:p>
        </p:txBody>
      </p:sp>
      <p:sp>
        <p:nvSpPr>
          <p:cNvPr id="6" name="Seta: Em U 5">
            <a:extLst>
              <a:ext uri="{FF2B5EF4-FFF2-40B4-BE49-F238E27FC236}">
                <a16:creationId xmlns:a16="http://schemas.microsoft.com/office/drawing/2014/main" id="{3AC2C4C0-78F0-49E6-B890-26F231085BDA}"/>
              </a:ext>
            </a:extLst>
          </p:cNvPr>
          <p:cNvSpPr/>
          <p:nvPr/>
        </p:nvSpPr>
        <p:spPr>
          <a:xfrm>
            <a:off x="4075613" y="642514"/>
            <a:ext cx="4162697" cy="628937"/>
          </a:xfrm>
          <a:prstGeom prst="uturnArrow">
            <a:avLst>
              <a:gd name="adj1" fmla="val 28326"/>
              <a:gd name="adj2" fmla="val 25000"/>
              <a:gd name="adj3" fmla="val 25000"/>
              <a:gd name="adj4" fmla="val 50000"/>
              <a:gd name="adj5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4051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93797FD-7F0A-483E-966E-7FE88F8D8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299858-315B-4242-A342-32FD05E4D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83D501-1479-4FE1-A62C-B9C862498C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53C2CCF-3504-410A-A978-9BCC7D295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4AA77E-0BD7-413F-9123-2CDF296BA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B3BAEE-5BE4-4B17-A2DA-B334759C4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32A3E7CC-7468-4CBE-82A3-19DE2CF1AA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1318599"/>
              </p:ext>
            </p:extLst>
          </p:nvPr>
        </p:nvGraphicFramePr>
        <p:xfrm>
          <a:off x="4795491" y="0"/>
          <a:ext cx="7234584" cy="685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3504D4FF-A86B-4F56-9531-72A64AA4FB34}"/>
              </a:ext>
            </a:extLst>
          </p:cNvPr>
          <p:cNvSpPr txBox="1"/>
          <p:nvPr/>
        </p:nvSpPr>
        <p:spPr>
          <a:xfrm>
            <a:off x="613418" y="1719947"/>
            <a:ext cx="35411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todos nós, com rosto descoberto, refletindo como um espelho a glória do Senhor, somos transformados de glória em glória na mesma imagem, como pelo Espírito do Senhor.</a:t>
            </a:r>
          </a:p>
          <a:p>
            <a:pPr algn="ctr"/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Coríntios 3:18</a:t>
            </a:r>
          </a:p>
        </p:txBody>
      </p:sp>
    </p:spTree>
    <p:extLst>
      <p:ext uri="{BB962C8B-B14F-4D97-AF65-F5344CB8AC3E}">
        <p14:creationId xmlns:p14="http://schemas.microsoft.com/office/powerpoint/2010/main" val="24838678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72F6A24-139E-4EB5-86D2-431F42EF8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963AE85-BE5D-4975-BACF-DDDCC9C2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E7751F0-16BF-4A9D-B778-5D46B92B4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D755924-121A-47AA-8613-995D4108B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4D2AFDA-19BE-4455-830E-1541E5D7B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FB15EBF-E414-4E00-87E7-700A78A60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9DA5B05-DD14-4860-AC45-02A8D2EE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A479D5F-168E-4174-B774-526370CFE5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83" r="14307" b="-2"/>
          <a:stretch/>
        </p:blipFill>
        <p:spPr>
          <a:xfrm>
            <a:off x="1412683" y="1410208"/>
            <a:ext cx="3876801" cy="385878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6BE37AC-AD36-4C42-9B8C-C5500F4E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ECF423C9-1DE1-4894-AB5E-5CBBD6ABD153}"/>
              </a:ext>
            </a:extLst>
          </p:cNvPr>
          <p:cNvSpPr txBox="1"/>
          <p:nvPr/>
        </p:nvSpPr>
        <p:spPr>
          <a:xfrm>
            <a:off x="5712823" y="783771"/>
            <a:ext cx="5698889" cy="5464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/>
              <a:t>O </a:t>
            </a:r>
            <a:r>
              <a:rPr lang="en-US" sz="2800" b="1" dirty="0" err="1"/>
              <a:t>Juízo</a:t>
            </a:r>
            <a:r>
              <a:rPr lang="en-US" sz="2800" b="1" dirty="0"/>
              <a:t> Final </a:t>
            </a:r>
            <a:r>
              <a:rPr lang="en-US" sz="2800" b="1" dirty="0" err="1"/>
              <a:t>encerrará</a:t>
            </a:r>
            <a:r>
              <a:rPr lang="en-US" sz="2800" b="1" dirty="0"/>
              <a:t> a </a:t>
            </a:r>
            <a:r>
              <a:rPr lang="en-US" sz="2800" b="1" dirty="0" err="1"/>
              <a:t>trajetória</a:t>
            </a:r>
            <a:r>
              <a:rPr lang="en-US" sz="2800" b="1" dirty="0"/>
              <a:t> da </a:t>
            </a:r>
            <a:r>
              <a:rPr lang="en-US" sz="2800" b="1" dirty="0" err="1"/>
              <a:t>humanidade</a:t>
            </a:r>
            <a:r>
              <a:rPr lang="en-US" sz="2800" b="1" dirty="0"/>
              <a:t> </a:t>
            </a:r>
            <a:r>
              <a:rPr lang="en-US" sz="2800" b="1" dirty="0" err="1"/>
              <a:t>sobre</a:t>
            </a:r>
            <a:r>
              <a:rPr lang="en-US" sz="2800" b="1" dirty="0"/>
              <a:t> a Terra. </a:t>
            </a:r>
            <a:r>
              <a:rPr lang="en-US" sz="2800" b="1" dirty="0" err="1"/>
              <a:t>Entretanto</a:t>
            </a:r>
            <a:r>
              <a:rPr lang="en-US" sz="2800" b="1" dirty="0"/>
              <a:t>, </a:t>
            </a:r>
            <a:r>
              <a:rPr lang="en-US" sz="2800" b="1" dirty="0" err="1"/>
              <a:t>justos</a:t>
            </a:r>
            <a:r>
              <a:rPr lang="en-US" sz="2800" b="1" dirty="0"/>
              <a:t> e </a:t>
            </a:r>
            <a:r>
              <a:rPr lang="en-US" sz="2800" b="1" dirty="0" err="1"/>
              <a:t>injustos</a:t>
            </a:r>
            <a:r>
              <a:rPr lang="en-US" sz="2800" b="1" dirty="0"/>
              <a:t> </a:t>
            </a:r>
            <a:r>
              <a:rPr lang="en-US" sz="2800" b="1" dirty="0" err="1"/>
              <a:t>continuarão</a:t>
            </a:r>
            <a:r>
              <a:rPr lang="en-US" sz="2800" b="1" dirty="0"/>
              <a:t> </a:t>
            </a:r>
            <a:r>
              <a:rPr lang="en-US" sz="2800" b="1" dirty="0" err="1"/>
              <a:t>existindo</a:t>
            </a:r>
            <a:r>
              <a:rPr lang="en-US" sz="2800" b="1" dirty="0"/>
              <a:t>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b="1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 err="1"/>
              <a:t>Os</a:t>
            </a:r>
            <a:r>
              <a:rPr lang="en-US" sz="2800" b="1" dirty="0"/>
              <a:t> bons </a:t>
            </a:r>
            <a:r>
              <a:rPr lang="en-US" sz="2800" b="1" dirty="0" err="1"/>
              <a:t>desfrutarão</a:t>
            </a:r>
            <a:r>
              <a:rPr lang="en-US" sz="2800" b="1" dirty="0"/>
              <a:t> das </a:t>
            </a:r>
            <a:r>
              <a:rPr lang="en-US" sz="2800" b="1" dirty="0" err="1"/>
              <a:t>delícias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presença</a:t>
            </a:r>
            <a:r>
              <a:rPr lang="en-US" sz="2800" b="1" dirty="0"/>
              <a:t> de Deus </a:t>
            </a:r>
            <a:r>
              <a:rPr lang="en-US" sz="2800" b="1" dirty="0" err="1"/>
              <a:t>em</a:t>
            </a:r>
            <a:r>
              <a:rPr lang="en-US" sz="2800" b="1" dirty="0"/>
              <a:t> um novo </a:t>
            </a:r>
            <a:r>
              <a:rPr lang="en-US" sz="2800" b="1" dirty="0" err="1"/>
              <a:t>mundo</a:t>
            </a:r>
            <a:r>
              <a:rPr lang="en-US" sz="2800" b="1" dirty="0"/>
              <a:t> e </a:t>
            </a:r>
            <a:r>
              <a:rPr lang="en-US" sz="2800" b="1" dirty="0" err="1"/>
              <a:t>os</a:t>
            </a:r>
            <a:r>
              <a:rPr lang="en-US" sz="2800" b="1" dirty="0"/>
              <a:t> </a:t>
            </a:r>
            <a:r>
              <a:rPr lang="en-US" sz="2800" b="1" dirty="0" err="1"/>
              <a:t>maus</a:t>
            </a:r>
            <a:r>
              <a:rPr lang="en-US" sz="2800" b="1" dirty="0"/>
              <a:t> </a:t>
            </a:r>
            <a:r>
              <a:rPr lang="en-US" sz="2800" b="1" dirty="0" err="1"/>
              <a:t>serão</a:t>
            </a:r>
            <a:r>
              <a:rPr lang="en-US" sz="2800" b="1" dirty="0"/>
              <a:t> </a:t>
            </a:r>
            <a:r>
              <a:rPr lang="en-US" sz="2800" b="1" dirty="0" err="1"/>
              <a:t>atormentados</a:t>
            </a:r>
            <a:r>
              <a:rPr lang="en-US" sz="2800" b="1" dirty="0"/>
              <a:t> </a:t>
            </a:r>
            <a:r>
              <a:rPr lang="en-US" sz="2800" b="1" dirty="0" err="1"/>
              <a:t>eternamente</a:t>
            </a:r>
            <a:r>
              <a:rPr lang="en-US" sz="2800" b="1" dirty="0"/>
              <a:t>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2800" b="1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800" b="1" dirty="0"/>
              <a:t>A </a:t>
            </a:r>
            <a:r>
              <a:rPr lang="en-US" sz="2800" b="1" dirty="0" err="1"/>
              <a:t>definição</a:t>
            </a:r>
            <a:r>
              <a:rPr lang="en-US" sz="2800" b="1" dirty="0"/>
              <a:t> do </a:t>
            </a:r>
            <a:r>
              <a:rPr lang="en-US" sz="2800" b="1" dirty="0" err="1"/>
              <a:t>destino</a:t>
            </a:r>
            <a:r>
              <a:rPr lang="en-US" sz="2800" b="1" dirty="0"/>
              <a:t> final de </a:t>
            </a:r>
            <a:r>
              <a:rPr lang="en-US" sz="2800" b="1" dirty="0" err="1"/>
              <a:t>cada</a:t>
            </a:r>
            <a:r>
              <a:rPr lang="en-US" sz="2800" b="1" dirty="0"/>
              <a:t> </a:t>
            </a:r>
            <a:r>
              <a:rPr lang="en-US" sz="2800" b="1" dirty="0" err="1"/>
              <a:t>pessoa</a:t>
            </a:r>
            <a:r>
              <a:rPr lang="en-US" sz="2800" b="1" dirty="0"/>
              <a:t> </a:t>
            </a:r>
            <a:r>
              <a:rPr lang="en-US" sz="2800" b="1" dirty="0" err="1"/>
              <a:t>está</a:t>
            </a:r>
            <a:r>
              <a:rPr lang="en-US" sz="2800" b="1" dirty="0"/>
              <a:t> </a:t>
            </a:r>
            <a:r>
              <a:rPr lang="en-US" sz="2800" b="1" dirty="0" err="1"/>
              <a:t>condicionada</a:t>
            </a:r>
            <a:r>
              <a:rPr lang="en-US" sz="2800" b="1" dirty="0"/>
              <a:t> ã </a:t>
            </a:r>
            <a:r>
              <a:rPr lang="en-US" sz="2800" b="1" dirty="0" err="1"/>
              <a:t>escolha</a:t>
            </a:r>
            <a:r>
              <a:rPr lang="en-US" sz="2800" b="1" dirty="0"/>
              <a:t> individual o livre-</a:t>
            </a:r>
            <a:r>
              <a:rPr lang="en-US" sz="2800" b="1" dirty="0" err="1"/>
              <a:t>arbítrio</a:t>
            </a:r>
            <a:r>
              <a:rPr lang="en-US" sz="2800" b="1" dirty="0"/>
              <a:t> </a:t>
            </a:r>
            <a:r>
              <a:rPr lang="en-US" sz="2800" b="1" dirty="0" err="1"/>
              <a:t>humano</a:t>
            </a:r>
            <a:r>
              <a:rPr lang="en-US" sz="2800" b="1" dirty="0"/>
              <a:t> e a </a:t>
            </a:r>
            <a:r>
              <a:rPr lang="en-US" sz="2800" b="1" dirty="0" err="1"/>
              <a:t>soberania</a:t>
            </a:r>
            <a:r>
              <a:rPr lang="en-US" sz="2800" b="1" dirty="0"/>
              <a:t> de Deus </a:t>
            </a:r>
            <a:r>
              <a:rPr lang="en-US" sz="2800" b="1" dirty="0" err="1"/>
              <a:t>não</a:t>
            </a:r>
            <a:r>
              <a:rPr lang="en-US" sz="2800" b="1" dirty="0"/>
              <a:t> </a:t>
            </a:r>
            <a:r>
              <a:rPr lang="en-US" sz="2800" b="1" dirty="0" err="1"/>
              <a:t>são</a:t>
            </a:r>
            <a:r>
              <a:rPr lang="en-US" sz="2800" b="1" dirty="0"/>
              <a:t> </a:t>
            </a:r>
            <a:r>
              <a:rPr lang="en-US" sz="2800" b="1" dirty="0" err="1"/>
              <a:t>colidentes</a:t>
            </a:r>
            <a:r>
              <a:rPr lang="en-US" sz="2800" b="1" dirty="0"/>
              <a:t>, mas </a:t>
            </a:r>
            <a:r>
              <a:rPr lang="en-US" sz="2800" b="1" dirty="0" err="1"/>
              <a:t>complementares</a:t>
            </a:r>
            <a:r>
              <a:rPr lang="en-US" sz="2800" b="1" dirty="0"/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F34205-BD2F-46E4-A9C1-B4B21D6005F0}"/>
              </a:ext>
            </a:extLst>
          </p:cNvPr>
          <p:cNvSpPr txBox="1"/>
          <p:nvPr/>
        </p:nvSpPr>
        <p:spPr>
          <a:xfrm>
            <a:off x="1896751" y="1071892"/>
            <a:ext cx="2908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4207850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7D26039-D31C-4049-A9DD-8124695E6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8" y="982132"/>
            <a:ext cx="4094017" cy="28238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262626"/>
                </a:solidFill>
              </a:rPr>
              <a:t>REFLEXÃO</a:t>
            </a:r>
          </a:p>
        </p:txBody>
      </p:sp>
      <p:pic>
        <p:nvPicPr>
          <p:cNvPr id="6" name="Graphic 5" descr="Thought bubble">
            <a:extLst>
              <a:ext uri="{FF2B5EF4-FFF2-40B4-BE49-F238E27FC236}">
                <a16:creationId xmlns:a16="http://schemas.microsoft.com/office/drawing/2014/main" id="{C9119C73-90A8-4FE6-B821-00D4E7D6F7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6533" y="982131"/>
            <a:ext cx="4893735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09921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FC8D47B-1993-43B0-B586-50A2759CD5AD}"/>
              </a:ext>
            </a:extLst>
          </p:cNvPr>
          <p:cNvSpPr txBox="1"/>
          <p:nvPr/>
        </p:nvSpPr>
        <p:spPr>
          <a:xfrm>
            <a:off x="1913504" y="753683"/>
            <a:ext cx="83649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/>
              <a:t>1. O que credencia Jesus Cristo a presidir o Juízo de Deus?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4504464-389E-4BF6-B524-739CC22A897D}"/>
              </a:ext>
            </a:extLst>
          </p:cNvPr>
          <p:cNvSpPr txBox="1"/>
          <p:nvPr/>
        </p:nvSpPr>
        <p:spPr>
          <a:xfrm>
            <a:off x="1001486" y="2430419"/>
            <a:ext cx="1018902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qualificações de Jesus Cristo se dão por sua obediência e humilhação voluntaria. Em decorrência de sua submissão ao Pai, Jesus foi exaltado soberanamente e restituído à sua posição apropriada.</a:t>
            </a:r>
          </a:p>
        </p:txBody>
      </p:sp>
    </p:spTree>
    <p:extLst>
      <p:ext uri="{BB962C8B-B14F-4D97-AF65-F5344CB8AC3E}">
        <p14:creationId xmlns:p14="http://schemas.microsoft.com/office/powerpoint/2010/main" val="257665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12C1BC7-50D5-49CD-80A0-7E12999233B7}"/>
              </a:ext>
            </a:extLst>
          </p:cNvPr>
          <p:cNvSpPr txBox="1"/>
          <p:nvPr/>
        </p:nvSpPr>
        <p:spPr>
          <a:xfrm>
            <a:off x="2117272" y="886488"/>
            <a:ext cx="79574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/>
              <a:t>2. Qual a heresia que ensina que a alma não é imortal?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8B30B5F-3805-44E7-84D7-AA65FD66C74C}"/>
              </a:ext>
            </a:extLst>
          </p:cNvPr>
          <p:cNvSpPr txBox="1"/>
          <p:nvPr/>
        </p:nvSpPr>
        <p:spPr>
          <a:xfrm>
            <a:off x="3632563" y="2610786"/>
            <a:ext cx="49268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>
                <a:solidFill>
                  <a:srgbClr val="FF0000"/>
                </a:solidFill>
              </a:rPr>
              <a:t>O Aniquilacionismo.</a:t>
            </a:r>
          </a:p>
        </p:txBody>
      </p:sp>
    </p:spTree>
    <p:extLst>
      <p:ext uri="{BB962C8B-B14F-4D97-AF65-F5344CB8AC3E}">
        <p14:creationId xmlns:p14="http://schemas.microsoft.com/office/powerpoint/2010/main" val="208958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B77B645-0252-428B-92C3-780C09D000F0}"/>
              </a:ext>
            </a:extLst>
          </p:cNvPr>
          <p:cNvSpPr txBox="1"/>
          <p:nvPr/>
        </p:nvSpPr>
        <p:spPr>
          <a:xfrm>
            <a:off x="2269672" y="808111"/>
            <a:ext cx="76526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/>
              <a:t>3. Qual a heresia que ensina que todos serão salvos?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A17213D-0838-4FD7-8C49-F4195DA581F2}"/>
              </a:ext>
            </a:extLst>
          </p:cNvPr>
          <p:cNvSpPr txBox="1"/>
          <p:nvPr/>
        </p:nvSpPr>
        <p:spPr>
          <a:xfrm>
            <a:off x="4385854" y="2593369"/>
            <a:ext cx="34202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>
                <a:solidFill>
                  <a:srgbClr val="FF0000"/>
                </a:solidFill>
              </a:rPr>
              <a:t>Universalismo</a:t>
            </a:r>
          </a:p>
        </p:txBody>
      </p:sp>
    </p:spTree>
    <p:extLst>
      <p:ext uri="{BB962C8B-B14F-4D97-AF65-F5344CB8AC3E}">
        <p14:creationId xmlns:p14="http://schemas.microsoft.com/office/powerpoint/2010/main" val="235882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3B15B8C-51FF-413A-BFC1-5654263E99E4}"/>
              </a:ext>
            </a:extLst>
          </p:cNvPr>
          <p:cNvSpPr txBox="1"/>
          <p:nvPr/>
        </p:nvSpPr>
        <p:spPr>
          <a:xfrm>
            <a:off x="1223554" y="886488"/>
            <a:ext cx="97448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/>
              <a:t>4. Mencione algumas características acerca da Nova Jerusalém.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964E67-E6F5-4634-937C-C6E70B158856}"/>
              </a:ext>
            </a:extLst>
          </p:cNvPr>
          <p:cNvSpPr txBox="1"/>
          <p:nvPr/>
        </p:nvSpPr>
        <p:spPr>
          <a:xfrm>
            <a:off x="2200002" y="2768378"/>
            <a:ext cx="779199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>
                <a:solidFill>
                  <a:srgbClr val="FF0000"/>
                </a:solidFill>
              </a:rPr>
              <a:t>Nessa cidade não haverá templo, será construída de pedras preciosas e nas dozes portas estarão os nomes das doze Tribos.</a:t>
            </a:r>
          </a:p>
        </p:txBody>
      </p:sp>
    </p:spTree>
    <p:extLst>
      <p:ext uri="{BB962C8B-B14F-4D97-AF65-F5344CB8AC3E}">
        <p14:creationId xmlns:p14="http://schemas.microsoft.com/office/powerpoint/2010/main" val="201221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287499D-9B72-488B-B218-F2D006E4E353}"/>
              </a:ext>
            </a:extLst>
          </p:cNvPr>
          <p:cNvSpPr txBox="1"/>
          <p:nvPr/>
        </p:nvSpPr>
        <p:spPr>
          <a:xfrm>
            <a:off x="1415143" y="790694"/>
            <a:ext cx="93617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/>
              <a:t>5. Descreva algumas características acerca da Lago de Fogo.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FEBCD5-BBF8-44E7-83CA-C27FC0AFC0B3}"/>
              </a:ext>
            </a:extLst>
          </p:cNvPr>
          <p:cNvSpPr txBox="1"/>
          <p:nvPr/>
        </p:nvSpPr>
        <p:spPr>
          <a:xfrm>
            <a:off x="1010194" y="2524538"/>
            <a:ext cx="101716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>
                <a:solidFill>
                  <a:srgbClr val="FF0000"/>
                </a:solidFill>
              </a:rPr>
              <a:t>Ali o fogo jamais se apagará e será a morada eterna do Diabo, o falso profeta e o Anticristo.</a:t>
            </a:r>
          </a:p>
        </p:txBody>
      </p:sp>
    </p:spTree>
    <p:extLst>
      <p:ext uri="{BB962C8B-B14F-4D97-AF65-F5344CB8AC3E}">
        <p14:creationId xmlns:p14="http://schemas.microsoft.com/office/powerpoint/2010/main" val="7504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â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194</TotalTime>
  <Words>2342</Words>
  <Application>Microsoft Office PowerPoint</Application>
  <PresentationFormat>Ecrã Panorâmico</PresentationFormat>
  <Paragraphs>119</Paragraphs>
  <Slides>44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44</vt:i4>
      </vt:variant>
    </vt:vector>
  </HeadingPairs>
  <TitlesOfParts>
    <vt:vector size="49" baseType="lpstr">
      <vt:lpstr>Arial</vt:lpstr>
      <vt:lpstr>Arial Narrow</vt:lpstr>
      <vt:lpstr>Garamond</vt:lpstr>
      <vt:lpstr>Wingdings</vt:lpstr>
      <vt:lpstr>Orgânico</vt:lpstr>
      <vt:lpstr>Apresentação do PowerPoint</vt:lpstr>
      <vt:lpstr>Julgamento Final: Novos céus e Nova terra</vt:lpstr>
      <vt:lpstr>Texto do Dia</vt:lpstr>
      <vt:lpstr>Síntese</vt:lpstr>
      <vt:lpstr>INTRODUÇÃO</vt:lpstr>
      <vt:lpstr>Apresentação do PowerPoint</vt:lpstr>
      <vt:lpstr>Apresentação do PowerPoint</vt:lpstr>
      <vt:lpstr>Apresentação do PowerPoint</vt:lpstr>
      <vt:lpstr>Apresentação do PowerPoint</vt:lpstr>
      <vt:lpstr>1. O presidente do tribunal.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1. O fim do mundo.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REFLEXÃO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valdemar junior</dc:creator>
  <cp:lastModifiedBy>valdemar junior</cp:lastModifiedBy>
  <cp:revision>24</cp:revision>
  <dcterms:created xsi:type="dcterms:W3CDTF">2021-12-06T12:18:33Z</dcterms:created>
  <dcterms:modified xsi:type="dcterms:W3CDTF">2021-12-08T14:47:51Z</dcterms:modified>
</cp:coreProperties>
</file>