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/>
              <a:t>Clique para editar o estilo de subtítulo do Modelo Global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5/24/2018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5/24/2018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5/24/2018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5/24/2018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CC8958-75F0-428F-B048-E72A36E11A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7577" y="605307"/>
            <a:ext cx="11500834" cy="2382592"/>
          </a:xfrm>
        </p:spPr>
        <p:txBody>
          <a:bodyPr>
            <a:normAutofit fontScale="90000"/>
          </a:bodyPr>
          <a:lstStyle/>
          <a:p>
            <a:br>
              <a:rPr lang="pt-PT" sz="6000" dirty="0">
                <a:solidFill>
                  <a:srgbClr val="FF0000"/>
                </a:solidFill>
              </a:rPr>
            </a:br>
            <a:br>
              <a:rPr lang="pt-PT" sz="6000" dirty="0">
                <a:solidFill>
                  <a:srgbClr val="FF0000"/>
                </a:solidFill>
              </a:rPr>
            </a:br>
            <a:br>
              <a:rPr lang="pt-PT" sz="6000" dirty="0">
                <a:solidFill>
                  <a:srgbClr val="FF0000"/>
                </a:solidFill>
              </a:rPr>
            </a:br>
            <a:br>
              <a:rPr lang="pt-PT" sz="6000" dirty="0">
                <a:solidFill>
                  <a:srgbClr val="FF0000"/>
                </a:solidFill>
              </a:rPr>
            </a:br>
            <a:r>
              <a:rPr lang="pt-PT" sz="6700" dirty="0">
                <a:solidFill>
                  <a:srgbClr val="FF0000"/>
                </a:solidFill>
              </a:rPr>
              <a:t>EBD 2º Trimestre 2018 lição 10</a:t>
            </a:r>
            <a:br>
              <a:rPr lang="pt-PT" sz="6700" dirty="0">
                <a:solidFill>
                  <a:srgbClr val="FF0000"/>
                </a:solidFill>
              </a:rPr>
            </a:br>
            <a:r>
              <a:rPr lang="pt-PT" sz="6700" dirty="0">
                <a:solidFill>
                  <a:schemeClr val="tx1"/>
                </a:solidFill>
              </a:rPr>
              <a:t>Professor </a:t>
            </a:r>
            <a:r>
              <a:rPr lang="pt-PT" sz="6700" dirty="0" err="1">
                <a:solidFill>
                  <a:schemeClr val="tx1"/>
                </a:solidFill>
              </a:rPr>
              <a:t>quaglio</a:t>
            </a:r>
            <a:r>
              <a:rPr lang="pt-PT" sz="6700" dirty="0">
                <a:solidFill>
                  <a:schemeClr val="tx1"/>
                </a:solidFill>
              </a:rPr>
              <a:t> junior </a:t>
            </a:r>
            <a:endParaRPr lang="pt-PT" sz="6000" dirty="0">
              <a:solidFill>
                <a:schemeClr val="tx1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1C7C93D-A95E-4735-8EF3-E6642097A3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1194" y="3429001"/>
            <a:ext cx="10993546" cy="2508160"/>
          </a:xfrm>
        </p:spPr>
        <p:txBody>
          <a:bodyPr>
            <a:normAutofit lnSpcReduction="10000"/>
          </a:bodyPr>
          <a:lstStyle/>
          <a:p>
            <a:r>
              <a:rPr lang="pt-PT" sz="8000" dirty="0">
                <a:solidFill>
                  <a:srgbClr val="FFFF00"/>
                </a:solidFill>
              </a:rPr>
              <a:t>Ética cristã e vida financeira</a:t>
            </a:r>
            <a:endParaRPr lang="pt-PT" sz="8000" dirty="0">
              <a:solidFill>
                <a:srgbClr val="FFFF00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27549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84E88D-8DEC-47C5-82AB-5195DED28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21217"/>
            <a:ext cx="11029616" cy="965915"/>
          </a:xfrm>
        </p:spPr>
        <p:txBody>
          <a:bodyPr>
            <a:noAutofit/>
          </a:bodyPr>
          <a:lstStyle/>
          <a:p>
            <a:r>
              <a:rPr lang="pt-PT" sz="3200" dirty="0">
                <a:solidFill>
                  <a:srgbClr val="FFFF00"/>
                </a:solidFill>
              </a:rPr>
              <a:t>Segunda, AGEU 2:8 </a:t>
            </a:r>
            <a:br>
              <a:rPr lang="pt-PT" sz="3200" dirty="0">
                <a:solidFill>
                  <a:srgbClr val="FFFF00"/>
                </a:solidFill>
              </a:rPr>
            </a:br>
            <a:r>
              <a:rPr lang="pt-PT" sz="3200" dirty="0">
                <a:solidFill>
                  <a:srgbClr val="FFFF00"/>
                </a:solidFill>
              </a:rPr>
              <a:t>O Senhor é a fonte de toda riqueza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89A6CBB9-4B77-4242-BC3B-9C86A19BF5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828800"/>
            <a:ext cx="12192000" cy="5029200"/>
          </a:xfrm>
        </p:spPr>
        <p:txBody>
          <a:bodyPr>
            <a:normAutofit fontScale="92500" lnSpcReduction="10000"/>
          </a:bodyPr>
          <a:lstStyle/>
          <a:p>
            <a:r>
              <a:rPr lang="pt-PT" sz="2800" dirty="0"/>
              <a:t>As verdadeiras riquezas não são muito dinheiro ou muitos bens. </a:t>
            </a:r>
          </a:p>
          <a:p>
            <a:r>
              <a:rPr lang="pt-PT" sz="2800" dirty="0"/>
              <a:t>A verdadeira riqueza é uma vida cheia do amor e do conhecimento de Deus! </a:t>
            </a:r>
          </a:p>
          <a:p>
            <a:r>
              <a:rPr lang="pt-PT" sz="2800" dirty="0"/>
              <a:t>A salvação é nossa maior riqueza.  </a:t>
            </a:r>
          </a:p>
          <a:p>
            <a:r>
              <a:rPr lang="pt-PT" sz="2800" dirty="0"/>
              <a:t>As riquezas espirituais são muito mais importantes que as riquezas materiais.</a:t>
            </a:r>
          </a:p>
          <a:p>
            <a:r>
              <a:rPr lang="pt-PT" sz="2800" dirty="0"/>
              <a:t>É preciso ter muito cuidado com as riquezas materiais. </a:t>
            </a:r>
          </a:p>
          <a:p>
            <a:r>
              <a:rPr lang="pt-PT" sz="2800" dirty="0"/>
              <a:t>O amor às riquezas traz muitos problemas e no fim leva à pobreza! </a:t>
            </a:r>
          </a:p>
          <a:p>
            <a:r>
              <a:rPr lang="pt-PT" sz="2800" dirty="0"/>
              <a:t>Quando temos riquezas, devemos reconhecer que tudo vem de Deus. </a:t>
            </a:r>
          </a:p>
          <a:p>
            <a:r>
              <a:rPr lang="pt-PT" sz="2800" dirty="0"/>
              <a:t>Não devemos pôr nossa confiança nas riquezas, porque elas logo podem desaparecer.</a:t>
            </a:r>
          </a:p>
          <a:p>
            <a:r>
              <a:rPr lang="pt-PT" sz="2800" dirty="0">
                <a:solidFill>
                  <a:srgbClr val="FF0000"/>
                </a:solidFill>
              </a:rPr>
              <a:t>O meu Deus suprirá todas as necessidades de vocês, de acordo com as suas gloriosas riquezas em Cristo Jesus. </a:t>
            </a:r>
            <a:r>
              <a:rPr lang="pt-PT" sz="2800" dirty="0" err="1">
                <a:solidFill>
                  <a:srgbClr val="FF0000"/>
                </a:solidFill>
              </a:rPr>
              <a:t>Filip</a:t>
            </a:r>
            <a:r>
              <a:rPr lang="pt-PT" sz="2800" dirty="0">
                <a:solidFill>
                  <a:srgbClr val="FF0000"/>
                </a:solidFill>
              </a:rPr>
              <a:t>. 4:19</a:t>
            </a:r>
          </a:p>
        </p:txBody>
      </p:sp>
    </p:spTree>
    <p:extLst>
      <p:ext uri="{BB962C8B-B14F-4D97-AF65-F5344CB8AC3E}">
        <p14:creationId xmlns:p14="http://schemas.microsoft.com/office/powerpoint/2010/main" val="38036864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F26FEC-CF33-43A9-8305-E9B57E2CD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>
                <a:solidFill>
                  <a:srgbClr val="FFFF00"/>
                </a:solidFill>
              </a:rPr>
              <a:t>Terça, 1ªTimóteo 6:8-10 </a:t>
            </a:r>
            <a:br>
              <a:rPr lang="pt-PT" dirty="0">
                <a:solidFill>
                  <a:srgbClr val="FFFF00"/>
                </a:solidFill>
              </a:rPr>
            </a:br>
            <a:r>
              <a:rPr lang="pt-PT" dirty="0">
                <a:solidFill>
                  <a:srgbClr val="FFFF00"/>
                </a:solidFill>
              </a:rPr>
              <a:t>O amor ao dinheiro é a raiz de toda espécie de males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7A09B250-FBD4-4F6F-94D5-CEDCD17471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15921"/>
            <a:ext cx="12192000" cy="5042079"/>
          </a:xfrm>
        </p:spPr>
        <p:txBody>
          <a:bodyPr>
            <a:normAutofit/>
          </a:bodyPr>
          <a:lstStyle/>
          <a:p>
            <a:r>
              <a:rPr lang="pt-PT" sz="2400" dirty="0"/>
              <a:t>O dinheiro é muito útil mas não o devemos amar, porque tudo vem de Deus. </a:t>
            </a:r>
          </a:p>
          <a:p>
            <a:r>
              <a:rPr lang="pt-PT" sz="2400" dirty="0"/>
              <a:t>Devemos depender de Deus, não do dinheiro. </a:t>
            </a:r>
          </a:p>
          <a:p>
            <a:r>
              <a:rPr lang="pt-PT" sz="2400" dirty="0"/>
              <a:t>Deus dá riqueza mas também nos sustenta na pobreza. </a:t>
            </a:r>
          </a:p>
          <a:p>
            <a:r>
              <a:rPr lang="pt-PT" sz="2400" dirty="0"/>
              <a:t>Quando usamos o dinheiro para servir a Deus e ajudar outras pessoas, somos abençoados.</a:t>
            </a:r>
          </a:p>
          <a:p>
            <a:r>
              <a:rPr lang="pt-PT" sz="2400" dirty="0"/>
              <a:t>O amor ao dinheiro é muito perigoso, quem confia no dinheiro se esquece de Deus. </a:t>
            </a:r>
          </a:p>
          <a:p>
            <a:r>
              <a:rPr lang="pt-PT" sz="2400" dirty="0"/>
              <a:t>O dinheiro desaparece facilmente mas Deus nunca falha. </a:t>
            </a:r>
          </a:p>
          <a:p>
            <a:r>
              <a:rPr lang="pt-PT" sz="2400" dirty="0"/>
              <a:t>A avareza e o dinheiro ganho com desonestidade causa problemas</a:t>
            </a:r>
          </a:p>
          <a:p>
            <a:r>
              <a:rPr lang="pt-PT" sz="2400" dirty="0"/>
              <a:t>O dinheiro não nos consegue proteger como Deus protege.</a:t>
            </a:r>
          </a:p>
          <a:p>
            <a:r>
              <a:rPr lang="pt-PT" sz="2400" dirty="0">
                <a:solidFill>
                  <a:srgbClr val="FF0000"/>
                </a:solidFill>
              </a:rPr>
              <a:t>Melhor é o pouco do justo do que a riqueza de muitos ímpios;  Salmos 37:16</a:t>
            </a:r>
          </a:p>
        </p:txBody>
      </p:sp>
    </p:spTree>
    <p:extLst>
      <p:ext uri="{BB962C8B-B14F-4D97-AF65-F5344CB8AC3E}">
        <p14:creationId xmlns:p14="http://schemas.microsoft.com/office/powerpoint/2010/main" val="14366451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6D7123-8DAC-40ED-9917-AC632F7AA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>
                <a:solidFill>
                  <a:srgbClr val="FFFF00"/>
                </a:solidFill>
              </a:rPr>
              <a:t>Quarta, 1ª Tessalonicenses 2:9 </a:t>
            </a:r>
            <a:br>
              <a:rPr lang="pt-PT" dirty="0">
                <a:solidFill>
                  <a:srgbClr val="FFFF00"/>
                </a:solidFill>
              </a:rPr>
            </a:br>
            <a:r>
              <a:rPr lang="pt-PT" dirty="0">
                <a:solidFill>
                  <a:srgbClr val="FFFF00"/>
                </a:solidFill>
              </a:rPr>
              <a:t>O TRABALHO É O MEIO DIGNO PARA NOSSA SUBSISTÊNCIA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A3D168DF-B2BC-46D6-A0EC-176AD0E66F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15921"/>
            <a:ext cx="12192000" cy="5042079"/>
          </a:xfrm>
        </p:spPr>
        <p:txBody>
          <a:bodyPr>
            <a:noAutofit/>
          </a:bodyPr>
          <a:lstStyle/>
          <a:p>
            <a:r>
              <a:rPr lang="pt-PT" sz="2400" dirty="0"/>
              <a:t>Poder trabalhar é uma bênção, </a:t>
            </a:r>
          </a:p>
          <a:p>
            <a:r>
              <a:rPr lang="pt-PT" sz="2400" dirty="0"/>
              <a:t>Mas o trabalho não pode ser o foco principal das nossas vidas. </a:t>
            </a:r>
          </a:p>
          <a:p>
            <a:r>
              <a:rPr lang="pt-PT" sz="2400" dirty="0"/>
              <a:t>Devemos trabalhar para viver e não viver para trabalhar. </a:t>
            </a:r>
          </a:p>
          <a:p>
            <a:r>
              <a:rPr lang="pt-PT" sz="2400" dirty="0"/>
              <a:t>É bom trabalhar para obter o nosso sustento,</a:t>
            </a:r>
          </a:p>
          <a:p>
            <a:r>
              <a:rPr lang="pt-PT" sz="2400" dirty="0"/>
              <a:t>Deus se alegra de pessoas que batalham e não são preguiçosas. </a:t>
            </a:r>
          </a:p>
          <a:p>
            <a:r>
              <a:rPr lang="pt-PT" sz="2400" dirty="0"/>
              <a:t>Em todas as áreas da nossa vida somos chamados para ser testemunhas do amor de Deus, incluindo nos nossos trabalhos. </a:t>
            </a:r>
          </a:p>
          <a:p>
            <a:r>
              <a:rPr lang="pt-PT" sz="2400" dirty="0"/>
              <a:t>Devemos ser pontuais, responsáveis, fazer o melhor que podemos. </a:t>
            </a:r>
          </a:p>
          <a:p>
            <a:r>
              <a:rPr lang="pt-PT" sz="2400" dirty="0"/>
              <a:t>Você está sendo uma bênção no seu local de trabalho?</a:t>
            </a:r>
          </a:p>
          <a:p>
            <a:r>
              <a:rPr lang="pt-PT" sz="2400" dirty="0">
                <a:solidFill>
                  <a:srgbClr val="FF0000"/>
                </a:solidFill>
              </a:rPr>
              <a:t>Todo trabalho árduo traz proveito, mas o só falar leva à pobreza. Provérbios 14:23</a:t>
            </a:r>
          </a:p>
        </p:txBody>
      </p:sp>
    </p:spTree>
    <p:extLst>
      <p:ext uri="{BB962C8B-B14F-4D97-AF65-F5344CB8AC3E}">
        <p14:creationId xmlns:p14="http://schemas.microsoft.com/office/powerpoint/2010/main" val="15823059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6050A0-A90A-4CA7-8E3C-120EB5252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761" y="702156"/>
            <a:ext cx="11269013" cy="1013800"/>
          </a:xfrm>
        </p:spPr>
        <p:txBody>
          <a:bodyPr>
            <a:normAutofit/>
          </a:bodyPr>
          <a:lstStyle/>
          <a:p>
            <a:r>
              <a:rPr lang="pt-PT" dirty="0">
                <a:solidFill>
                  <a:srgbClr val="FFFF00"/>
                </a:solidFill>
              </a:rPr>
              <a:t>Quinta, 1ª Coríntios 10:32,33 A nossa vida financeira não deve servir de escândalo à sociedade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FD112ACD-2E9D-4B0F-8817-30F9A3A580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54558"/>
            <a:ext cx="12192000" cy="5003442"/>
          </a:xfrm>
        </p:spPr>
        <p:txBody>
          <a:bodyPr>
            <a:normAutofit fontScale="92500" lnSpcReduction="20000"/>
          </a:bodyPr>
          <a:lstStyle/>
          <a:p>
            <a:r>
              <a:rPr lang="pt-PT" sz="2400" dirty="0"/>
              <a:t>São muitos os maus testemunhos de crentes que mudam o comportamento fora da igreja. </a:t>
            </a:r>
          </a:p>
          <a:p>
            <a:r>
              <a:rPr lang="pt-PT" sz="2400" dirty="0"/>
              <a:t>Com isso, a boa reputação do evangélico passou a ser seriamente questionada. </a:t>
            </a:r>
          </a:p>
          <a:p>
            <a:r>
              <a:rPr lang="pt-PT" sz="2400" dirty="0"/>
              <a:t>Na primeira carta de Paulo a Timóteo 4:12, a Bíblia nos exorta a dar um testemunho exemplar; </a:t>
            </a:r>
            <a:r>
              <a:rPr lang="pt-PT" sz="2400" dirty="0">
                <a:solidFill>
                  <a:srgbClr val="FF0000"/>
                </a:solidFill>
              </a:rPr>
              <a:t>Ninguém o despreze pelo fato de você ser jovem, mas seja um exemplo para os fiéis na palavra, no trato, no amor, na fé e na pureza</a:t>
            </a:r>
          </a:p>
          <a:p>
            <a:r>
              <a:rPr lang="pt-PT" sz="2400" dirty="0"/>
              <a:t>Entretanto, muitas vezes o crente, de um modo geral, anda na contramão dessa exortação bíblica trazendo constrangimento aos verdadeiros cristãos que buscam viver o Evangelho.</a:t>
            </a:r>
          </a:p>
          <a:p>
            <a:r>
              <a:rPr lang="pt-PT" sz="2400" dirty="0"/>
              <a:t>Os evangélicos afirmam crer nos valores bíblicos e no poder de Deus para transformar vidas. </a:t>
            </a:r>
          </a:p>
          <a:p>
            <a:r>
              <a:rPr lang="pt-PT" sz="2400" dirty="0"/>
              <a:t>Contudo, pesquisas demonstram que muitos não vivem de modo diferente do resto do mundo. </a:t>
            </a:r>
          </a:p>
          <a:p>
            <a:r>
              <a:rPr lang="pt-PT" sz="2400" dirty="0"/>
              <a:t>Do dinheiro ao sexo, do racismo a realização pessoal, um grande número de crentes não vivem o que pregam. </a:t>
            </a:r>
          </a:p>
          <a:p>
            <a:r>
              <a:rPr lang="pt-PT" sz="2400" dirty="0"/>
              <a:t>O Escândalo do Comportamento Evangélico revela a profundidade do problema e contrasta-o com as Escrituras</a:t>
            </a:r>
          </a:p>
        </p:txBody>
      </p:sp>
    </p:spTree>
    <p:extLst>
      <p:ext uri="{BB962C8B-B14F-4D97-AF65-F5344CB8AC3E}">
        <p14:creationId xmlns:p14="http://schemas.microsoft.com/office/powerpoint/2010/main" val="39245646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19C862-8BC0-4CE3-895F-75056DF27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PT" sz="3600" dirty="0">
                <a:solidFill>
                  <a:srgbClr val="FFFF00"/>
                </a:solidFill>
              </a:rPr>
              <a:t>Bondade; generosidade; Respeito e fidelidade de </a:t>
            </a:r>
            <a:r>
              <a:rPr lang="pt-PT" sz="3600" dirty="0" err="1">
                <a:solidFill>
                  <a:srgbClr val="FFFF00"/>
                </a:solidFill>
              </a:rPr>
              <a:t>boaz</a:t>
            </a:r>
            <a:endParaRPr lang="pt-PT" sz="3600" dirty="0">
              <a:solidFill>
                <a:srgbClr val="FFFF00"/>
              </a:solidFill>
            </a:endParaRP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261D0A2D-401E-41CF-8A8F-631DA70DE2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034863"/>
            <a:ext cx="12192000" cy="4823138"/>
          </a:xfrm>
        </p:spPr>
        <p:txBody>
          <a:bodyPr>
            <a:normAutofit fontScale="92500" lnSpcReduction="10000"/>
          </a:bodyPr>
          <a:lstStyle/>
          <a:p>
            <a:r>
              <a:rPr lang="pt-PT" sz="2800" dirty="0"/>
              <a:t>Muitos homens na Bíblia ficaram conhecidos por serem grandes guerreiros, profetas ou reis. </a:t>
            </a:r>
          </a:p>
          <a:p>
            <a:r>
              <a:rPr lang="pt-PT" sz="2800" dirty="0"/>
              <a:t>Mas </a:t>
            </a:r>
            <a:r>
              <a:rPr lang="pt-PT" sz="2800" dirty="0" err="1"/>
              <a:t>Boaz</a:t>
            </a:r>
            <a:r>
              <a:rPr lang="pt-PT" sz="2800" dirty="0"/>
              <a:t> foi diferente. Ele ficou conhecido por sua vida normal mas exemplar. </a:t>
            </a:r>
          </a:p>
          <a:p>
            <a:r>
              <a:rPr lang="pt-PT" sz="2800" dirty="0"/>
              <a:t>Uma vida discreta também pode ser extraordinária.</a:t>
            </a:r>
          </a:p>
          <a:p>
            <a:r>
              <a:rPr lang="pt-PT" sz="2800" dirty="0" err="1"/>
              <a:t>Boaz</a:t>
            </a:r>
            <a:r>
              <a:rPr lang="pt-PT" sz="2800" dirty="0"/>
              <a:t> era um fazendeiro abastado, que morava em uma pequena vila chamada Belém. </a:t>
            </a:r>
          </a:p>
          <a:p>
            <a:r>
              <a:rPr lang="pt-PT" sz="2800" dirty="0"/>
              <a:t>Ele não era guerreiro nem político influente mas ele era respeitado na sua terra. Porquê? </a:t>
            </a:r>
          </a:p>
          <a:p>
            <a:r>
              <a:rPr lang="pt-PT" sz="2800" dirty="0"/>
              <a:t>Por que ele era temente a Deus.</a:t>
            </a:r>
          </a:p>
          <a:p>
            <a:r>
              <a:rPr lang="pt-PT" sz="2800" dirty="0"/>
              <a:t>Na época de </a:t>
            </a:r>
            <a:r>
              <a:rPr lang="pt-PT" sz="2800" dirty="0" err="1"/>
              <a:t>Boaz</a:t>
            </a:r>
            <a:r>
              <a:rPr lang="pt-PT" sz="2800" dirty="0"/>
              <a:t> não havia rei sobre Israel e cada pessoa fazia o que queria. </a:t>
            </a:r>
          </a:p>
          <a:p>
            <a:r>
              <a:rPr lang="pt-PT" sz="2800" dirty="0"/>
              <a:t>O pecado e a maldade eram generalizados. Mas </a:t>
            </a:r>
            <a:r>
              <a:rPr lang="pt-PT" sz="2800" dirty="0" err="1"/>
              <a:t>Boaz</a:t>
            </a:r>
            <a:r>
              <a:rPr lang="pt-PT" sz="2800" dirty="0"/>
              <a:t> escolheu servir a Deus.</a:t>
            </a:r>
          </a:p>
          <a:p>
            <a:endParaRPr lang="pt-PT" dirty="0"/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7822144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3A9CFA-EB6B-4E42-8A85-8E43BE817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PT" dirty="0">
                <a:solidFill>
                  <a:srgbClr val="FFFF00"/>
                </a:solidFill>
              </a:rPr>
              <a:t>Sexta, Malaquias 3:7-10 </a:t>
            </a:r>
            <a:br>
              <a:rPr lang="pt-PT" dirty="0">
                <a:solidFill>
                  <a:srgbClr val="FFFF00"/>
                </a:solidFill>
              </a:rPr>
            </a:br>
            <a:r>
              <a:rPr lang="pt-PT" dirty="0">
                <a:solidFill>
                  <a:srgbClr val="FFFF00"/>
                </a:solidFill>
              </a:rPr>
              <a:t>a bênção financeira tem a ver com a nossa fidelidade a Deus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A6EED8AA-8734-40DD-95F8-D3EEA65A12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715956"/>
            <a:ext cx="12192000" cy="5142044"/>
          </a:xfrm>
        </p:spPr>
        <p:txBody>
          <a:bodyPr>
            <a:noAutofit/>
          </a:bodyPr>
          <a:lstStyle/>
          <a:p>
            <a:r>
              <a:rPr lang="pt-PT" sz="2400" dirty="0"/>
              <a:t>O princípio da prosperidade começa quando damos ao Senhor assim </a:t>
            </a:r>
            <a:r>
              <a:rPr lang="pt-PT" sz="2400" dirty="0" err="1"/>
              <a:t>semeamo</a:t>
            </a:r>
            <a:r>
              <a:rPr lang="pt-PT" sz="2400" dirty="0"/>
              <a:t> em nossa vida.</a:t>
            </a:r>
          </a:p>
          <a:p>
            <a:r>
              <a:rPr lang="pt-PT" sz="2400" dirty="0"/>
              <a:t>Mas para sermos abençoados financeiramente e preciso fidelidade à Palavra de Deus</a:t>
            </a:r>
          </a:p>
          <a:p>
            <a:r>
              <a:rPr lang="pt-PT" sz="2400" dirty="0"/>
              <a:t>Porque devo devolver o dízimo e dar ofertas?</a:t>
            </a:r>
          </a:p>
          <a:p>
            <a:r>
              <a:rPr lang="pt-PT" sz="2400" dirty="0"/>
              <a:t>Devolver o Dízimo é reconhecer que a terra pertence ao Senhor. (Sal. 24:1). </a:t>
            </a:r>
          </a:p>
          <a:p>
            <a:r>
              <a:rPr lang="pt-PT" sz="2400" dirty="0"/>
              <a:t>Devolver o Dízimo é uma questão de gratidão a Deus.(Sal. 103:1-2). </a:t>
            </a:r>
          </a:p>
          <a:p>
            <a:r>
              <a:rPr lang="pt-PT" sz="2400" dirty="0"/>
              <a:t>Deus não tem compromisso com quem não se compromete com ele e a sua obra. (I </a:t>
            </a:r>
            <a:r>
              <a:rPr lang="pt-PT" sz="2400" dirty="0" err="1"/>
              <a:t>Jo</a:t>
            </a:r>
            <a:r>
              <a:rPr lang="pt-PT" sz="2400" dirty="0"/>
              <a:t>. 2:4) </a:t>
            </a:r>
          </a:p>
          <a:p>
            <a:r>
              <a:rPr lang="pt-PT" sz="2400" dirty="0"/>
              <a:t>O dízimo é um arma contra os ataques do diabo na nossa vida financeira. (Mal. 3:11)</a:t>
            </a:r>
          </a:p>
          <a:p>
            <a:r>
              <a:rPr lang="pt-PT" sz="2400" dirty="0"/>
              <a:t>Aquele que obedece a Deus e se submete à Sua Palavra receberá bênçãos e prosperará.</a:t>
            </a:r>
          </a:p>
          <a:p>
            <a:r>
              <a:rPr lang="pt-PT" sz="2400" dirty="0"/>
              <a:t>A prosperidade não é exatamente riquezas materiais; </a:t>
            </a:r>
          </a:p>
          <a:p>
            <a:r>
              <a:rPr lang="pt-PT" sz="2400" dirty="0"/>
              <a:t>Podemos prosperar financeiramente ou espiritualmente; ou financeiramente e espiritualmente</a:t>
            </a:r>
          </a:p>
        </p:txBody>
      </p:sp>
    </p:spTree>
    <p:extLst>
      <p:ext uri="{BB962C8B-B14F-4D97-AF65-F5344CB8AC3E}">
        <p14:creationId xmlns:p14="http://schemas.microsoft.com/office/powerpoint/2010/main" val="40156613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6B32AD-885B-473E-9F2D-AF7904C2A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>
                <a:solidFill>
                  <a:srgbClr val="FFFF00"/>
                </a:solidFill>
              </a:rPr>
              <a:t>SÁBADO, PROVERBIOS 21:5 O PLANEJAMENTO DO ORÇAMENTO FAMILIAR PRODUZ TRANQUILIDADE FINANCEIRA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6FBAF490-DB4C-47F6-AB1E-EC29C9F610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715956"/>
            <a:ext cx="12192000" cy="5142044"/>
          </a:xfrm>
        </p:spPr>
        <p:txBody>
          <a:bodyPr>
            <a:noAutofit/>
          </a:bodyPr>
          <a:lstStyle/>
          <a:p>
            <a:r>
              <a:rPr lang="pt-PT" sz="2400" dirty="0"/>
              <a:t>Todos temos planos; Podemos fazer muitos planos mas tudo está nas mãos de Deus. </a:t>
            </a:r>
            <a:r>
              <a:rPr lang="pt-PT" sz="2400" dirty="0">
                <a:solidFill>
                  <a:srgbClr val="FF0000"/>
                </a:solidFill>
              </a:rPr>
              <a:t>Os planos de Deus sempre se cumprem. </a:t>
            </a:r>
          </a:p>
          <a:p>
            <a:r>
              <a:rPr lang="pt-PT" sz="2400" dirty="0"/>
              <a:t>Um plano bem elaborado, feito com bons conselhos, tem mais chances de funcionar. </a:t>
            </a:r>
          </a:p>
          <a:p>
            <a:r>
              <a:rPr lang="pt-PT" sz="2400" dirty="0"/>
              <a:t>Mas aqueles que fazem planos para machucar outras pessoas, receberão castigo. </a:t>
            </a:r>
          </a:p>
          <a:p>
            <a:r>
              <a:rPr lang="pt-PT" sz="2400" dirty="0"/>
              <a:t>Devemos sempre consagrar nossos planos a Deus e tentar fazer sua vontade. </a:t>
            </a:r>
          </a:p>
          <a:p>
            <a:r>
              <a:rPr lang="pt-PT" sz="2400" dirty="0"/>
              <a:t>A Bíblia tem muitos bons conselhos financeiros de como devemos lidar com o dinheiro, com generosidade e sabedoria, sem nos deixar dominar. </a:t>
            </a:r>
          </a:p>
          <a:p>
            <a:r>
              <a:rPr lang="pt-PT" sz="2400" dirty="0"/>
              <a:t>A riqueza é boa, quando sabemos usá-la. </a:t>
            </a:r>
            <a:r>
              <a:rPr lang="pt-PT" sz="2400" dirty="0">
                <a:solidFill>
                  <a:srgbClr val="FF0000"/>
                </a:solidFill>
              </a:rPr>
              <a:t>Como é viver tranquilo financeiramente?</a:t>
            </a:r>
          </a:p>
          <a:p>
            <a:r>
              <a:rPr lang="pt-PT" sz="2400" dirty="0"/>
              <a:t>Viver para Deus, não para o dinheiro; Ser honesto em todos os negócios; Evitar a preguiça; Ser generoso com quem precisa de ajuda; Ser moderado nos gastos; Poupar e estabelecer prioridades; Analisar tudo com cuidado</a:t>
            </a:r>
          </a:p>
        </p:txBody>
      </p:sp>
    </p:spTree>
    <p:extLst>
      <p:ext uri="{BB962C8B-B14F-4D97-AF65-F5344CB8AC3E}">
        <p14:creationId xmlns:p14="http://schemas.microsoft.com/office/powerpoint/2010/main" val="12317687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E40F69-0822-45C6-9360-7A617D36B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3" y="1365161"/>
            <a:ext cx="11029615" cy="1120462"/>
          </a:xfrm>
        </p:spPr>
        <p:txBody>
          <a:bodyPr>
            <a:normAutofit fontScale="90000"/>
          </a:bodyPr>
          <a:lstStyle/>
          <a:p>
            <a:r>
              <a:rPr lang="pt-PT" sz="7200" dirty="0">
                <a:solidFill>
                  <a:schemeClr val="tx1"/>
                </a:solidFill>
              </a:rPr>
              <a:t>www.moldado.com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E7BEA6D0-83D1-4F6B-9A50-C69C4AAD49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1192" y="2807594"/>
            <a:ext cx="11029615" cy="1803043"/>
          </a:xfrm>
        </p:spPr>
        <p:txBody>
          <a:bodyPr>
            <a:normAutofit fontScale="92500" lnSpcReduction="20000"/>
          </a:bodyPr>
          <a:lstStyle/>
          <a:p>
            <a:r>
              <a:rPr lang="pt-PT" sz="13800" dirty="0">
                <a:solidFill>
                  <a:srgbClr val="FF0000"/>
                </a:solidFill>
                <a:latin typeface="Algerian" panose="04020705040A02060702" pitchFamily="82" charset="0"/>
              </a:rPr>
              <a:t>Reflexões</a:t>
            </a:r>
          </a:p>
        </p:txBody>
      </p:sp>
    </p:spTree>
    <p:extLst>
      <p:ext uri="{BB962C8B-B14F-4D97-AF65-F5344CB8AC3E}">
        <p14:creationId xmlns:p14="http://schemas.microsoft.com/office/powerpoint/2010/main" val="15189356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4348D3-4CC8-4E84-B514-53395F2F1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z="4000" dirty="0">
                <a:solidFill>
                  <a:srgbClr val="FFFF00"/>
                </a:solidFill>
              </a:rPr>
              <a:t>1ªQuais foram os dois pedidos de </a:t>
            </a:r>
            <a:r>
              <a:rPr lang="pt-PT" sz="4000" dirty="0" err="1">
                <a:solidFill>
                  <a:srgbClr val="FFFF00"/>
                </a:solidFill>
              </a:rPr>
              <a:t>Agur</a:t>
            </a:r>
            <a:r>
              <a:rPr lang="pt-PT" dirty="0"/>
              <a:t>?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B0A150B8-D894-4DD4-91AB-DFB961DD7D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80316"/>
            <a:ext cx="12192000" cy="4977684"/>
          </a:xfrm>
        </p:spPr>
        <p:txBody>
          <a:bodyPr>
            <a:normAutofit lnSpcReduction="10000"/>
          </a:bodyPr>
          <a:lstStyle/>
          <a:p>
            <a:r>
              <a:rPr lang="pt-PT" sz="2800" dirty="0"/>
              <a:t>O primeiro pedido foi por uma vida íntegra, livre da vaidade e da falsidade. </a:t>
            </a:r>
          </a:p>
          <a:p>
            <a:r>
              <a:rPr lang="pt-PT" sz="2800" dirty="0"/>
              <a:t>O segundo foi uma vida financeira equilibrada.</a:t>
            </a:r>
          </a:p>
          <a:p>
            <a:r>
              <a:rPr lang="pt-PT" sz="2800" dirty="0"/>
              <a:t>Daniel foi um homem fiel e sua fidelidade como servo de Deus trouxe bênçãos para sua vida. </a:t>
            </a:r>
          </a:p>
          <a:p>
            <a:r>
              <a:rPr lang="pt-PT" sz="2800" dirty="0"/>
              <a:t>Além disso, ao não se contaminar com idolatria da Babilônia e nem com os seus manjares (</a:t>
            </a:r>
            <a:r>
              <a:rPr lang="pt-PT" sz="2800" dirty="0" err="1"/>
              <a:t>Dn</a:t>
            </a:r>
            <a:r>
              <a:rPr lang="pt-PT" sz="2800" dirty="0"/>
              <a:t> 1:8) o profeta deu-nos o exemplo de que é possível viver uma vida de fidelidade neste mundo.</a:t>
            </a:r>
          </a:p>
          <a:p>
            <a:r>
              <a:rPr lang="pt-PT" sz="2800" dirty="0"/>
              <a:t>Seu comportamento foi de fidelidade a Deus e isto foi determinante para seu sucesso.</a:t>
            </a:r>
          </a:p>
          <a:p>
            <a:r>
              <a:rPr lang="pt-PT" sz="2800" dirty="0"/>
              <a:t>Aqueles que são fiéis ao Senhor com certeza serão honrados por Ele.</a:t>
            </a:r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5606892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EAC82D-2FB7-43C1-B9DF-BCC2D04B6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PT" sz="3200" dirty="0">
                <a:solidFill>
                  <a:srgbClr val="FFFF00"/>
                </a:solidFill>
              </a:rPr>
              <a:t>2º Contra os laços e a tentação das riquezas, o que o apóstolo Paulo confirma?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FEA1496A-88BE-4686-8D64-45D494297A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41679"/>
            <a:ext cx="12192000" cy="5016321"/>
          </a:xfrm>
        </p:spPr>
        <p:txBody>
          <a:bodyPr>
            <a:normAutofit fontScale="92500" lnSpcReduction="10000"/>
          </a:bodyPr>
          <a:lstStyle/>
          <a:p>
            <a:r>
              <a:rPr lang="pt-PT" sz="2800" dirty="0"/>
              <a:t>O apóstolo Paulo confirma que a vida moderada é o melhor caminho para fugir dos laços e das tentações das riquezas.</a:t>
            </a:r>
          </a:p>
          <a:p>
            <a:r>
              <a:rPr lang="pt-PT" sz="2800" dirty="0"/>
              <a:t>A temperança não é apenas moderação. É controle próprio. </a:t>
            </a:r>
          </a:p>
          <a:p>
            <a:r>
              <a:rPr lang="pt-PT" sz="2800" dirty="0"/>
              <a:t>O verbo correspondente é usado para os atletas que precisam se controlar em tudo para serem vitoriosos 1 Coríntios 9.25</a:t>
            </a:r>
          </a:p>
          <a:p>
            <a:r>
              <a:rPr lang="pt-PT" sz="2800" dirty="0"/>
              <a:t>O Espírito nem sempre remove todos os desejos da carne, e, certamente, nem todos os impulsos e tendências da carne. </a:t>
            </a:r>
          </a:p>
          <a:p>
            <a:r>
              <a:rPr lang="pt-PT" sz="2800" dirty="0"/>
              <a:t>Mas parte do seu fruto é que Ele nos ajuda a desenvolver o autocontrole que domina esses desejos, impulsos, paixões e apetites.</a:t>
            </a:r>
          </a:p>
          <a:p>
            <a:r>
              <a:rPr lang="pt-PT" sz="2800" dirty="0"/>
              <a:t>O autocontrole não aparece automaticamente. O que o Espírito faz é ajudar-nos a disciplinar a nós mesmos”. </a:t>
            </a:r>
          </a:p>
        </p:txBody>
      </p:sp>
    </p:spTree>
    <p:extLst>
      <p:ext uri="{BB962C8B-B14F-4D97-AF65-F5344CB8AC3E}">
        <p14:creationId xmlns:p14="http://schemas.microsoft.com/office/powerpoint/2010/main" val="22449828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C687C2-556E-49CD-8DAE-CD41B5556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PT" sz="3600" dirty="0">
                <a:solidFill>
                  <a:srgbClr val="FFFF00"/>
                </a:solidFill>
              </a:rPr>
              <a:t>3ª </a:t>
            </a:r>
            <a:r>
              <a:rPr lang="pt-PT" sz="4000" dirty="0">
                <a:solidFill>
                  <a:srgbClr val="FFFF00"/>
                </a:solidFill>
              </a:rPr>
              <a:t>Elenque os meios honestos </a:t>
            </a:r>
            <a:br>
              <a:rPr lang="pt-PT" sz="4000" dirty="0">
                <a:solidFill>
                  <a:srgbClr val="FFFF00"/>
                </a:solidFill>
              </a:rPr>
            </a:br>
            <a:r>
              <a:rPr lang="pt-PT" sz="4000" dirty="0">
                <a:solidFill>
                  <a:srgbClr val="FFFF00"/>
                </a:solidFill>
              </a:rPr>
              <a:t>de ganharmos dinheiro</a:t>
            </a:r>
            <a:r>
              <a:rPr lang="pt-PT" sz="3100" dirty="0">
                <a:solidFill>
                  <a:srgbClr val="FFFF00"/>
                </a:solidFill>
              </a:rPr>
              <a:t>.</a:t>
            </a:r>
            <a:endParaRPr lang="pt-PT" dirty="0">
              <a:solidFill>
                <a:srgbClr val="FFFF00"/>
              </a:solidFill>
            </a:endParaRP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2D4EBB50-DA6E-42F1-8EB1-A874140E63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715956"/>
            <a:ext cx="12192000" cy="5142044"/>
          </a:xfrm>
        </p:spPr>
        <p:txBody>
          <a:bodyPr>
            <a:normAutofit fontScale="92500"/>
          </a:bodyPr>
          <a:lstStyle/>
          <a:p>
            <a:r>
              <a:rPr lang="pt-PT" sz="2400" dirty="0"/>
              <a:t>Trabalho, emprego, escolarização e mobilidade social.</a:t>
            </a:r>
          </a:p>
          <a:p>
            <a:r>
              <a:rPr lang="pt-PT" sz="2400" dirty="0"/>
              <a:t>A sociedade é formada por classes sociais quando um cidadão troca de classe é denominada “mobilidade social”. </a:t>
            </a:r>
          </a:p>
          <a:p>
            <a:r>
              <a:rPr lang="pt-PT" sz="2400" dirty="0"/>
              <a:t>Um dos meios disponíveis para isso é a escolarização, ou seja, a educação académica. </a:t>
            </a:r>
          </a:p>
          <a:p>
            <a:r>
              <a:rPr lang="pt-PT" sz="2400" dirty="0"/>
              <a:t>A escolarização proporciona a capacitação profissional e o acesso a níveis superiores de ensino. </a:t>
            </a:r>
          </a:p>
          <a:p>
            <a:r>
              <a:rPr lang="pt-PT" sz="2400" dirty="0"/>
              <a:t>Os que alcançam maior escolarização tem maiores chances de encontrar empregos com bons salários. </a:t>
            </a:r>
          </a:p>
          <a:p>
            <a:r>
              <a:rPr lang="pt-PT" sz="2400" dirty="0"/>
              <a:t>No entanto, o cristão precisa tomar cuidado na busca de seu aprimoramento intelectual para não ser enredado por meio de filosofias e vãs sutilezas (Cl 2.8). </a:t>
            </a:r>
          </a:p>
          <a:p>
            <a:r>
              <a:rPr lang="pt-PT" sz="2400" dirty="0"/>
              <a:t>Precisa também ter em mente que não deve buscar conhecimento para se considerar melhor que outros </a:t>
            </a:r>
            <a:r>
              <a:rPr lang="pt-PT" sz="2400" dirty="0" err="1"/>
              <a:t>Fp</a:t>
            </a:r>
            <a:r>
              <a:rPr lang="pt-PT" sz="2400" dirty="0"/>
              <a:t> 2.3</a:t>
            </a:r>
          </a:p>
          <a:p>
            <a:r>
              <a:rPr lang="pt-PT" sz="2400" dirty="0"/>
              <a:t>Assim, o padrão bíblico está em usarmos a escolarização e a ascensão social para servir melhor o Reino de Deus </a:t>
            </a:r>
          </a:p>
        </p:txBody>
      </p:sp>
    </p:spTree>
    <p:extLst>
      <p:ext uri="{BB962C8B-B14F-4D97-AF65-F5344CB8AC3E}">
        <p14:creationId xmlns:p14="http://schemas.microsoft.com/office/powerpoint/2010/main" val="26315306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2F7B3E-3C33-4068-B128-D8FF0B4AB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PT" sz="3200" dirty="0">
                <a:solidFill>
                  <a:srgbClr val="FFFF00"/>
                </a:solidFill>
              </a:rPr>
              <a:t>4ª Qual é o início da boa administração financeira?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B8BD4E8F-12EC-44E3-847D-E097CD4392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715956"/>
            <a:ext cx="12192000" cy="5142044"/>
          </a:xfrm>
        </p:spPr>
        <p:txBody>
          <a:bodyPr>
            <a:normAutofit lnSpcReduction="10000"/>
          </a:bodyPr>
          <a:lstStyle/>
          <a:p>
            <a:r>
              <a:rPr lang="pt-PT" sz="2400" dirty="0"/>
              <a:t>A boa administração financeira tem início com a fidelidade do cristão na entrega dos dízimos e das ofertas.</a:t>
            </a:r>
          </a:p>
          <a:p>
            <a:r>
              <a:rPr lang="pt-PT" sz="2400" dirty="0"/>
              <a:t>O dízimo era praticado antes da Lei (</a:t>
            </a:r>
            <a:r>
              <a:rPr lang="pt-PT" sz="2400" dirty="0" err="1"/>
              <a:t>Gn</a:t>
            </a:r>
            <a:r>
              <a:rPr lang="pt-PT" sz="2400" dirty="0"/>
              <a:t> 14.18-20), requerido no período da Lei (Ml 3.7-10) e permaneceu em vigor na Nova Aliança (</a:t>
            </a:r>
            <a:r>
              <a:rPr lang="pt-PT" sz="2400" dirty="0" err="1"/>
              <a:t>Mt</a:t>
            </a:r>
            <a:r>
              <a:rPr lang="pt-PT" sz="2400" dirty="0"/>
              <a:t> 23.23; </a:t>
            </a:r>
            <a:r>
              <a:rPr lang="pt-PT" sz="2400" dirty="0" err="1"/>
              <a:t>Lc</a:t>
            </a:r>
            <a:r>
              <a:rPr lang="pt-PT" sz="2400" dirty="0"/>
              <a:t> 11.42). </a:t>
            </a:r>
          </a:p>
          <a:p>
            <a:r>
              <a:rPr lang="pt-PT" sz="2400" dirty="0"/>
              <a:t>É mandamento da Lei e da Graça – da antiga e da nova dispensação. </a:t>
            </a:r>
          </a:p>
          <a:p>
            <a:r>
              <a:rPr lang="pt-PT" sz="2400" dirty="0"/>
              <a:t>Entregar os dízimos significa devolver ao Senhor a décima parte dos nossos rendimentos. </a:t>
            </a:r>
          </a:p>
          <a:p>
            <a:r>
              <a:rPr lang="pt-PT" sz="2400" dirty="0"/>
              <a:t>Já a oferta é extra ao dízimo. Tanto um quanto outro devem ser dados com alegria (2 Co 9.7), amor, altruísmo e voluntariedade. </a:t>
            </a:r>
          </a:p>
          <a:p>
            <a:r>
              <a:rPr lang="pt-PT" sz="2400" dirty="0"/>
              <a:t>O sentimento que deve predominar no coração do crente no momento da entrega solene é o da gratidão a Deus: </a:t>
            </a:r>
            <a:r>
              <a:rPr lang="pt-PT" sz="2400" dirty="0">
                <a:solidFill>
                  <a:srgbClr val="FF0000"/>
                </a:solidFill>
              </a:rPr>
              <a:t>“O povo se alegrou com tudo o que se fez voluntariamente; porque de coração íntegro deram eles liberalmente ao SENHOR; também o rei Davi se alegrou com grande júbilo.” (1Cr 29.9-ARA).</a:t>
            </a:r>
          </a:p>
        </p:txBody>
      </p:sp>
    </p:spTree>
    <p:extLst>
      <p:ext uri="{BB962C8B-B14F-4D97-AF65-F5344CB8AC3E}">
        <p14:creationId xmlns:p14="http://schemas.microsoft.com/office/powerpoint/2010/main" val="20323009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463CF2-26A1-4BF6-BBF4-9756D94FC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00886"/>
          </a:xfrm>
        </p:spPr>
        <p:txBody>
          <a:bodyPr>
            <a:normAutofit fontScale="90000"/>
          </a:bodyPr>
          <a:lstStyle/>
          <a:p>
            <a:r>
              <a:rPr lang="pt-PT" dirty="0">
                <a:solidFill>
                  <a:srgbClr val="FFFF00"/>
                </a:solidFill>
              </a:rPr>
              <a:t>5ª A sua vida financeira está em ordem ou em desordem? Por que não começar colocar em prática as sugestões mostradas nesta lição?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E54B456B-637B-43F5-BA42-7BE8F5FCB9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PT" sz="8800" dirty="0">
                <a:solidFill>
                  <a:srgbClr val="FF0000"/>
                </a:solidFill>
              </a:rPr>
              <a:t>Reflexão e resposta individual e pessoal</a:t>
            </a:r>
          </a:p>
        </p:txBody>
      </p:sp>
    </p:spTree>
    <p:extLst>
      <p:ext uri="{BB962C8B-B14F-4D97-AF65-F5344CB8AC3E}">
        <p14:creationId xmlns:p14="http://schemas.microsoft.com/office/powerpoint/2010/main" val="21046324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E1ECFB-8D59-4CED-83A8-8A121683CAA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PT" sz="8800" dirty="0">
                <a:solidFill>
                  <a:srgbClr val="FF0000"/>
                </a:solidFill>
              </a:rPr>
              <a:t>Moldado.com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633B9C0-076B-4EFF-AEB9-07F46FF97A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1194" y="3644721"/>
            <a:ext cx="10993546" cy="2060620"/>
          </a:xfrm>
        </p:spPr>
        <p:txBody>
          <a:bodyPr>
            <a:normAutofit fontScale="92500"/>
          </a:bodyPr>
          <a:lstStyle/>
          <a:p>
            <a:r>
              <a:rPr lang="pt-PT" sz="8000" dirty="0">
                <a:solidFill>
                  <a:srgbClr val="FFFF00"/>
                </a:solidFill>
              </a:rPr>
              <a:t>www.moldado.com</a:t>
            </a:r>
          </a:p>
        </p:txBody>
      </p:sp>
    </p:spTree>
    <p:extLst>
      <p:ext uri="{BB962C8B-B14F-4D97-AF65-F5344CB8AC3E}">
        <p14:creationId xmlns:p14="http://schemas.microsoft.com/office/powerpoint/2010/main" val="2922615249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o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366658"/>
      </a:accent1>
      <a:accent2>
        <a:srgbClr val="8CB64A"/>
      </a:accent2>
      <a:accent3>
        <a:srgbClr val="88D5A9"/>
      </a:accent3>
      <a:accent4>
        <a:srgbClr val="969FA7"/>
      </a:accent4>
      <a:accent5>
        <a:srgbClr val="E8A844"/>
      </a:accent5>
      <a:accent6>
        <a:srgbClr val="A1561F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4BEC0EAF-CF86-4D49-B83B-56CC62D3CFF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TM03457464[[fn=Dividendo]]</Template>
  <TotalTime>408</TotalTime>
  <Words>1607</Words>
  <Application>Microsoft Office PowerPoint</Application>
  <PresentationFormat>Ecrã Panorâmico</PresentationFormat>
  <Paragraphs>105</Paragraphs>
  <Slides>15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15</vt:i4>
      </vt:variant>
    </vt:vector>
  </HeadingPairs>
  <TitlesOfParts>
    <vt:vector size="19" baseType="lpstr">
      <vt:lpstr>Algerian</vt:lpstr>
      <vt:lpstr>Gill Sans MT</vt:lpstr>
      <vt:lpstr>Wingdings 2</vt:lpstr>
      <vt:lpstr>Dividendo</vt:lpstr>
      <vt:lpstr>    EBD 2º Trimestre 2018 lição 10 Professor quaglio junior </vt:lpstr>
      <vt:lpstr>Segunda, AGEU 2:8  O Senhor é a fonte de toda riqueza</vt:lpstr>
      <vt:lpstr>Terça, 1ªTimóteo 6:8-10  O amor ao dinheiro é a raiz de toda espécie de males</vt:lpstr>
      <vt:lpstr>Quarta, 1ª Tessalonicenses 2:9  O TRABALHO É O MEIO DIGNO PARA NOSSA SUBSISTÊNCIA</vt:lpstr>
      <vt:lpstr>Quinta, 1ª Coríntios 10:32,33 A nossa vida financeira não deve servir de escândalo à sociedade</vt:lpstr>
      <vt:lpstr>Bondade; generosidade; Respeito e fidelidade de boaz</vt:lpstr>
      <vt:lpstr>Sexta, Malaquias 3:7-10  a bênção financeira tem a ver com a nossa fidelidade a Deus</vt:lpstr>
      <vt:lpstr>SÁBADO, PROVERBIOS 21:5 O PLANEJAMENTO DO ORÇAMENTO FAMILIAR PRODUZ TRANQUILIDADE FINANCEIRA</vt:lpstr>
      <vt:lpstr>www.moldado.com</vt:lpstr>
      <vt:lpstr>1ªQuais foram os dois pedidos de Agur?</vt:lpstr>
      <vt:lpstr>2º Contra os laços e a tentação das riquezas, o que o apóstolo Paulo confirma?</vt:lpstr>
      <vt:lpstr>3ª Elenque os meios honestos  de ganharmos dinheiro.</vt:lpstr>
      <vt:lpstr>4ª Qual é o início da boa administração financeira?</vt:lpstr>
      <vt:lpstr>5ª A sua vida financeira está em ordem ou em desordem? Por que não começar colocar em prática as sugestões mostradas nesta lição?</vt:lpstr>
      <vt:lpstr>Moldado.com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EBD 2º Trimestre 2018 lição 10</dc:title>
  <dc:creator>valdemar junior</dc:creator>
  <cp:lastModifiedBy>valdemar junior</cp:lastModifiedBy>
  <cp:revision>28</cp:revision>
  <dcterms:created xsi:type="dcterms:W3CDTF">2018-05-23T18:31:48Z</dcterms:created>
  <dcterms:modified xsi:type="dcterms:W3CDTF">2018-05-24T22:33:59Z</dcterms:modified>
</cp:coreProperties>
</file>