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</p:sldIdLst>
  <p:sldSz cx="24382413" cy="136842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37" d="100"/>
          <a:sy n="37" d="100"/>
        </p:scale>
        <p:origin x="6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8466059"/>
            <a:ext cx="17935001" cy="550606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2246" y="8468043"/>
            <a:ext cx="6153815" cy="55259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" y="5168165"/>
            <a:ext cx="17935003" cy="331297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8222245" y="5168165"/>
            <a:ext cx="6153817" cy="33129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0555" y="5454762"/>
            <a:ext cx="16287208" cy="2739783"/>
          </a:xfrm>
        </p:spPr>
        <p:txBody>
          <a:bodyPr anchor="b">
            <a:noAutofit/>
          </a:bodyPr>
          <a:lstStyle>
            <a:lvl1pPr algn="r">
              <a:defRPr sz="1077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0555" y="8767736"/>
            <a:ext cx="16287208" cy="2230200"/>
          </a:xfrm>
        </p:spPr>
        <p:txBody>
          <a:bodyPr>
            <a:normAutofit/>
          </a:bodyPr>
          <a:lstStyle>
            <a:lvl1pPr marL="0" indent="0" algn="r">
              <a:buNone/>
              <a:defRPr sz="3991"/>
            </a:lvl1pPr>
            <a:lvl2pPr marL="912297" indent="0" algn="ctr">
              <a:buNone/>
              <a:defRPr sz="3991"/>
            </a:lvl2pPr>
            <a:lvl3pPr marL="1824594" indent="0" algn="ctr">
              <a:buNone/>
              <a:defRPr sz="3592"/>
            </a:lvl3pPr>
            <a:lvl4pPr marL="2736891" indent="0" algn="ctr">
              <a:buNone/>
              <a:defRPr sz="3193"/>
            </a:lvl4pPr>
            <a:lvl5pPr marL="3649188" indent="0" algn="ctr">
              <a:buNone/>
              <a:defRPr sz="3193"/>
            </a:lvl5pPr>
            <a:lvl6pPr marL="4561484" indent="0" algn="ctr">
              <a:buNone/>
              <a:defRPr sz="3193"/>
            </a:lvl6pPr>
            <a:lvl7pPr marL="5473781" indent="0" algn="ctr">
              <a:buNone/>
              <a:defRPr sz="3193"/>
            </a:lvl7pPr>
            <a:lvl8pPr marL="6386078" indent="0" algn="ctr">
              <a:buNone/>
              <a:defRPr sz="3193"/>
            </a:lvl8pPr>
            <a:lvl9pPr marL="7298375" indent="0" algn="ctr">
              <a:buNone/>
              <a:defRPr sz="3193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509487" y="5487941"/>
            <a:ext cx="2343623" cy="2706604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727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931359"/>
            <a:ext cx="20874265" cy="640841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3933342"/>
            <a:ext cx="3205785" cy="287872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121637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21170277" y="121637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407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8154893"/>
            <a:ext cx="20874265" cy="640841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1" y="8156877"/>
            <a:ext cx="3205785" cy="2878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4" y="5439912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21170273" y="5439912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555" y="5726503"/>
            <a:ext cx="19226469" cy="2176526"/>
          </a:xfrm>
        </p:spPr>
        <p:txBody>
          <a:bodyPr anchor="ctr">
            <a:normAutofit/>
          </a:bodyPr>
          <a:lstStyle>
            <a:lvl1pPr algn="r">
              <a:defRPr sz="7183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0555" y="8444750"/>
            <a:ext cx="19226469" cy="3400145"/>
          </a:xfrm>
        </p:spPr>
        <p:txBody>
          <a:bodyPr>
            <a:normAutofit/>
          </a:bodyPr>
          <a:lstStyle>
            <a:lvl1pPr marL="0" indent="0" algn="r">
              <a:buNone/>
              <a:defRPr sz="3991">
                <a:solidFill>
                  <a:schemeClr val="tx1">
                    <a:tint val="75000"/>
                  </a:schemeClr>
                </a:solidFill>
              </a:defRPr>
            </a:lvl1pPr>
            <a:lvl2pPr marL="912297" indent="0">
              <a:buNone/>
              <a:defRPr sz="3991">
                <a:solidFill>
                  <a:schemeClr val="tx1">
                    <a:tint val="75000"/>
                  </a:schemeClr>
                </a:solidFill>
              </a:defRPr>
            </a:lvl2pPr>
            <a:lvl3pPr marL="1824594" indent="0">
              <a:buNone/>
              <a:defRPr sz="3592">
                <a:solidFill>
                  <a:schemeClr val="tx1">
                    <a:tint val="75000"/>
                  </a:schemeClr>
                </a:solidFill>
              </a:defRPr>
            </a:lvl3pPr>
            <a:lvl4pPr marL="273689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4pPr>
            <a:lvl5pPr marL="364918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5pPr>
            <a:lvl6pPr marL="4561484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6pPr>
            <a:lvl7pPr marL="547378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7pPr>
            <a:lvl8pPr marL="638607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8pPr>
            <a:lvl9pPr marL="7298375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457514" y="5726504"/>
            <a:ext cx="2308152" cy="2176528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889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931359"/>
            <a:ext cx="20874265" cy="640841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3933342"/>
            <a:ext cx="3205785" cy="2878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21637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21170277" y="121637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0552" y="4662927"/>
            <a:ext cx="9396104" cy="7181969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87518" y="4662927"/>
            <a:ext cx="9399504" cy="7181969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16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931359"/>
            <a:ext cx="20874265" cy="640841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3933342"/>
            <a:ext cx="3205785" cy="28787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121637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21170277" y="121637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550" y="1502972"/>
            <a:ext cx="19226475" cy="215687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2583" y="4662928"/>
            <a:ext cx="8944072" cy="1383061"/>
          </a:xfrm>
        </p:spPr>
        <p:txBody>
          <a:bodyPr anchor="b"/>
          <a:lstStyle>
            <a:lvl1pPr marL="0" indent="0">
              <a:buNone/>
              <a:defRPr sz="4789" b="1"/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0557" y="6045989"/>
            <a:ext cx="9396098" cy="5798903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639550" y="4662927"/>
            <a:ext cx="8947474" cy="1380948"/>
          </a:xfrm>
        </p:spPr>
        <p:txBody>
          <a:bodyPr anchor="b"/>
          <a:lstStyle>
            <a:lvl1pPr marL="0" indent="0">
              <a:buNone/>
              <a:defRPr sz="4789" b="1"/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87519" y="6045989"/>
            <a:ext cx="9399506" cy="5798903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31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931359"/>
            <a:ext cx="20874265" cy="640841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3933342"/>
            <a:ext cx="3205785" cy="28787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21637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1170277" y="121637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105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3933342"/>
            <a:ext cx="3205785" cy="2878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170277" y="121637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210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931359"/>
            <a:ext cx="20874265" cy="640841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3933342"/>
            <a:ext cx="3205785" cy="2878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21637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21170277" y="121637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554" y="1502967"/>
            <a:ext cx="19226467" cy="2156876"/>
          </a:xfrm>
        </p:spPr>
        <p:txBody>
          <a:bodyPr anchor="ctr">
            <a:normAutofit/>
          </a:bodyPr>
          <a:lstStyle>
            <a:lvl1pPr>
              <a:defRPr sz="7183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71082" y="4662928"/>
            <a:ext cx="11215942" cy="7181963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0555" y="4662926"/>
            <a:ext cx="7579663" cy="7181970"/>
          </a:xfrm>
        </p:spPr>
        <p:txBody>
          <a:bodyPr anchor="ctr"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64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931359"/>
            <a:ext cx="20874265" cy="640841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3933342"/>
            <a:ext cx="3205785" cy="2878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21637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21170277" y="121637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558" y="1502969"/>
            <a:ext cx="19226463" cy="2156872"/>
          </a:xfrm>
        </p:spPr>
        <p:txBody>
          <a:bodyPr anchor="ctr">
            <a:normAutofit/>
          </a:bodyPr>
          <a:lstStyle>
            <a:lvl1pPr>
              <a:defRPr sz="7183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736033" y="4662929"/>
            <a:ext cx="10850992" cy="718196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6385"/>
            </a:lvl1pPr>
            <a:lvl2pPr marL="912297" indent="0">
              <a:buNone/>
              <a:defRPr sz="5587"/>
            </a:lvl2pPr>
            <a:lvl3pPr marL="1824594" indent="0">
              <a:buNone/>
              <a:defRPr sz="4789"/>
            </a:lvl3pPr>
            <a:lvl4pPr marL="2736891" indent="0">
              <a:buNone/>
              <a:defRPr sz="3991"/>
            </a:lvl4pPr>
            <a:lvl5pPr marL="3649188" indent="0">
              <a:buNone/>
              <a:defRPr sz="3991"/>
            </a:lvl5pPr>
            <a:lvl6pPr marL="4561484" indent="0">
              <a:buNone/>
              <a:defRPr sz="3991"/>
            </a:lvl6pPr>
            <a:lvl7pPr marL="5473781" indent="0">
              <a:buNone/>
              <a:defRPr sz="3991"/>
            </a:lvl7pPr>
            <a:lvl8pPr marL="6386078" indent="0">
              <a:buNone/>
              <a:defRPr sz="3991"/>
            </a:lvl8pPr>
            <a:lvl9pPr marL="7298375" indent="0">
              <a:buNone/>
              <a:defRPr sz="3991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0558" y="4662928"/>
            <a:ext cx="7752007" cy="7181967"/>
          </a:xfrm>
        </p:spPr>
        <p:txBody>
          <a:bodyPr anchor="ctr"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826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1829809"/>
            <a:ext cx="20874265" cy="640841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11831792"/>
            <a:ext cx="3205785" cy="2878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911482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21170277" y="911482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556" y="9401420"/>
            <a:ext cx="19226467" cy="904005"/>
          </a:xfrm>
        </p:spPr>
        <p:txBody>
          <a:bodyPr anchor="b">
            <a:normAutofit/>
          </a:bodyPr>
          <a:lstStyle>
            <a:lvl1pPr>
              <a:defRPr sz="4789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56" y="1216373"/>
            <a:ext cx="19226467" cy="716253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6385"/>
            </a:lvl1pPr>
            <a:lvl2pPr marL="912297" indent="0">
              <a:buNone/>
              <a:defRPr sz="5587"/>
            </a:lvl2pPr>
            <a:lvl3pPr marL="1824594" indent="0">
              <a:buNone/>
              <a:defRPr sz="4789"/>
            </a:lvl3pPr>
            <a:lvl4pPr marL="2736891" indent="0">
              <a:buNone/>
              <a:defRPr sz="3991"/>
            </a:lvl4pPr>
            <a:lvl5pPr marL="3649188" indent="0">
              <a:buNone/>
              <a:defRPr sz="3991"/>
            </a:lvl5pPr>
            <a:lvl6pPr marL="4561484" indent="0">
              <a:buNone/>
              <a:defRPr sz="3991"/>
            </a:lvl6pPr>
            <a:lvl7pPr marL="5473781" indent="0">
              <a:buNone/>
              <a:defRPr sz="3991"/>
            </a:lvl7pPr>
            <a:lvl8pPr marL="6386078" indent="0">
              <a:buNone/>
              <a:defRPr sz="3991"/>
            </a:lvl8pPr>
            <a:lvl9pPr marL="7298375" indent="0">
              <a:buNone/>
              <a:defRPr sz="3991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0549" y="10315234"/>
            <a:ext cx="19226473" cy="1243058"/>
          </a:xfrm>
        </p:spPr>
        <p:txBody>
          <a:bodyPr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457514" y="9400807"/>
            <a:ext cx="2308152" cy="2176528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82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1829809"/>
            <a:ext cx="20874265" cy="640841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11831792"/>
            <a:ext cx="3205785" cy="2878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911482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21170277" y="911482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555" y="1216372"/>
            <a:ext cx="19226465" cy="7168867"/>
          </a:xfrm>
        </p:spPr>
        <p:txBody>
          <a:bodyPr anchor="ctr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0556" y="9401418"/>
            <a:ext cx="19226467" cy="2176528"/>
          </a:xfrm>
        </p:spPr>
        <p:txBody>
          <a:bodyPr anchor="ctr"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457514" y="9401418"/>
            <a:ext cx="2308152" cy="2176528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442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1829809"/>
            <a:ext cx="20874265" cy="640841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11831792"/>
            <a:ext cx="3205785" cy="28787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911482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21170277" y="911482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5566" y="1216375"/>
            <a:ext cx="17436619" cy="6058066"/>
          </a:xfrm>
        </p:spPr>
        <p:txBody>
          <a:bodyPr anchor="ctr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804395" y="7289844"/>
            <a:ext cx="16312096" cy="1095394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0556" y="9401418"/>
            <a:ext cx="19226467" cy="2176528"/>
          </a:xfrm>
        </p:spPr>
        <p:txBody>
          <a:bodyPr anchor="ctr">
            <a:normAutofit/>
          </a:bodyPr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457514" y="9398046"/>
            <a:ext cx="2308152" cy="2176528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167068" y="1492768"/>
            <a:ext cx="1219121" cy="1166845"/>
          </a:xfrm>
          <a:prstGeom prst="rect">
            <a:avLst/>
          </a:prstGeom>
        </p:spPr>
        <p:txBody>
          <a:bodyPr vert="horz" lIns="182457" tIns="91228" rIns="182457" bIns="9122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4367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324360" y="6053004"/>
            <a:ext cx="1219121" cy="1166845"/>
          </a:xfrm>
          <a:prstGeom prst="rect">
            <a:avLst/>
          </a:prstGeom>
        </p:spPr>
        <p:txBody>
          <a:bodyPr vert="horz" lIns="182457" tIns="91228" rIns="182457" bIns="9122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4367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8113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1829809"/>
            <a:ext cx="20874265" cy="640841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11831792"/>
            <a:ext cx="3205785" cy="28787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911482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21170277" y="911482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549" y="9401418"/>
            <a:ext cx="19226473" cy="1174345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0551" y="10575761"/>
            <a:ext cx="19226473" cy="1002185"/>
          </a:xfrm>
        </p:spPr>
        <p:txBody>
          <a:bodyPr anchor="t"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457514" y="9398046"/>
            <a:ext cx="2308152" cy="2176528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53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931359"/>
            <a:ext cx="20874265" cy="640841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3933342"/>
            <a:ext cx="3205785" cy="28787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121637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21170277" y="121637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338357" y="1502969"/>
            <a:ext cx="19248667" cy="2156872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21806" y="4662927"/>
            <a:ext cx="6139668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60555" y="6031353"/>
            <a:ext cx="6099007" cy="5813538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911535" y="4662927"/>
            <a:ext cx="6126081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7890427" y="6031353"/>
            <a:ext cx="6126081" cy="5813538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4447373" y="4662927"/>
            <a:ext cx="6139650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4447373" y="6031353"/>
            <a:ext cx="6139650" cy="5813538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710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e 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931359"/>
            <a:ext cx="20874265" cy="640841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3933342"/>
            <a:ext cx="3205785" cy="287872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121637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21170277" y="121637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360555" y="1502969"/>
            <a:ext cx="19226469" cy="2156872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60548" y="8575110"/>
            <a:ext cx="6099013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60548" y="4662927"/>
            <a:ext cx="6099013" cy="3040944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60548" y="9724966"/>
            <a:ext cx="6099013" cy="2119925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90429" y="8575110"/>
            <a:ext cx="6126081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7890427" y="4662927"/>
            <a:ext cx="6126081" cy="3040944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7887721" y="9724964"/>
            <a:ext cx="6134195" cy="2119925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4460416" y="8575110"/>
            <a:ext cx="6126611" cy="1149856"/>
          </a:xfrm>
        </p:spPr>
        <p:txBody>
          <a:bodyPr anchor="b">
            <a:noAutofit/>
          </a:bodyPr>
          <a:lstStyle>
            <a:lvl1pPr marL="0" indent="0">
              <a:buNone/>
              <a:defRPr sz="4789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4460414" y="4662927"/>
            <a:ext cx="6126611" cy="3040944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4460166" y="9724960"/>
            <a:ext cx="6134727" cy="2119925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365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931359"/>
            <a:ext cx="20874265" cy="640841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275" y="3933342"/>
            <a:ext cx="3205785" cy="2878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216378"/>
            <a:ext cx="20874265" cy="27300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21170277" y="1216378"/>
            <a:ext cx="3205785" cy="2730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244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16242847" y="3727057"/>
            <a:ext cx="10190333" cy="273621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19738727" y="10716856"/>
            <a:ext cx="3198573" cy="2736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257144" y="1216372"/>
            <a:ext cx="2147464" cy="8687364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60556" y="1216373"/>
            <a:ext cx="17738853" cy="1062851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613366" y="11844892"/>
            <a:ext cx="5486043" cy="728560"/>
          </a:xfrm>
        </p:spPr>
        <p:txBody>
          <a:bodyPr/>
          <a:lstStyle/>
          <a:p>
            <a:fld id="{B647B1BF-4039-460D-A637-65428CBD720E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60555" y="11844894"/>
            <a:ext cx="12252812" cy="7285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193787" y="10772273"/>
            <a:ext cx="2308152" cy="2176528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721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60554" y="1502969"/>
            <a:ext cx="19226471" cy="21568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0554" y="4662927"/>
            <a:ext cx="19226471" cy="7181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00979" y="11844892"/>
            <a:ext cx="5486043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0553" y="11844894"/>
            <a:ext cx="13740426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457514" y="1502968"/>
            <a:ext cx="2308152" cy="21765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6074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1824594" rtl="0" eaLnBrk="1" latinLnBrk="0" hangingPunct="1">
        <a:lnSpc>
          <a:spcPct val="90000"/>
        </a:lnSpc>
        <a:spcBef>
          <a:spcPct val="0"/>
        </a:spcBef>
        <a:buNone/>
        <a:defRPr sz="718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148" indent="-456148" algn="l" defTabSz="1824594" rtl="0" eaLnBrk="1" latinLnBrk="0" hangingPunct="1">
        <a:lnSpc>
          <a:spcPct val="90000"/>
        </a:lnSpc>
        <a:spcBef>
          <a:spcPts val="1995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1pPr>
      <a:lvl2pPr marL="1368445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991" kern="1200">
          <a:solidFill>
            <a:schemeClr val="tx1"/>
          </a:solidFill>
          <a:latin typeface="+mn-lt"/>
          <a:ea typeface="+mn-ea"/>
          <a:cs typeface="+mn-cs"/>
        </a:defRPr>
      </a:lvl2pPr>
      <a:lvl3pPr marL="2280742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3pPr>
      <a:lvl4pPr marL="3193039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193" kern="1200">
          <a:solidFill>
            <a:schemeClr val="tx1"/>
          </a:solidFill>
          <a:latin typeface="+mn-lt"/>
          <a:ea typeface="+mn-ea"/>
          <a:cs typeface="+mn-cs"/>
        </a:defRPr>
      </a:lvl4pPr>
      <a:lvl5pPr marL="4105336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193" kern="1200">
          <a:solidFill>
            <a:schemeClr val="tx1"/>
          </a:solidFill>
          <a:latin typeface="+mn-lt"/>
          <a:ea typeface="+mn-ea"/>
          <a:cs typeface="+mn-cs"/>
        </a:defRPr>
      </a:lvl5pPr>
      <a:lvl6pPr marL="5017633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4" kern="1200">
          <a:solidFill>
            <a:schemeClr val="tx1"/>
          </a:solidFill>
          <a:latin typeface="+mn-lt"/>
          <a:ea typeface="+mn-ea"/>
          <a:cs typeface="+mn-cs"/>
        </a:defRPr>
      </a:lvl6pPr>
      <a:lvl7pPr marL="5929930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4" kern="1200">
          <a:solidFill>
            <a:schemeClr val="tx1"/>
          </a:solidFill>
          <a:latin typeface="+mn-lt"/>
          <a:ea typeface="+mn-ea"/>
          <a:cs typeface="+mn-cs"/>
        </a:defRPr>
      </a:lvl7pPr>
      <a:lvl8pPr marL="6842227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4" kern="1200">
          <a:solidFill>
            <a:schemeClr val="tx1"/>
          </a:solidFill>
          <a:latin typeface="+mn-lt"/>
          <a:ea typeface="+mn-ea"/>
          <a:cs typeface="+mn-cs"/>
        </a:defRPr>
      </a:lvl8pPr>
      <a:lvl9pPr marL="7754523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1pPr>
      <a:lvl2pPr marL="912297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2pPr>
      <a:lvl3pPr marL="182459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3pPr>
      <a:lvl4pPr marL="273689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364918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456148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47378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38607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298375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1AEB61-FFEF-496F-B531-A523130464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EBD 2º Trimestre 2018 Lição 11 “Para Jovens”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63F6B0-BC45-4A24-AAA9-8D8149388C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543109"/>
            <a:ext cx="24382413" cy="5141141"/>
          </a:xfrm>
        </p:spPr>
        <p:txBody>
          <a:bodyPr>
            <a:normAutofit lnSpcReduction="10000"/>
          </a:bodyPr>
          <a:lstStyle/>
          <a:p>
            <a:r>
              <a:rPr lang="pt-PT" sz="19900" dirty="0">
                <a:solidFill>
                  <a:schemeClr val="bg1"/>
                </a:solidFill>
              </a:rPr>
              <a:t>Firmes na Verdade e na Graça de Deus</a:t>
            </a:r>
          </a:p>
        </p:txBody>
      </p:sp>
    </p:spTree>
    <p:extLst>
      <p:ext uri="{BB962C8B-B14F-4D97-AF65-F5344CB8AC3E}">
        <p14:creationId xmlns:p14="http://schemas.microsoft.com/office/powerpoint/2010/main" val="1748963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7005AE-51BE-4C58-BBAC-218477541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chemeClr val="bg1"/>
                </a:solidFill>
                <a:highlight>
                  <a:srgbClr val="FFFF00"/>
                </a:highlight>
              </a:rPr>
              <a:t>SEGUNDA 2ª Tessalonicenses 2:13 </a:t>
            </a:r>
            <a:br>
              <a:rPr lang="pt-PT" dirty="0">
                <a:solidFill>
                  <a:schemeClr val="bg1"/>
                </a:solidFill>
                <a:highlight>
                  <a:srgbClr val="FFFF00"/>
                </a:highlight>
              </a:rPr>
            </a:br>
            <a:r>
              <a:rPr lang="pt-PT" dirty="0">
                <a:solidFill>
                  <a:schemeClr val="bg1"/>
                </a:solidFill>
                <a:highlight>
                  <a:srgbClr val="FFFF00"/>
                </a:highlight>
              </a:rPr>
              <a:t>Deus nos elegeu para a salvação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DE3F96F-50EE-4382-85F1-82DDDC838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4127862"/>
            <a:ext cx="24382412" cy="9556387"/>
          </a:xfrm>
        </p:spPr>
        <p:txBody>
          <a:bodyPr>
            <a:normAutofit fontScale="25000" lnSpcReduction="20000"/>
          </a:bodyPr>
          <a:lstStyle/>
          <a:p>
            <a:r>
              <a:rPr lang="pt-PT" sz="17600" dirty="0">
                <a:solidFill>
                  <a:schemeClr val="bg1"/>
                </a:solidFill>
              </a:rPr>
              <a:t>OS ELEITOS DE DEUS PARA A SALVAÇÃO SÃO TODOS AQUELES QUE CRÊEM EM SUA PALAVRA E RECONHECEM O SEU AMOR PELO SACRIFÍCIO DEMONSTRADO EM CRISTO JESUS</a:t>
            </a:r>
          </a:p>
          <a:p>
            <a:r>
              <a:rPr lang="pt-PT" sz="17600" dirty="0">
                <a:solidFill>
                  <a:schemeClr val="bg1"/>
                </a:solidFill>
              </a:rPr>
              <a:t>A salvação é o tema central da Bíblia. De </a:t>
            </a:r>
            <a:r>
              <a:rPr lang="pt-PT" sz="17600" dirty="0" err="1">
                <a:solidFill>
                  <a:schemeClr val="bg1"/>
                </a:solidFill>
              </a:rPr>
              <a:t>Gên</a:t>
            </a:r>
            <a:r>
              <a:rPr lang="pt-PT" sz="17600" dirty="0">
                <a:solidFill>
                  <a:schemeClr val="bg1"/>
                </a:solidFill>
              </a:rPr>
              <a:t> a </a:t>
            </a:r>
            <a:r>
              <a:rPr lang="pt-PT" sz="17600" dirty="0" err="1">
                <a:solidFill>
                  <a:schemeClr val="bg1"/>
                </a:solidFill>
              </a:rPr>
              <a:t>Ap</a:t>
            </a:r>
            <a:r>
              <a:rPr lang="pt-PT" sz="17600" dirty="0">
                <a:solidFill>
                  <a:schemeClr val="bg1"/>
                </a:solidFill>
              </a:rPr>
              <a:t>, Deus revela que ele é o autor da salvação. </a:t>
            </a:r>
          </a:p>
          <a:p>
            <a:r>
              <a:rPr lang="pt-PT" sz="17600" dirty="0">
                <a:solidFill>
                  <a:schemeClr val="bg1"/>
                </a:solidFill>
              </a:rPr>
              <a:t>Eu, eu sou o Senhor, e fora de mim não há salvador. Is 43.11-12 A salvação envolve a Trindade</a:t>
            </a:r>
          </a:p>
          <a:p>
            <a:r>
              <a:rPr lang="pt-PT" sz="17600" dirty="0">
                <a:solidFill>
                  <a:schemeClr val="bg1"/>
                </a:solidFill>
              </a:rPr>
              <a:t>Jesus morreu para concretizar a salvação dos eleitos e o Espírito Santo aplica a salvação na vida daqueles por quem Cristo morreu.</a:t>
            </a:r>
          </a:p>
          <a:p>
            <a:r>
              <a:rPr lang="pt-PT" sz="17600" dirty="0">
                <a:solidFill>
                  <a:schemeClr val="bg1"/>
                </a:solidFill>
              </a:rPr>
              <a:t>A promessa de hoje é a oferta da salvação. O evangelho é a promessa da vida que está em Jesus para os que estão mortos espiritualmente</a:t>
            </a:r>
          </a:p>
          <a:p>
            <a:r>
              <a:rPr lang="pt-PT" sz="17600" dirty="0">
                <a:solidFill>
                  <a:schemeClr val="bg1"/>
                </a:solidFill>
              </a:rPr>
              <a:t>A salvação é pra todos que ouvem a mensagem, arrependem-se dos seus pecados crendo que Jesus o perdoará</a:t>
            </a:r>
          </a:p>
          <a:p>
            <a:r>
              <a:rPr lang="pt-PT" sz="17600" dirty="0">
                <a:solidFill>
                  <a:schemeClr val="bg1"/>
                </a:solidFill>
              </a:rPr>
              <a:t>A salvação é para vossos </a:t>
            </a:r>
            <a:r>
              <a:rPr lang="pt-PT" sz="17600" dirty="0" err="1">
                <a:solidFill>
                  <a:schemeClr val="bg1"/>
                </a:solidFill>
              </a:rPr>
              <a:t>filhos.Deus</a:t>
            </a:r>
            <a:r>
              <a:rPr lang="pt-PT" sz="17600" dirty="0">
                <a:solidFill>
                  <a:schemeClr val="bg1"/>
                </a:solidFill>
              </a:rPr>
              <a:t> quer salvar as famílias e abençoar as futuras gerações.</a:t>
            </a:r>
          </a:p>
          <a:p>
            <a:r>
              <a:rPr lang="pt-PT" sz="17600" dirty="0">
                <a:solidFill>
                  <a:schemeClr val="bg1"/>
                </a:solidFill>
              </a:rPr>
              <a:t>Creia em Jesus e serás salvo, tu e tua casa. A família é o alvo da graça de Deus. </a:t>
            </a:r>
          </a:p>
          <a:p>
            <a:r>
              <a:rPr lang="pt-PT" sz="17600" dirty="0">
                <a:solidFill>
                  <a:schemeClr val="bg1"/>
                </a:solidFill>
              </a:rPr>
              <a:t>A salvação é pra os que ainda estão longe. Deus chama a salvação pessoas de todas as nações. </a:t>
            </a:r>
          </a:p>
          <a:p>
            <a:r>
              <a:rPr lang="pt-PT" sz="17600" dirty="0">
                <a:solidFill>
                  <a:schemeClr val="bg1"/>
                </a:solidFill>
              </a:rPr>
              <a:t>Jesus comprou pessoas que procedem de toda tribo, língua, povo e nação</a:t>
            </a:r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97564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86E096-8791-46A0-80D0-68075611F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chemeClr val="bg1"/>
                </a:solidFill>
                <a:highlight>
                  <a:srgbClr val="FFFF00"/>
                </a:highlight>
              </a:rPr>
              <a:t>TERÇA – Colossenses 1:28 </a:t>
            </a:r>
            <a:br>
              <a:rPr lang="pt-PT" dirty="0">
                <a:solidFill>
                  <a:schemeClr val="bg1"/>
                </a:solidFill>
                <a:highlight>
                  <a:srgbClr val="FFFF00"/>
                </a:highlight>
              </a:rPr>
            </a:br>
            <a:r>
              <a:rPr lang="pt-PT" dirty="0">
                <a:solidFill>
                  <a:schemeClr val="bg1"/>
                </a:solidFill>
                <a:highlight>
                  <a:srgbClr val="FFFF00"/>
                </a:highlight>
              </a:rPr>
              <a:t>Em Jesus somos aperfeiçoados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ED5067F-5B96-4350-97FC-341D1CDEC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971109"/>
            <a:ext cx="24382413" cy="9713141"/>
          </a:xfrm>
        </p:spPr>
        <p:txBody>
          <a:bodyPr>
            <a:normAutofit/>
          </a:bodyPr>
          <a:lstStyle/>
          <a:p>
            <a:r>
              <a:rPr lang="pt-PT" sz="6000" dirty="0">
                <a:solidFill>
                  <a:schemeClr val="bg1"/>
                </a:solidFill>
              </a:rPr>
              <a:t>Temos um Salvador vivo. Ele não está no sepulcro; ressuscitou dos mortos e subiu ao céu como substituto e fiador de todo crente</a:t>
            </a:r>
          </a:p>
          <a:p>
            <a:r>
              <a:rPr lang="pt-PT" sz="6000" dirty="0">
                <a:solidFill>
                  <a:schemeClr val="bg1"/>
                </a:solidFill>
              </a:rPr>
              <a:t>O pecador é justificado por meio dos méritos de Jesus, e esta é a confirmação divina de que o resgate pago pelo homem foi perfeito. </a:t>
            </a:r>
          </a:p>
          <a:p>
            <a:r>
              <a:rPr lang="pt-PT" sz="6000" dirty="0">
                <a:solidFill>
                  <a:schemeClr val="bg1"/>
                </a:solidFill>
              </a:rPr>
              <a:t>O fato de que Cristo foi obediente até a morte de cruz é a garantia do pecador de chegar ao Pai.</a:t>
            </a:r>
          </a:p>
          <a:p>
            <a:r>
              <a:rPr lang="pt-PT" sz="6000" dirty="0">
                <a:solidFill>
                  <a:schemeClr val="bg1"/>
                </a:solidFill>
              </a:rPr>
              <a:t>Jesus Se acha no Santo dos Santos, a fim de comparecer perante Deus em nosso favor. </a:t>
            </a:r>
          </a:p>
          <a:p>
            <a:r>
              <a:rPr lang="pt-PT" sz="6000" dirty="0">
                <a:solidFill>
                  <a:schemeClr val="bg1"/>
                </a:solidFill>
              </a:rPr>
              <a:t>Ali Ele incessantemente apresenta o pecador, aperfeiçoado nele</a:t>
            </a:r>
          </a:p>
        </p:txBody>
      </p:sp>
    </p:spTree>
    <p:extLst>
      <p:ext uri="{BB962C8B-B14F-4D97-AF65-F5344CB8AC3E}">
        <p14:creationId xmlns:p14="http://schemas.microsoft.com/office/powerpoint/2010/main" val="383510042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m">
  <a:themeElements>
    <a:clrScheme name="Berlim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TM04033917[[fn=Berlim]]</Template>
  <TotalTime>66</TotalTime>
  <Words>342</Words>
  <Application>Microsoft Office PowerPoint</Application>
  <PresentationFormat>Personalizados</PresentationFormat>
  <Paragraphs>22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6" baseType="lpstr">
      <vt:lpstr>Arial</vt:lpstr>
      <vt:lpstr>Trebuchet MS</vt:lpstr>
      <vt:lpstr>Berlim</vt:lpstr>
      <vt:lpstr>EBD 2º Trimestre 2018 Lição 11 “Para Jovens”</vt:lpstr>
      <vt:lpstr>SEGUNDA 2ª Tessalonicenses 2:13  Deus nos elegeu para a salvação</vt:lpstr>
      <vt:lpstr>TERÇA – Colossenses 1:28  Em Jesus somos aperfeiçoados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EBD 2º Trimestre 2018 Lição 11 “Para Jovens”</dc:title>
  <dc:creator>valdemar junior</dc:creator>
  <cp:lastModifiedBy>valdemar junior</cp:lastModifiedBy>
  <cp:revision>10</cp:revision>
  <dcterms:created xsi:type="dcterms:W3CDTF">2018-06-02T20:57:12Z</dcterms:created>
  <dcterms:modified xsi:type="dcterms:W3CDTF">2018-06-03T01:18:44Z</dcterms:modified>
</cp:coreProperties>
</file>