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677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432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379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504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105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246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205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100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4596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829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5577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936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156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683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0108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484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5E46E-A0A2-4C51-B1A6-74965A2AB72F}" type="datetimeFigureOut">
              <a:rPr lang="pt-PT" smtClean="0"/>
              <a:t>26/05/2023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C57AE6-FB3D-4B5A-8A2C-347423DBBB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972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46F28C4-F749-0CB2-DA13-14E0EE389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5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6706773-9904-2EF7-12B2-2AFA06D03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4" y="480060"/>
            <a:ext cx="8422307" cy="45903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3DF580-D485-7B80-675D-6F3BC4138CAB}"/>
              </a:ext>
            </a:extLst>
          </p:cNvPr>
          <p:cNvSpPr txBox="1"/>
          <p:nvPr/>
        </p:nvSpPr>
        <p:spPr>
          <a:xfrm>
            <a:off x="2118499" y="5435600"/>
            <a:ext cx="4894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Uma Família Nada Perfeita</a:t>
            </a:r>
          </a:p>
        </p:txBody>
      </p:sp>
    </p:spTree>
    <p:extLst>
      <p:ext uri="{BB962C8B-B14F-4D97-AF65-F5344CB8AC3E}">
        <p14:creationId xmlns:p14="http://schemas.microsoft.com/office/powerpoint/2010/main" val="2245424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E16F66C-938A-9C26-5AC9-4181CFD16B20}"/>
              </a:ext>
            </a:extLst>
          </p:cNvPr>
          <p:cNvSpPr txBox="1"/>
          <p:nvPr/>
        </p:nvSpPr>
        <p:spPr>
          <a:xfrm>
            <a:off x="513805" y="461554"/>
            <a:ext cx="6692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LEITURA BÍBLICA EM CLASSE</a:t>
            </a:r>
          </a:p>
          <a:p>
            <a:r>
              <a:rPr lang="pt-PT" sz="2800" b="1" dirty="0">
                <a:solidFill>
                  <a:srgbClr val="FF0000"/>
                </a:solidFill>
              </a:rPr>
              <a:t>2 Samuel 3.2-5; 5.13-15; 12.10-13a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AC6227-1C6B-8E57-9C8A-481BDCB99321}"/>
              </a:ext>
            </a:extLst>
          </p:cNvPr>
          <p:cNvSpPr txBox="1"/>
          <p:nvPr/>
        </p:nvSpPr>
        <p:spPr>
          <a:xfrm>
            <a:off x="596536" y="1785257"/>
            <a:ext cx="65270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2 – E a Davi nasceram filhos em Hebrom; foi o seu primogênito </a:t>
            </a:r>
            <a:r>
              <a:rPr lang="pt-PT" sz="2000" dirty="0" err="1"/>
              <a:t>Amnom</a:t>
            </a:r>
            <a:r>
              <a:rPr lang="pt-PT" sz="2000" dirty="0"/>
              <a:t>, de </a:t>
            </a:r>
            <a:r>
              <a:rPr lang="pt-PT" sz="2000" dirty="0" err="1"/>
              <a:t>Ainoã</a:t>
            </a:r>
            <a:r>
              <a:rPr lang="pt-PT" sz="2000" dirty="0"/>
              <a:t>, a </a:t>
            </a:r>
            <a:r>
              <a:rPr lang="pt-PT" sz="2000" dirty="0" err="1"/>
              <a:t>jezreelita</a:t>
            </a:r>
            <a:r>
              <a:rPr lang="pt-PT" sz="2000" dirty="0"/>
              <a:t>;</a:t>
            </a:r>
          </a:p>
          <a:p>
            <a:endParaRPr lang="pt-PT" sz="2000" dirty="0"/>
          </a:p>
          <a:p>
            <a:r>
              <a:rPr lang="pt-PT" sz="2000" dirty="0"/>
              <a:t> 3 – e seu segundo, </a:t>
            </a:r>
            <a:r>
              <a:rPr lang="pt-PT" sz="2000" dirty="0" err="1"/>
              <a:t>Quileabe</a:t>
            </a:r>
            <a:r>
              <a:rPr lang="pt-PT" sz="2000" dirty="0"/>
              <a:t>, de Abigail, mulher de Nabal, o carmelita; e o terceiro, Absalão, filho de </a:t>
            </a:r>
            <a:r>
              <a:rPr lang="pt-PT" sz="2000" dirty="0" err="1"/>
              <a:t>Maaca</a:t>
            </a:r>
            <a:r>
              <a:rPr lang="pt-PT" sz="2000" dirty="0"/>
              <a:t>, filha de </a:t>
            </a:r>
            <a:r>
              <a:rPr lang="pt-PT" sz="2000" dirty="0" err="1"/>
              <a:t>Talmai</a:t>
            </a:r>
            <a:r>
              <a:rPr lang="pt-PT" sz="2000" dirty="0"/>
              <a:t>, rei de </a:t>
            </a:r>
            <a:r>
              <a:rPr lang="pt-PT" sz="2000" dirty="0" err="1"/>
              <a:t>Gesur</a:t>
            </a:r>
            <a:r>
              <a:rPr lang="pt-PT" sz="2000" dirty="0"/>
              <a:t>;</a:t>
            </a:r>
          </a:p>
          <a:p>
            <a:endParaRPr lang="pt-PT" sz="2000" dirty="0"/>
          </a:p>
          <a:p>
            <a:r>
              <a:rPr lang="pt-PT" sz="2000" dirty="0"/>
              <a:t>4 – e o quarto, Adonias, filho de </a:t>
            </a:r>
            <a:r>
              <a:rPr lang="pt-PT" sz="2000" dirty="0" err="1"/>
              <a:t>Hagite</a:t>
            </a:r>
            <a:r>
              <a:rPr lang="pt-PT" sz="2000" dirty="0"/>
              <a:t>; e o quinto, </a:t>
            </a:r>
            <a:r>
              <a:rPr lang="pt-PT" sz="2000" dirty="0" err="1"/>
              <a:t>Sefatias</a:t>
            </a:r>
            <a:r>
              <a:rPr lang="pt-PT" sz="2000" dirty="0"/>
              <a:t>, filho de </a:t>
            </a:r>
            <a:r>
              <a:rPr lang="pt-PT" sz="2000" dirty="0" err="1"/>
              <a:t>Abital</a:t>
            </a:r>
            <a:r>
              <a:rPr lang="pt-PT" sz="2000" dirty="0"/>
              <a:t>;</a:t>
            </a:r>
          </a:p>
          <a:p>
            <a:endParaRPr lang="pt-PT" sz="2000" dirty="0"/>
          </a:p>
          <a:p>
            <a:r>
              <a:rPr lang="pt-PT" sz="2000" dirty="0"/>
              <a:t>5 – e o sexto, </a:t>
            </a:r>
            <a:r>
              <a:rPr lang="pt-PT" sz="2000" dirty="0" err="1"/>
              <a:t>Itreão</a:t>
            </a:r>
            <a:r>
              <a:rPr lang="pt-PT" sz="2000" dirty="0"/>
              <a:t>, de </a:t>
            </a:r>
            <a:r>
              <a:rPr lang="pt-PT" sz="2000" dirty="0" err="1"/>
              <a:t>Eglá</a:t>
            </a:r>
            <a:r>
              <a:rPr lang="pt-PT" sz="2000" dirty="0"/>
              <a:t>, também mulher de Davi; estes nasceram a Davi em Hebrom. </a:t>
            </a:r>
          </a:p>
        </p:txBody>
      </p:sp>
    </p:spTree>
    <p:extLst>
      <p:ext uri="{BB962C8B-B14F-4D97-AF65-F5344CB8AC3E}">
        <p14:creationId xmlns:p14="http://schemas.microsoft.com/office/powerpoint/2010/main" val="269316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1C50E3E-169A-025C-3D39-23783092C9DF}"/>
              </a:ext>
            </a:extLst>
          </p:cNvPr>
          <p:cNvSpPr txBox="1"/>
          <p:nvPr/>
        </p:nvSpPr>
        <p:spPr>
          <a:xfrm>
            <a:off x="801190" y="510854"/>
            <a:ext cx="589570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2 Samuel 5</a:t>
            </a:r>
          </a:p>
          <a:p>
            <a:endParaRPr lang="pt-PT" sz="2400" dirty="0"/>
          </a:p>
          <a:p>
            <a:r>
              <a:rPr lang="pt-PT" sz="2000" b="1" dirty="0">
                <a:solidFill>
                  <a:srgbClr val="FF0000"/>
                </a:solidFill>
              </a:rPr>
              <a:t>13</a:t>
            </a:r>
            <a:r>
              <a:rPr lang="pt-PT" sz="2000" dirty="0"/>
              <a:t> – E tomou Davi mais concubinas e mulheres de Jerusalém, depois que viera de Hebrom; e nasceram a Davi mais filhos e filhas. 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14</a:t>
            </a:r>
            <a:r>
              <a:rPr lang="pt-PT" sz="2000" dirty="0"/>
              <a:t> – E estes são os nomes dos que lhe nasceram em Jerusalém: </a:t>
            </a:r>
            <a:r>
              <a:rPr lang="pt-PT" sz="2000" dirty="0" err="1"/>
              <a:t>Samua</a:t>
            </a:r>
            <a:r>
              <a:rPr lang="pt-PT" sz="2000" dirty="0"/>
              <a:t>, e </a:t>
            </a:r>
            <a:r>
              <a:rPr lang="pt-PT" sz="2000" dirty="0" err="1"/>
              <a:t>Sobabe</a:t>
            </a:r>
            <a:r>
              <a:rPr lang="pt-PT" sz="2000" dirty="0"/>
              <a:t>, e Natã, e Salomão,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15</a:t>
            </a:r>
            <a:r>
              <a:rPr lang="pt-PT" sz="2000" dirty="0"/>
              <a:t> - e </a:t>
            </a:r>
            <a:r>
              <a:rPr lang="pt-PT" sz="2000" dirty="0" err="1"/>
              <a:t>Ibar</a:t>
            </a:r>
            <a:r>
              <a:rPr lang="pt-PT" sz="2000" dirty="0"/>
              <a:t>, e </a:t>
            </a:r>
            <a:r>
              <a:rPr lang="pt-PT" sz="2000" dirty="0" err="1"/>
              <a:t>Elisua</a:t>
            </a:r>
            <a:r>
              <a:rPr lang="pt-PT" sz="2000" dirty="0"/>
              <a:t>, e </a:t>
            </a:r>
            <a:r>
              <a:rPr lang="pt-PT" sz="2000" dirty="0" err="1"/>
              <a:t>Nefegue</a:t>
            </a:r>
            <a:r>
              <a:rPr lang="pt-PT" sz="2000" dirty="0"/>
              <a:t>, e </a:t>
            </a:r>
            <a:r>
              <a:rPr lang="pt-PT" sz="2000" dirty="0" err="1"/>
              <a:t>Jafia</a:t>
            </a:r>
            <a:r>
              <a:rPr lang="pt-PT" sz="2000" dirty="0"/>
              <a:t>, 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16 </a:t>
            </a:r>
            <a:r>
              <a:rPr lang="pt-PT" sz="2000" dirty="0"/>
              <a:t>- e Elisama, e </a:t>
            </a:r>
            <a:r>
              <a:rPr lang="pt-PT" sz="2000" dirty="0" err="1"/>
              <a:t>Eliada</a:t>
            </a:r>
            <a:r>
              <a:rPr lang="pt-PT" sz="2000" dirty="0"/>
              <a:t>, e </a:t>
            </a:r>
            <a:r>
              <a:rPr lang="pt-PT" sz="2000" dirty="0" err="1"/>
              <a:t>Elifelete</a:t>
            </a:r>
            <a:r>
              <a:rPr lang="pt-P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027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B98C05C-38E6-7593-5E56-46575E39E66A}"/>
              </a:ext>
            </a:extLst>
          </p:cNvPr>
          <p:cNvSpPr txBox="1"/>
          <p:nvPr/>
        </p:nvSpPr>
        <p:spPr>
          <a:xfrm>
            <a:off x="566057" y="914400"/>
            <a:ext cx="64617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2 Samuel 12</a:t>
            </a:r>
          </a:p>
          <a:p>
            <a:endParaRPr lang="pt-PT" dirty="0"/>
          </a:p>
          <a:p>
            <a:r>
              <a:rPr lang="pt-PT" dirty="0"/>
              <a:t>10 - Agora, pois, não se apartará a espada jamais da tua casa, porquanto me desprezastes e tomaste a mulher de Urias, o heteu, para que te seja por mulher.</a:t>
            </a:r>
          </a:p>
          <a:p>
            <a:endParaRPr lang="pt-PT" dirty="0"/>
          </a:p>
          <a:p>
            <a:r>
              <a:rPr lang="pt-PT" dirty="0"/>
              <a:t>11 - Assim diz o SENHOR: Eis que suscitarei da tua mesma casa o mal sobre ti, e tomarei tuas mulheres perante os teus olhos, e as darei a teu próximo, o qual se deitará com tuas mulheres perante este sol.</a:t>
            </a:r>
          </a:p>
          <a:p>
            <a:endParaRPr lang="pt-PT" dirty="0"/>
          </a:p>
          <a:p>
            <a:r>
              <a:rPr lang="pt-PT" dirty="0"/>
              <a:t>12 – Porque tu o fizeste em oculto, mas eu farei este negócio perante todo o Israel e perante o sol. </a:t>
            </a:r>
          </a:p>
          <a:p>
            <a:endParaRPr lang="pt-PT" dirty="0"/>
          </a:p>
          <a:p>
            <a:r>
              <a:rPr lang="pt-PT" dirty="0"/>
              <a:t>13 - Então disse Davi a Natã: Pequei contra o Senhor</a:t>
            </a:r>
          </a:p>
        </p:txBody>
      </p:sp>
    </p:spTree>
    <p:extLst>
      <p:ext uri="{BB962C8B-B14F-4D97-AF65-F5344CB8AC3E}">
        <p14:creationId xmlns:p14="http://schemas.microsoft.com/office/powerpoint/2010/main" val="48743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2D74FF37-36E7-8D34-25D9-57F24410F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43" r="26341" b="-1"/>
          <a:stretch/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1C78BF0-D513-1981-840F-F9E3E10D3373}"/>
              </a:ext>
            </a:extLst>
          </p:cNvPr>
          <p:cNvSpPr txBox="1"/>
          <p:nvPr/>
        </p:nvSpPr>
        <p:spPr>
          <a:xfrm>
            <a:off x="508000" y="2160589"/>
            <a:ext cx="288834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Objetivos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Lição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I) APONTAR o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papel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Davi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ungido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homem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Deus,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extensão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família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II) DESCREVER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pessoas-chave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apontam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disfuncionalidade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família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Davi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III) REFLETIR a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respeito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problema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moral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família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4666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0AC61-4EE5-28F0-BD60-A6BDDE89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914400"/>
            <a:ext cx="6347714" cy="3230880"/>
          </a:xfrm>
        </p:spPr>
        <p:txBody>
          <a:bodyPr>
            <a:normAutofit/>
          </a:bodyPr>
          <a:lstStyle/>
          <a:p>
            <a:r>
              <a:rPr lang="pt-PT" b="1" dirty="0">
                <a:solidFill>
                  <a:schemeClr val="tx1"/>
                </a:solidFill>
              </a:rPr>
              <a:t>TEXTO AUREO</a:t>
            </a:r>
            <a:br>
              <a:rPr lang="pt-PT" dirty="0"/>
            </a:br>
            <a:br>
              <a:rPr lang="pt-PT" dirty="0"/>
            </a:br>
            <a:endParaRPr lang="pt-PT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7AA2C6E-F19A-1128-05BB-2CA6A6DF4E45}"/>
              </a:ext>
            </a:extLst>
          </p:cNvPr>
          <p:cNvSpPr txBox="1"/>
          <p:nvPr/>
        </p:nvSpPr>
        <p:spPr>
          <a:xfrm>
            <a:off x="418010" y="2021953"/>
            <a:ext cx="53187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“Não erreis: Deus não se deixa escarnecer; porque tudo o que o homem semear, isso também ceifará.” (</a:t>
            </a:r>
            <a:r>
              <a:rPr lang="pt-PT" sz="2800" dirty="0" err="1"/>
              <a:t>Gl</a:t>
            </a:r>
            <a:r>
              <a:rPr lang="pt-PT" sz="2800" dirty="0"/>
              <a:t> 6.7)</a:t>
            </a:r>
          </a:p>
        </p:txBody>
      </p:sp>
    </p:spTree>
    <p:extLst>
      <p:ext uri="{BB962C8B-B14F-4D97-AF65-F5344CB8AC3E}">
        <p14:creationId xmlns:p14="http://schemas.microsoft.com/office/powerpoint/2010/main" val="73145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4680B-F8B2-7210-F230-46A1662D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3779520"/>
          </a:xfrm>
        </p:spPr>
        <p:txBody>
          <a:bodyPr>
            <a:normAutofit/>
          </a:bodyPr>
          <a:lstStyle/>
          <a:p>
            <a:r>
              <a:rPr lang="pt-PT" b="1" dirty="0">
                <a:solidFill>
                  <a:schemeClr val="tx1"/>
                </a:solidFill>
              </a:rPr>
              <a:t>VERDADE PRÁTICA</a:t>
            </a:r>
            <a:br>
              <a:rPr lang="pt-PT" dirty="0"/>
            </a:br>
            <a:br>
              <a:rPr lang="pt-PT" dirty="0"/>
            </a:br>
            <a:endParaRPr lang="pt-PT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23CF340-E534-9891-2F1F-21E86CEA909C}"/>
              </a:ext>
            </a:extLst>
          </p:cNvPr>
          <p:cNvSpPr txBox="1"/>
          <p:nvPr/>
        </p:nvSpPr>
        <p:spPr>
          <a:xfrm>
            <a:off x="609599" y="1794693"/>
            <a:ext cx="600673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Tudo o que os membros da família plantarem colherão. Essa é uma lei universal de Deus que pode ser constatada na própria natureza.</a:t>
            </a:r>
          </a:p>
        </p:txBody>
      </p:sp>
    </p:spTree>
    <p:extLst>
      <p:ext uri="{BB962C8B-B14F-4D97-AF65-F5344CB8AC3E}">
        <p14:creationId xmlns:p14="http://schemas.microsoft.com/office/powerpoint/2010/main" val="44179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6C5B086-E110-02D3-9141-08378F4CC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b="1" dirty="0">
                <a:solidFill>
                  <a:schemeClr val="tx1"/>
                </a:solidFill>
              </a:rPr>
              <a:t>INTRODUÇÃO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C15016-7530-E780-6110-88497EAFDBD3}"/>
              </a:ext>
            </a:extLst>
          </p:cNvPr>
          <p:cNvSpPr txBox="1"/>
          <p:nvPr/>
        </p:nvSpPr>
        <p:spPr>
          <a:xfrm>
            <a:off x="3907172" y="2160589"/>
            <a:ext cx="3048329" cy="2817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Davi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um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grande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Líder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Rei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Israel,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porem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falhou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orientação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espiritual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educação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religiosa e social à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família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48460-20F5-B4FC-EABB-6D3738BA3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9" r="32962" b="2"/>
          <a:stretch/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482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527CA-9C02-AEA3-EB99-FE6A0434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114" y="391886"/>
            <a:ext cx="4994366" cy="108868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tx1"/>
                </a:solidFill>
              </a:rPr>
              <a:t>I – O REI DAVI E SUA GRANDE FAMÍLIA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ACF14C-D6D8-815C-2117-9B268561C7EF}"/>
              </a:ext>
            </a:extLst>
          </p:cNvPr>
          <p:cNvSpPr txBox="1"/>
          <p:nvPr/>
        </p:nvSpPr>
        <p:spPr>
          <a:xfrm>
            <a:off x="348344" y="2103120"/>
            <a:ext cx="4397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1. Davi, o ungido por Deus.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4DFF7D-34C9-AFA6-1474-CB0170868FB2}"/>
              </a:ext>
            </a:extLst>
          </p:cNvPr>
          <p:cNvSpPr txBox="1"/>
          <p:nvPr/>
        </p:nvSpPr>
        <p:spPr>
          <a:xfrm>
            <a:off x="348344" y="3187337"/>
            <a:ext cx="71236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Deus escolheu um homem segundo o seu coração para reinar Israel.</a:t>
            </a:r>
          </a:p>
          <a:p>
            <a:endParaRPr lang="pt-PT" dirty="0"/>
          </a:p>
          <a:p>
            <a:r>
              <a:rPr lang="pt-PT" dirty="0"/>
              <a:t>Saul foi ungido rei pela vontade do povo, mas o rei conforme a vontade de Deus estava na casa de Jessé.</a:t>
            </a:r>
          </a:p>
          <a:p>
            <a:endParaRPr lang="pt-PT" dirty="0"/>
          </a:p>
          <a:p>
            <a:r>
              <a:rPr lang="pt-PT" b="1" i="1" dirty="0">
                <a:solidFill>
                  <a:srgbClr val="FF0000"/>
                </a:solidFill>
              </a:rPr>
              <a:t>Então disse o SENHOR a Samuel: Até quando terás dó de Saul, havendo-o eu rejeitado, para que não reine sobre Israel? Enche um chifre de azeite, e vem, enviar-te-ei a Jessé o belemita; porque dentre os seus filhos me tenho provido de um rei.</a:t>
            </a:r>
          </a:p>
          <a:p>
            <a:r>
              <a:rPr lang="pt-PT" b="1" dirty="0"/>
              <a:t>1 Samuel 16:1,13</a:t>
            </a:r>
          </a:p>
        </p:txBody>
      </p:sp>
    </p:spTree>
    <p:extLst>
      <p:ext uri="{BB962C8B-B14F-4D97-AF65-F5344CB8AC3E}">
        <p14:creationId xmlns:p14="http://schemas.microsoft.com/office/powerpoint/2010/main" val="83641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56D8F163-F5EB-D96E-45EB-5EFF36738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85" t="3390" r="1" b="5702"/>
          <a:stretch/>
        </p:blipFill>
        <p:spPr>
          <a:xfrm>
            <a:off x="20" y="8487"/>
            <a:ext cx="9143980" cy="6857990"/>
          </a:xfrm>
          <a:prstGeom prst="rect">
            <a:avLst/>
          </a:prstGeom>
        </p:spPr>
      </p:pic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DD6B6433-CCD9-42F6-83C5-76BCAA8FE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442B55CB-F27D-4C06-89E5-4EC99A519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8141" y="0"/>
            <a:ext cx="702945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527540-7F01-4C2E-9641-738882048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6F60FB6-F855-43F0-A752-3719156C1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0669A81-0E9B-4B42-AFEA-8F672C6C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88F0DF5-9436-A8C3-D678-B99BCB957485}"/>
              </a:ext>
            </a:extLst>
          </p:cNvPr>
          <p:cNvSpPr txBox="1"/>
          <p:nvPr/>
        </p:nvSpPr>
        <p:spPr>
          <a:xfrm>
            <a:off x="2620727" y="423343"/>
            <a:ext cx="3902545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2. </a:t>
            </a:r>
            <a:r>
              <a:rPr lang="en-US" sz="3600" b="1" dirty="0" err="1">
                <a:latin typeface="+mj-lt"/>
                <a:ea typeface="+mj-ea"/>
                <a:cs typeface="+mj-cs"/>
              </a:rPr>
              <a:t>Davi</a:t>
            </a:r>
            <a:r>
              <a:rPr lang="en-US" sz="3600" b="1" dirty="0">
                <a:latin typeface="+mj-lt"/>
                <a:ea typeface="+mj-ea"/>
                <a:cs typeface="+mj-cs"/>
              </a:rPr>
              <a:t>, o </a:t>
            </a:r>
            <a:r>
              <a:rPr lang="en-US" sz="3600" b="1" dirty="0" err="1">
                <a:latin typeface="+mj-lt"/>
                <a:ea typeface="+mj-ea"/>
                <a:cs typeface="+mj-cs"/>
              </a:rPr>
              <a:t>homem</a:t>
            </a:r>
            <a:r>
              <a:rPr lang="en-US" sz="3600" b="1" dirty="0">
                <a:latin typeface="+mj-lt"/>
                <a:ea typeface="+mj-ea"/>
                <a:cs typeface="+mj-cs"/>
              </a:rPr>
              <a:t> de Deus.</a:t>
            </a:r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8C93E0C6-CF08-4771-B5A9-6018CB3A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11F1B8-62C5-4D08-A621-EAD05C7D6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836C501-12B0-B6C5-4B92-2CC0B9DDC05E}"/>
              </a:ext>
            </a:extLst>
          </p:cNvPr>
          <p:cNvSpPr txBox="1"/>
          <p:nvPr/>
        </p:nvSpPr>
        <p:spPr>
          <a:xfrm>
            <a:off x="2089534" y="2158999"/>
            <a:ext cx="5457827" cy="4476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capacidade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Davi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sabedoria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que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cumpria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tarefas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junto a Saul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testificavam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Deus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estava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pucos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Israel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reconheceu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autoridade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real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habilidades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reunificar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nação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i="1" dirty="0" err="1">
                <a:solidFill>
                  <a:srgbClr val="FF0000"/>
                </a:solidFill>
              </a:rPr>
              <a:t>Então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vieram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os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homens</a:t>
            </a:r>
            <a:r>
              <a:rPr lang="en-US" b="1" i="1" dirty="0">
                <a:solidFill>
                  <a:srgbClr val="FF0000"/>
                </a:solidFill>
              </a:rPr>
              <a:t> de </a:t>
            </a:r>
            <a:r>
              <a:rPr lang="en-US" b="1" i="1" dirty="0" err="1">
                <a:solidFill>
                  <a:srgbClr val="FF0000"/>
                </a:solidFill>
              </a:rPr>
              <a:t>Judá</a:t>
            </a:r>
            <a:r>
              <a:rPr lang="en-US" b="1" i="1" dirty="0">
                <a:solidFill>
                  <a:srgbClr val="FF0000"/>
                </a:solidFill>
              </a:rPr>
              <a:t>, e </a:t>
            </a:r>
            <a:r>
              <a:rPr lang="en-US" b="1" i="1" dirty="0" err="1">
                <a:solidFill>
                  <a:srgbClr val="FF0000"/>
                </a:solidFill>
              </a:rPr>
              <a:t>ungiram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ali</a:t>
            </a:r>
            <a:r>
              <a:rPr lang="en-US" b="1" i="1" dirty="0">
                <a:solidFill>
                  <a:srgbClr val="FF0000"/>
                </a:solidFill>
              </a:rPr>
              <a:t> a </a:t>
            </a:r>
            <a:r>
              <a:rPr lang="en-US" b="1" i="1" dirty="0" err="1">
                <a:solidFill>
                  <a:srgbClr val="FF0000"/>
                </a:solidFill>
              </a:rPr>
              <a:t>Davi</a:t>
            </a:r>
            <a:r>
              <a:rPr lang="en-US" b="1" i="1" dirty="0">
                <a:solidFill>
                  <a:srgbClr val="FF0000"/>
                </a:solidFill>
              </a:rPr>
              <a:t> rei </a:t>
            </a:r>
            <a:r>
              <a:rPr lang="en-US" b="1" i="1" dirty="0" err="1">
                <a:solidFill>
                  <a:srgbClr val="FF0000"/>
                </a:solidFill>
              </a:rPr>
              <a:t>sobre</a:t>
            </a:r>
            <a:r>
              <a:rPr lang="en-US" b="1" i="1" dirty="0">
                <a:solidFill>
                  <a:srgbClr val="FF0000"/>
                </a:solidFill>
              </a:rPr>
              <a:t> a casa de </a:t>
            </a:r>
            <a:r>
              <a:rPr lang="en-US" b="1" i="1" dirty="0" err="1">
                <a:solidFill>
                  <a:srgbClr val="FF0000"/>
                </a:solidFill>
              </a:rPr>
              <a:t>Judá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Samuel 2:4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i="1" dirty="0" err="1">
                <a:solidFill>
                  <a:srgbClr val="FF0000"/>
                </a:solidFill>
              </a:rPr>
              <a:t>Assim</a:t>
            </a:r>
            <a:r>
              <a:rPr lang="en-US" b="1" i="1" dirty="0">
                <a:solidFill>
                  <a:srgbClr val="FF0000"/>
                </a:solidFill>
              </a:rPr>
              <a:t>, pois, </a:t>
            </a:r>
            <a:r>
              <a:rPr lang="en-US" b="1" i="1" dirty="0" err="1">
                <a:solidFill>
                  <a:srgbClr val="FF0000"/>
                </a:solidFill>
              </a:rPr>
              <a:t>todos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os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anciãos</a:t>
            </a:r>
            <a:r>
              <a:rPr lang="en-US" b="1" i="1" dirty="0">
                <a:solidFill>
                  <a:srgbClr val="FF0000"/>
                </a:solidFill>
              </a:rPr>
              <a:t> de Israel </a:t>
            </a:r>
            <a:r>
              <a:rPr lang="en-US" b="1" i="1" dirty="0" err="1">
                <a:solidFill>
                  <a:srgbClr val="FF0000"/>
                </a:solidFill>
              </a:rPr>
              <a:t>vieram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ao</a:t>
            </a:r>
            <a:r>
              <a:rPr lang="en-US" b="1" i="1" dirty="0">
                <a:solidFill>
                  <a:srgbClr val="FF0000"/>
                </a:solidFill>
              </a:rPr>
              <a:t> rei, </a:t>
            </a:r>
            <a:r>
              <a:rPr lang="en-US" b="1" i="1" dirty="0" err="1">
                <a:solidFill>
                  <a:srgbClr val="FF0000"/>
                </a:solidFill>
              </a:rPr>
              <a:t>em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Hebrom</a:t>
            </a:r>
            <a:r>
              <a:rPr lang="en-US" b="1" i="1" dirty="0">
                <a:solidFill>
                  <a:srgbClr val="FF0000"/>
                </a:solidFill>
              </a:rPr>
              <a:t>; e o rei </a:t>
            </a:r>
            <a:r>
              <a:rPr lang="en-US" b="1" i="1" dirty="0" err="1">
                <a:solidFill>
                  <a:srgbClr val="FF0000"/>
                </a:solidFill>
              </a:rPr>
              <a:t>Davi</a:t>
            </a:r>
            <a:r>
              <a:rPr lang="en-US" b="1" i="1" dirty="0">
                <a:solidFill>
                  <a:srgbClr val="FF0000"/>
                </a:solidFill>
              </a:rPr>
              <a:t> fez com </a:t>
            </a:r>
            <a:r>
              <a:rPr lang="en-US" b="1" i="1" dirty="0" err="1">
                <a:solidFill>
                  <a:srgbClr val="FF0000"/>
                </a:solidFill>
              </a:rPr>
              <a:t>eles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acordo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em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Hebrom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r>
              <a:rPr lang="en-US" b="1" i="1" dirty="0" err="1">
                <a:solidFill>
                  <a:srgbClr val="FF0000"/>
                </a:solidFill>
              </a:rPr>
              <a:t>perante</a:t>
            </a:r>
            <a:r>
              <a:rPr lang="en-US" b="1" i="1" dirty="0">
                <a:solidFill>
                  <a:srgbClr val="FF0000"/>
                </a:solidFill>
              </a:rPr>
              <a:t> o Senhor; e </a:t>
            </a:r>
            <a:r>
              <a:rPr lang="en-US" b="1" i="1" dirty="0" err="1">
                <a:solidFill>
                  <a:srgbClr val="FF0000"/>
                </a:solidFill>
              </a:rPr>
              <a:t>ungiram</a:t>
            </a:r>
            <a:r>
              <a:rPr lang="en-US" b="1" i="1" dirty="0">
                <a:solidFill>
                  <a:srgbClr val="FF0000"/>
                </a:solidFill>
              </a:rPr>
              <a:t> a </a:t>
            </a:r>
            <a:r>
              <a:rPr lang="en-US" b="1" i="1" dirty="0" err="1">
                <a:solidFill>
                  <a:srgbClr val="FF0000"/>
                </a:solidFill>
              </a:rPr>
              <a:t>Davi</a:t>
            </a:r>
            <a:r>
              <a:rPr lang="en-US" b="1" i="1" dirty="0">
                <a:solidFill>
                  <a:srgbClr val="FF0000"/>
                </a:solidFill>
              </a:rPr>
              <a:t> rei </a:t>
            </a:r>
            <a:r>
              <a:rPr lang="en-US" b="1" i="1" dirty="0" err="1">
                <a:solidFill>
                  <a:srgbClr val="FF0000"/>
                </a:solidFill>
              </a:rPr>
              <a:t>sobre</a:t>
            </a:r>
            <a:r>
              <a:rPr lang="en-US" b="1" i="1" dirty="0">
                <a:solidFill>
                  <a:srgbClr val="FF0000"/>
                </a:solidFill>
              </a:rPr>
              <a:t> Israel.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Samuel 5:3</a:t>
            </a: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C6A6AECB-428C-4CB4-B65A-359F08B6D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28D1A6ED-2AB6-46A3-A315-485B8BF93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B61CE46B-8525-46A8-AB7B-DCBCC1B65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4412B991-9935-45FB-A17E-8F30DD832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48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BC43B6-516A-B55D-AAEE-24899F50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454" y="451068"/>
            <a:ext cx="5647091" cy="748937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tx1"/>
                </a:solidFill>
              </a:rPr>
              <a:t>3. A grande família de Davi.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3F97D8-936A-AD0F-EB5B-DE7640827C41}"/>
              </a:ext>
            </a:extLst>
          </p:cNvPr>
          <p:cNvSpPr txBox="1"/>
          <p:nvPr/>
        </p:nvSpPr>
        <p:spPr>
          <a:xfrm>
            <a:off x="653143" y="1884517"/>
            <a:ext cx="5647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Davi entendeu que por seu rei, podia ter quantas mulheres quisesse, então vieram os casamentos e mais de 20 filhos.</a:t>
            </a:r>
          </a:p>
          <a:p>
            <a:endParaRPr lang="pt-PT" sz="2400" dirty="0"/>
          </a:p>
          <a:p>
            <a:r>
              <a:rPr lang="pt-PT" sz="2400" dirty="0"/>
              <a:t>Por ser muitos, descuidou-se da educação deles, priorizando as atividades do reinado.</a:t>
            </a:r>
          </a:p>
          <a:p>
            <a:endParaRPr lang="pt-PT" sz="2400" dirty="0"/>
          </a:p>
          <a:p>
            <a:r>
              <a:rPr lang="pt-PT" sz="2400" dirty="0"/>
              <a:t>Seus filhos tornaram-se problemáticos.</a:t>
            </a:r>
          </a:p>
        </p:txBody>
      </p:sp>
    </p:spTree>
    <p:extLst>
      <p:ext uri="{BB962C8B-B14F-4D97-AF65-F5344CB8AC3E}">
        <p14:creationId xmlns:p14="http://schemas.microsoft.com/office/powerpoint/2010/main" val="895707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E848E0-57D1-1619-B51D-AC6805D0086A}"/>
              </a:ext>
            </a:extLst>
          </p:cNvPr>
          <p:cNvSpPr txBox="1"/>
          <p:nvPr/>
        </p:nvSpPr>
        <p:spPr>
          <a:xfrm>
            <a:off x="2137954" y="426720"/>
            <a:ext cx="4868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II – FILHOS E PARENTES NA CASA DE DAVI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465EAC-CF6C-A10F-BDCB-34F07349DA43}"/>
              </a:ext>
            </a:extLst>
          </p:cNvPr>
          <p:cNvSpPr txBox="1"/>
          <p:nvPr/>
        </p:nvSpPr>
        <p:spPr>
          <a:xfrm>
            <a:off x="431073" y="1906823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1. Tamar.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D0A681-45F0-C421-5B5F-AA7CE69EE914}"/>
              </a:ext>
            </a:extLst>
          </p:cNvPr>
          <p:cNvSpPr txBox="1"/>
          <p:nvPr/>
        </p:nvSpPr>
        <p:spPr>
          <a:xfrm>
            <a:off x="431073" y="2771373"/>
            <a:ext cx="76678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i="1" dirty="0">
                <a:solidFill>
                  <a:srgbClr val="FF0000"/>
                </a:solidFill>
              </a:rPr>
              <a:t>E estes foram os filhos de Davi, que lhe nasceram em Hebrom: o primogênito, </a:t>
            </a:r>
            <a:r>
              <a:rPr lang="pt-PT" sz="2000" b="1" i="1" dirty="0" err="1">
                <a:solidFill>
                  <a:srgbClr val="FF0000"/>
                </a:solidFill>
              </a:rPr>
              <a:t>Amnom</a:t>
            </a:r>
            <a:r>
              <a:rPr lang="pt-PT" sz="2000" b="1" i="1" dirty="0">
                <a:solidFill>
                  <a:srgbClr val="FF0000"/>
                </a:solidFill>
              </a:rPr>
              <a:t>, de </a:t>
            </a:r>
            <a:r>
              <a:rPr lang="pt-PT" sz="2000" b="1" i="1" dirty="0" err="1">
                <a:solidFill>
                  <a:srgbClr val="FF0000"/>
                </a:solidFill>
              </a:rPr>
              <a:t>Ainoã</a:t>
            </a:r>
            <a:r>
              <a:rPr lang="pt-PT" sz="2000" b="1" i="1" dirty="0">
                <a:solidFill>
                  <a:srgbClr val="FF0000"/>
                </a:solidFill>
              </a:rPr>
              <a:t>, a </a:t>
            </a:r>
            <a:r>
              <a:rPr lang="pt-PT" sz="2000" b="1" i="1" dirty="0" err="1">
                <a:solidFill>
                  <a:srgbClr val="FF0000"/>
                </a:solidFill>
              </a:rPr>
              <a:t>jizreelita</a:t>
            </a:r>
            <a:r>
              <a:rPr lang="pt-PT" sz="2000" b="1" i="1" dirty="0">
                <a:solidFill>
                  <a:srgbClr val="FF0000"/>
                </a:solidFill>
              </a:rPr>
              <a:t>; o segundo Daniel, de Abigail, a carmelita;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O terceiro, Absalão, filho de </a:t>
            </a:r>
            <a:r>
              <a:rPr lang="pt-PT" sz="2000" b="1" i="1" dirty="0" err="1">
                <a:solidFill>
                  <a:srgbClr val="FF0000"/>
                </a:solidFill>
              </a:rPr>
              <a:t>Maaca</a:t>
            </a:r>
            <a:r>
              <a:rPr lang="pt-PT" sz="2000" b="1" i="1" dirty="0">
                <a:solidFill>
                  <a:srgbClr val="FF0000"/>
                </a:solidFill>
              </a:rPr>
              <a:t>, filha de </a:t>
            </a:r>
            <a:r>
              <a:rPr lang="pt-PT" sz="2000" b="1" i="1" dirty="0" err="1">
                <a:solidFill>
                  <a:srgbClr val="FF0000"/>
                </a:solidFill>
              </a:rPr>
              <a:t>Talmai</a:t>
            </a:r>
            <a:r>
              <a:rPr lang="pt-PT" sz="2000" b="1" i="1" dirty="0">
                <a:solidFill>
                  <a:srgbClr val="FF0000"/>
                </a:solidFill>
              </a:rPr>
              <a:t>, rei de </a:t>
            </a:r>
            <a:r>
              <a:rPr lang="pt-PT" sz="2000" b="1" i="1" dirty="0" err="1">
                <a:solidFill>
                  <a:srgbClr val="FF0000"/>
                </a:solidFill>
              </a:rPr>
              <a:t>Gesur</a:t>
            </a:r>
            <a:r>
              <a:rPr lang="pt-PT" sz="2000" b="1" i="1" dirty="0">
                <a:solidFill>
                  <a:srgbClr val="FF0000"/>
                </a:solidFill>
              </a:rPr>
              <a:t>; o quarto, Adonias, filho de </a:t>
            </a:r>
            <a:r>
              <a:rPr lang="pt-PT" sz="2000" b="1" i="1" dirty="0" err="1">
                <a:solidFill>
                  <a:srgbClr val="FF0000"/>
                </a:solidFill>
              </a:rPr>
              <a:t>Hagite</a:t>
            </a:r>
            <a:r>
              <a:rPr lang="pt-PT" sz="2000" b="1" i="1" dirty="0">
                <a:solidFill>
                  <a:srgbClr val="FF0000"/>
                </a:solidFill>
              </a:rPr>
              <a:t>; </a:t>
            </a:r>
            <a:r>
              <a:rPr lang="pt-PT" sz="2400" dirty="0"/>
              <a:t>1 </a:t>
            </a:r>
            <a:r>
              <a:rPr lang="pt-PT" sz="2400" dirty="0" err="1"/>
              <a:t>Cr</a:t>
            </a:r>
            <a:r>
              <a:rPr lang="pt-PT" sz="2400" dirty="0"/>
              <a:t> 3:1,2</a:t>
            </a:r>
          </a:p>
          <a:p>
            <a:endParaRPr lang="pt-PT" sz="2400" dirty="0"/>
          </a:p>
          <a:p>
            <a:r>
              <a:rPr lang="pt-PT" sz="2400" dirty="0" err="1"/>
              <a:t>Amnom</a:t>
            </a:r>
            <a:r>
              <a:rPr lang="pt-PT" sz="2400" dirty="0"/>
              <a:t> era meio irmão de Tamar, e ambos eram filhos de Davi</a:t>
            </a:r>
          </a:p>
          <a:p>
            <a:endParaRPr lang="pt-PT" sz="2400" dirty="0"/>
          </a:p>
          <a:p>
            <a:r>
              <a:rPr lang="pt-PT" sz="2400" dirty="0" err="1"/>
              <a:t>Amnom</a:t>
            </a:r>
            <a:r>
              <a:rPr lang="pt-PT" sz="2400" dirty="0"/>
              <a:t> cometeu incesto e </a:t>
            </a:r>
            <a:r>
              <a:rPr lang="pt-PT" sz="2400" dirty="0" err="1"/>
              <a:t>estrupo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6047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7C3D587-B963-B57D-380D-466D4C6D5524}"/>
              </a:ext>
            </a:extLst>
          </p:cNvPr>
          <p:cNvSpPr txBox="1"/>
          <p:nvPr/>
        </p:nvSpPr>
        <p:spPr>
          <a:xfrm>
            <a:off x="2351314" y="461554"/>
            <a:ext cx="2220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2. Absalão.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C5CECA-0D07-58A5-0ABD-FDD4109FD647}"/>
              </a:ext>
            </a:extLst>
          </p:cNvPr>
          <p:cNvSpPr txBox="1"/>
          <p:nvPr/>
        </p:nvSpPr>
        <p:spPr>
          <a:xfrm>
            <a:off x="683623" y="1489165"/>
            <a:ext cx="55560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Era irmão de Tamar, filho de </a:t>
            </a:r>
            <a:r>
              <a:rPr lang="pt-PT" sz="2000" dirty="0" err="1"/>
              <a:t>Maaca</a:t>
            </a:r>
            <a:r>
              <a:rPr lang="pt-PT" sz="2000" dirty="0"/>
              <a:t> e terceiro filho do rei Davi. </a:t>
            </a:r>
          </a:p>
          <a:p>
            <a:endParaRPr lang="pt-PT" sz="2000" dirty="0"/>
          </a:p>
          <a:p>
            <a:r>
              <a:rPr lang="pt-PT" sz="2000" dirty="0"/>
              <a:t>Nos capítulos 13 a 19 de 2 Samuel, sua história está registrada em detalhes.</a:t>
            </a:r>
          </a:p>
          <a:p>
            <a:endParaRPr lang="pt-PT" sz="2000" dirty="0"/>
          </a:p>
          <a:p>
            <a:r>
              <a:rPr lang="pt-PT" sz="2000" dirty="0"/>
              <a:t>Seu nome tem a ver com paz, mas ironicamente sua história nada tem a ver com ela: Absalão assassinou </a:t>
            </a:r>
            <a:r>
              <a:rPr lang="pt-PT" sz="2000" dirty="0" err="1"/>
              <a:t>Amnom</a:t>
            </a:r>
            <a:r>
              <a:rPr lang="pt-PT" sz="2000" dirty="0"/>
              <a:t>, seu meio-irmão, conspirou e rebelou-se contra o seu pai, o rei Davi.</a:t>
            </a:r>
          </a:p>
        </p:txBody>
      </p:sp>
    </p:spTree>
    <p:extLst>
      <p:ext uri="{BB962C8B-B14F-4D97-AF65-F5344CB8AC3E}">
        <p14:creationId xmlns:p14="http://schemas.microsoft.com/office/powerpoint/2010/main" val="3701692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A7F421C-BF2A-8A5E-743F-42064727A858}"/>
              </a:ext>
            </a:extLst>
          </p:cNvPr>
          <p:cNvSpPr txBox="1"/>
          <p:nvPr/>
        </p:nvSpPr>
        <p:spPr>
          <a:xfrm>
            <a:off x="2438400" y="592183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3. </a:t>
            </a:r>
            <a:r>
              <a:rPr lang="pt-PT" sz="2000" b="1" dirty="0" err="1"/>
              <a:t>Amnom</a:t>
            </a:r>
            <a:r>
              <a:rPr lang="pt-PT" sz="2000" b="1" dirty="0"/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BECB7D-F6CD-405C-7329-B142FA45D51D}"/>
              </a:ext>
            </a:extLst>
          </p:cNvPr>
          <p:cNvSpPr txBox="1"/>
          <p:nvPr/>
        </p:nvSpPr>
        <p:spPr>
          <a:xfrm>
            <a:off x="470262" y="1471230"/>
            <a:ext cx="6069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 err="1"/>
              <a:t>Amnom</a:t>
            </a:r>
            <a:r>
              <a:rPr lang="pt-PT" dirty="0"/>
              <a:t> era filho de Davi e </a:t>
            </a:r>
            <a:r>
              <a:rPr lang="pt-PT" dirty="0" err="1"/>
              <a:t>Ainoã</a:t>
            </a:r>
            <a:endParaRPr lang="pt-PT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Ele teve uma paixão doentia por sua irmã Tamar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A angustia e o desejo incontinente por sua meia irmã terminou em violência sexual forçada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Tamar desconhecia  essa intenção maligna do irmão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6101E6-B872-FEF9-0BB9-14C5DB4FCE91}"/>
              </a:ext>
            </a:extLst>
          </p:cNvPr>
          <p:cNvSpPr txBox="1"/>
          <p:nvPr/>
        </p:nvSpPr>
        <p:spPr>
          <a:xfrm>
            <a:off x="226423" y="3909442"/>
            <a:ext cx="7654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 aconteceu depois disto que, tendo Absalão, filho de Davi, uma irmã formosa, cujo nome era Tamar, </a:t>
            </a:r>
            <a:r>
              <a:rPr lang="pt-PT" b="1" i="1" dirty="0" err="1">
                <a:solidFill>
                  <a:srgbClr val="FF0000"/>
                </a:solidFill>
              </a:rPr>
              <a:t>Amnom</a:t>
            </a:r>
            <a:r>
              <a:rPr lang="pt-PT" b="1" i="1" dirty="0">
                <a:solidFill>
                  <a:srgbClr val="FF0000"/>
                </a:solidFill>
              </a:rPr>
              <a:t>, filho de Davi, amou-a.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E angustiou-se </a:t>
            </a:r>
            <a:r>
              <a:rPr lang="pt-PT" b="1" i="1" dirty="0" err="1">
                <a:solidFill>
                  <a:srgbClr val="FF0000"/>
                </a:solidFill>
              </a:rPr>
              <a:t>Amnom</a:t>
            </a:r>
            <a:r>
              <a:rPr lang="pt-PT" b="1" i="1" dirty="0">
                <a:solidFill>
                  <a:srgbClr val="FF0000"/>
                </a:solidFill>
              </a:rPr>
              <a:t>, até adoecer, por Tamar, sua irmã, porque era virgem; e parecia aos olhos de </a:t>
            </a:r>
            <a:r>
              <a:rPr lang="pt-PT" b="1" i="1" dirty="0" err="1">
                <a:solidFill>
                  <a:srgbClr val="FF0000"/>
                </a:solidFill>
              </a:rPr>
              <a:t>Amnom</a:t>
            </a:r>
            <a:r>
              <a:rPr lang="pt-PT" b="1" i="1" dirty="0">
                <a:solidFill>
                  <a:srgbClr val="FF0000"/>
                </a:solidFill>
              </a:rPr>
              <a:t> dificultoso fazer-lhe coisa alguma. </a:t>
            </a:r>
            <a:r>
              <a:rPr lang="pt-PT" b="1" dirty="0"/>
              <a:t>2 Samuel 13:1,2</a:t>
            </a:r>
          </a:p>
        </p:txBody>
      </p:sp>
    </p:spTree>
    <p:extLst>
      <p:ext uri="{BB962C8B-B14F-4D97-AF65-F5344CB8AC3E}">
        <p14:creationId xmlns:p14="http://schemas.microsoft.com/office/powerpoint/2010/main" val="3946069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286DF3D-2AD3-E8C8-11B2-D1E4C6ACDF30}"/>
              </a:ext>
            </a:extLst>
          </p:cNvPr>
          <p:cNvSpPr txBox="1"/>
          <p:nvPr/>
        </p:nvSpPr>
        <p:spPr>
          <a:xfrm>
            <a:off x="1776548" y="513806"/>
            <a:ext cx="559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4. </a:t>
            </a:r>
            <a:r>
              <a:rPr lang="pt-PT" sz="2000" b="1" dirty="0" err="1"/>
              <a:t>Jonadabe</a:t>
            </a:r>
            <a:r>
              <a:rPr lang="pt-PT" sz="2000" b="1" dirty="0"/>
              <a:t>, um conselheiro do mal.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6F3E848-0179-FB66-B2B3-86D22A4035B8}"/>
              </a:ext>
            </a:extLst>
          </p:cNvPr>
          <p:cNvSpPr txBox="1"/>
          <p:nvPr/>
        </p:nvSpPr>
        <p:spPr>
          <a:xfrm>
            <a:off x="148046" y="1297577"/>
            <a:ext cx="658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Jonadabe</a:t>
            </a:r>
            <a:r>
              <a:rPr lang="pt-PT" dirty="0"/>
              <a:t> era primo de </a:t>
            </a:r>
            <a:r>
              <a:rPr lang="pt-PT" dirty="0" err="1"/>
              <a:t>Amnom</a:t>
            </a:r>
            <a:r>
              <a:rPr lang="pt-PT" dirty="0"/>
              <a:t> e filho de </a:t>
            </a:r>
            <a:r>
              <a:rPr lang="pt-PT" dirty="0" err="1"/>
              <a:t>Simeia</a:t>
            </a:r>
            <a:r>
              <a:rPr lang="pt-PT" dirty="0"/>
              <a:t>, irmão de Davi. Segundo o que a Bíblia registra, era homem sagaz e de maus pensamentos em seu coração (2 </a:t>
            </a:r>
            <a:r>
              <a:rPr lang="pt-PT" dirty="0" err="1"/>
              <a:t>Sm</a:t>
            </a:r>
            <a:r>
              <a:rPr lang="pt-PT" dirty="0"/>
              <a:t> 13.3).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1DD207B-9372-DC1B-CA8E-2CB0748FE282}"/>
              </a:ext>
            </a:extLst>
          </p:cNvPr>
          <p:cNvSpPr txBox="1"/>
          <p:nvPr/>
        </p:nvSpPr>
        <p:spPr>
          <a:xfrm>
            <a:off x="148046" y="2604568"/>
            <a:ext cx="658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Jonadabe</a:t>
            </a:r>
            <a:r>
              <a:rPr lang="pt-PT" dirty="0"/>
              <a:t> deu maus conselhos a </a:t>
            </a:r>
            <a:r>
              <a:rPr lang="pt-PT" dirty="0" err="1"/>
              <a:t>Amnom</a:t>
            </a:r>
            <a:r>
              <a:rPr lang="pt-PT" dirty="0"/>
              <a:t> seu primo, induzindo-o a fazer sexo com a prima</a:t>
            </a:r>
          </a:p>
          <a:p>
            <a:endParaRPr lang="pt-PT" dirty="0"/>
          </a:p>
          <a:p>
            <a:r>
              <a:rPr lang="pt-PT" dirty="0"/>
              <a:t>Lembrando que Tamar era virgem e nada sabia dessa trama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E42954C-C1BC-96F9-8A39-2922AD4D02BA}"/>
              </a:ext>
            </a:extLst>
          </p:cNvPr>
          <p:cNvSpPr txBox="1"/>
          <p:nvPr/>
        </p:nvSpPr>
        <p:spPr>
          <a:xfrm>
            <a:off x="2007326" y="4188558"/>
            <a:ext cx="286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2 Samuel 13:3-11</a:t>
            </a:r>
          </a:p>
        </p:txBody>
      </p:sp>
    </p:spTree>
    <p:extLst>
      <p:ext uri="{BB962C8B-B14F-4D97-AF65-F5344CB8AC3E}">
        <p14:creationId xmlns:p14="http://schemas.microsoft.com/office/powerpoint/2010/main" val="3773067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F9658FD-6DFF-1CD3-D525-D8894291721E}"/>
              </a:ext>
            </a:extLst>
          </p:cNvPr>
          <p:cNvSpPr txBox="1"/>
          <p:nvPr/>
        </p:nvSpPr>
        <p:spPr>
          <a:xfrm>
            <a:off x="2068285" y="365761"/>
            <a:ext cx="50074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III – O PROBLEMA MORAL NA FAMÍLIA DE DAVI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BE13A-B8ED-D967-EB6A-5A79279BAF05}"/>
              </a:ext>
            </a:extLst>
          </p:cNvPr>
          <p:cNvSpPr txBox="1"/>
          <p:nvPr/>
        </p:nvSpPr>
        <p:spPr>
          <a:xfrm>
            <a:off x="296091" y="1803981"/>
            <a:ext cx="4441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1. As consequências de sua falta de domínio próprio.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3C1A13-0C9C-152B-1A09-8C27D5D618A9}"/>
              </a:ext>
            </a:extLst>
          </p:cNvPr>
          <p:cNvSpPr txBox="1"/>
          <p:nvPr/>
        </p:nvSpPr>
        <p:spPr>
          <a:xfrm>
            <a:off x="296091" y="2995980"/>
            <a:ext cx="72977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Davi reconheceu seus pecados diante de Deus e do profeta Natã, mas não pode evitar as consequências do seu erro</a:t>
            </a:r>
          </a:p>
          <a:p>
            <a:endParaRPr lang="pt-PT" dirty="0"/>
          </a:p>
          <a:p>
            <a:endParaRPr lang="pt-PT" dirty="0"/>
          </a:p>
          <a:p>
            <a:r>
              <a:rPr lang="pt-PT" b="1" i="1" dirty="0">
                <a:solidFill>
                  <a:srgbClr val="FF0000"/>
                </a:solidFill>
              </a:rPr>
              <a:t>Assim diz o Senhor: Eis que suscitarei da tua própria casa o mal sobre ti, e tomarei tuas mulheres perante os teus olhos, e as darei a teu próximo, o qual se deitará com tuas mulheres perante este sol.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Porque tu o fizeste em oculto, mas eu farei este negócio perante todo o Israel e perante o sol.</a:t>
            </a:r>
            <a:r>
              <a:rPr lang="pt-PT" dirty="0"/>
              <a:t> </a:t>
            </a:r>
            <a:r>
              <a:rPr lang="pt-PT" b="1" dirty="0"/>
              <a:t>2 Samuel 12:11,12</a:t>
            </a:r>
          </a:p>
        </p:txBody>
      </p:sp>
    </p:spTree>
    <p:extLst>
      <p:ext uri="{BB962C8B-B14F-4D97-AF65-F5344CB8AC3E}">
        <p14:creationId xmlns:p14="http://schemas.microsoft.com/office/powerpoint/2010/main" val="64190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7455F95-F52C-A596-D5B1-5516E73B72B9}"/>
              </a:ext>
            </a:extLst>
          </p:cNvPr>
          <p:cNvSpPr txBox="1"/>
          <p:nvPr/>
        </p:nvSpPr>
        <p:spPr>
          <a:xfrm>
            <a:off x="1998617" y="313507"/>
            <a:ext cx="5146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2. Incesto e morte na família.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FF4C5FC-78C8-692D-7AFD-FF629A18B38C}"/>
              </a:ext>
            </a:extLst>
          </p:cNvPr>
          <p:cNvSpPr txBox="1"/>
          <p:nvPr/>
        </p:nvSpPr>
        <p:spPr>
          <a:xfrm>
            <a:off x="418011" y="1236617"/>
            <a:ext cx="716715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Outro caso alarmante foi o pecado de incesto do filho mais velho de Davi contra a própria irmã Tamar </a:t>
            </a:r>
            <a:r>
              <a:rPr lang="pt-PT" b="1" dirty="0">
                <a:solidFill>
                  <a:srgbClr val="FF0000"/>
                </a:solidFill>
              </a:rPr>
              <a:t>(2 </a:t>
            </a:r>
            <a:r>
              <a:rPr lang="pt-PT" b="1" dirty="0" err="1">
                <a:solidFill>
                  <a:srgbClr val="FF0000"/>
                </a:solidFill>
              </a:rPr>
              <a:t>Sm</a:t>
            </a:r>
            <a:r>
              <a:rPr lang="pt-PT" b="1" dirty="0">
                <a:solidFill>
                  <a:srgbClr val="FF0000"/>
                </a:solidFill>
              </a:rPr>
              <a:t> 13.1). </a:t>
            </a:r>
          </a:p>
          <a:p>
            <a:endParaRPr lang="pt-PT" dirty="0"/>
          </a:p>
          <a:p>
            <a:r>
              <a:rPr lang="pt-PT" dirty="0"/>
              <a:t>A consequência inevitável disso na família do rei foi o ódio alimentado por Absalão até matar seu meio-irmão </a:t>
            </a:r>
            <a:r>
              <a:rPr lang="pt-PT" dirty="0" err="1"/>
              <a:t>Amnom</a:t>
            </a:r>
            <a:r>
              <a:rPr lang="pt-PT" dirty="0"/>
              <a:t>, como vingança pelo abuso que sua irmã Tamar sofreu.</a:t>
            </a:r>
          </a:p>
          <a:p>
            <a:endParaRPr lang="pt-PT" dirty="0"/>
          </a:p>
          <a:p>
            <a:r>
              <a:rPr lang="pt-PT" sz="1600" b="1" dirty="0">
                <a:solidFill>
                  <a:srgbClr val="FF0000"/>
                </a:solidFill>
                <a:latin typeface="+mj-lt"/>
              </a:rPr>
              <a:t>11</a:t>
            </a:r>
            <a:r>
              <a:rPr lang="pt-PT" sz="1600" dirty="0">
                <a:latin typeface="+mj-lt"/>
              </a:rPr>
              <a:t>- E chegando-lhos, para que comesse, pegou dela, e disse-lhe: Vem, deita-te comigo, minha irmã.</a:t>
            </a:r>
          </a:p>
          <a:p>
            <a:r>
              <a:rPr lang="pt-PT" sz="1600" b="1" dirty="0">
                <a:solidFill>
                  <a:srgbClr val="FF0000"/>
                </a:solidFill>
                <a:latin typeface="+mj-lt"/>
              </a:rPr>
              <a:t>12</a:t>
            </a:r>
            <a:r>
              <a:rPr lang="pt-PT" sz="1600" dirty="0">
                <a:latin typeface="+mj-lt"/>
              </a:rPr>
              <a:t> - Porém ela lhe disse: Não, meu irmão, não me forces, porque não se faz assim em Israel; não faças tal loucura.</a:t>
            </a:r>
          </a:p>
          <a:p>
            <a:r>
              <a:rPr lang="pt-PT" sz="1600" b="1" dirty="0">
                <a:solidFill>
                  <a:srgbClr val="FF0000"/>
                </a:solidFill>
                <a:latin typeface="+mj-lt"/>
              </a:rPr>
              <a:t>13</a:t>
            </a:r>
            <a:r>
              <a:rPr lang="pt-PT" sz="1600" dirty="0">
                <a:latin typeface="+mj-lt"/>
              </a:rPr>
              <a:t> - Porque, aonde iria eu com a minha vergonha? E tu serias como um dos loucos de Israel. Agora, pois, peço-te que fales ao rei, porque não me negará a ti.</a:t>
            </a:r>
          </a:p>
          <a:p>
            <a:r>
              <a:rPr lang="pt-PT" sz="1600" b="1" dirty="0">
                <a:solidFill>
                  <a:srgbClr val="FF0000"/>
                </a:solidFill>
                <a:latin typeface="+mj-lt"/>
              </a:rPr>
              <a:t>14</a:t>
            </a:r>
            <a:r>
              <a:rPr lang="pt-PT" sz="1600" dirty="0">
                <a:latin typeface="+mj-lt"/>
              </a:rPr>
              <a:t> - Porém ele não quis dar ouvidos à sua voz; antes, sendo mais forte do que ela, a forçou, e se deitou com ela.</a:t>
            </a:r>
          </a:p>
          <a:p>
            <a:r>
              <a:rPr lang="pt-PT" sz="1600" b="1" dirty="0">
                <a:solidFill>
                  <a:srgbClr val="FF0000"/>
                </a:solidFill>
                <a:latin typeface="+mj-lt"/>
              </a:rPr>
              <a:t>15</a:t>
            </a:r>
            <a:r>
              <a:rPr lang="pt-PT" sz="1600" dirty="0">
                <a:latin typeface="+mj-lt"/>
              </a:rPr>
              <a:t> - Depois </a:t>
            </a:r>
            <a:r>
              <a:rPr lang="pt-PT" sz="1600" dirty="0" err="1">
                <a:latin typeface="+mj-lt"/>
              </a:rPr>
              <a:t>Amnom</a:t>
            </a:r>
            <a:r>
              <a:rPr lang="pt-PT" sz="1600" dirty="0">
                <a:latin typeface="+mj-lt"/>
              </a:rPr>
              <a:t> sentiu grande aversão por ela, pois maior era o ódio que sentiu por ela do que o amor com que a amara. E disse-lhe </a:t>
            </a:r>
            <a:r>
              <a:rPr lang="pt-PT" sz="1600" dirty="0" err="1">
                <a:latin typeface="+mj-lt"/>
              </a:rPr>
              <a:t>Amnom</a:t>
            </a:r>
            <a:r>
              <a:rPr lang="pt-PT" sz="1600" dirty="0">
                <a:latin typeface="+mj-lt"/>
              </a:rPr>
              <a:t>: Levanta-te, e vai-te. </a:t>
            </a:r>
            <a:r>
              <a:rPr lang="pt-PT" sz="1600" b="1" dirty="0">
                <a:solidFill>
                  <a:srgbClr val="FF0000"/>
                </a:solidFill>
              </a:rPr>
              <a:t>2 Samuel 13:11-15</a:t>
            </a:r>
          </a:p>
        </p:txBody>
      </p:sp>
    </p:spTree>
    <p:extLst>
      <p:ext uri="{BB962C8B-B14F-4D97-AF65-F5344CB8AC3E}">
        <p14:creationId xmlns:p14="http://schemas.microsoft.com/office/powerpoint/2010/main" val="2274691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790EDE5-5E67-1FEA-2963-52EF859BEE5D}"/>
              </a:ext>
            </a:extLst>
          </p:cNvPr>
          <p:cNvSpPr txBox="1"/>
          <p:nvPr/>
        </p:nvSpPr>
        <p:spPr>
          <a:xfrm>
            <a:off x="2124891" y="365760"/>
            <a:ext cx="2447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 o Rei Davi?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9CEDB43-543B-03DA-88B9-9BC44136F008}"/>
              </a:ext>
            </a:extLst>
          </p:cNvPr>
          <p:cNvSpPr txBox="1"/>
          <p:nvPr/>
        </p:nvSpPr>
        <p:spPr>
          <a:xfrm>
            <a:off x="1602377" y="1225289"/>
            <a:ext cx="5939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Davi ficou irado com </a:t>
            </a:r>
            <a:r>
              <a:rPr lang="pt-PT" dirty="0" err="1"/>
              <a:t>Amnom</a:t>
            </a:r>
            <a:r>
              <a:rPr lang="pt-PT" dirty="0"/>
              <a:t>, mas não fez nada contra o filho, mais tarde Absalão matou </a:t>
            </a:r>
            <a:r>
              <a:rPr lang="pt-PT" dirty="0" err="1"/>
              <a:t>Amnom</a:t>
            </a:r>
            <a:r>
              <a:rPr lang="pt-PT" dirty="0"/>
              <a:t>.</a:t>
            </a:r>
          </a:p>
          <a:p>
            <a:endParaRPr lang="pt-PT" dirty="0"/>
          </a:p>
          <a:p>
            <a:r>
              <a:rPr lang="pt-PT" dirty="0"/>
              <a:t>Tempos depois Absalão se rebelou contra o pai e resolveu tomar-lhe o trono.</a:t>
            </a:r>
          </a:p>
          <a:p>
            <a:endParaRPr lang="pt-PT" dirty="0"/>
          </a:p>
          <a:p>
            <a:r>
              <a:rPr lang="pt-PT" dirty="0"/>
              <a:t>Na guerra pelo trono Absalão foi perseguido pelos soldados de Davi</a:t>
            </a:r>
          </a:p>
          <a:p>
            <a:endParaRPr lang="pt-PT" dirty="0"/>
          </a:p>
          <a:p>
            <a:r>
              <a:rPr lang="pt-PT" dirty="0"/>
              <a:t>Ao passar por baixo de um carvalho ficou pendurado pelos cabelos</a:t>
            </a:r>
          </a:p>
          <a:p>
            <a:endParaRPr lang="pt-PT" dirty="0"/>
          </a:p>
          <a:p>
            <a:r>
              <a:rPr lang="pt-PT" dirty="0"/>
              <a:t>Joabe capitão do exercito o matou – </a:t>
            </a:r>
            <a:r>
              <a:rPr lang="pt-PT" b="1" dirty="0">
                <a:solidFill>
                  <a:srgbClr val="FF0000"/>
                </a:solidFill>
              </a:rPr>
              <a:t>2 Samuel 18:33</a:t>
            </a:r>
          </a:p>
        </p:txBody>
      </p:sp>
    </p:spTree>
    <p:extLst>
      <p:ext uri="{BB962C8B-B14F-4D97-AF65-F5344CB8AC3E}">
        <p14:creationId xmlns:p14="http://schemas.microsoft.com/office/powerpoint/2010/main" val="3706457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89B7121-A535-A35C-4B1D-1F2226B3CB62}"/>
              </a:ext>
            </a:extLst>
          </p:cNvPr>
          <p:cNvSpPr txBox="1"/>
          <p:nvPr/>
        </p:nvSpPr>
        <p:spPr>
          <a:xfrm>
            <a:off x="1711234" y="531224"/>
            <a:ext cx="572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3. Vigilância, proximidade e exemplo.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C34BEA-2D3B-9F89-A86E-92199406E662}"/>
              </a:ext>
            </a:extLst>
          </p:cNvPr>
          <p:cNvSpPr txBox="1"/>
          <p:nvPr/>
        </p:nvSpPr>
        <p:spPr>
          <a:xfrm>
            <a:off x="1711234" y="1720840"/>
            <a:ext cx="57215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Essa história, do problema moral na família de Davi, ensina a todos os pais a respeito da importância da vigilância, da proximidade e do exemplo na família. </a:t>
            </a:r>
          </a:p>
          <a:p>
            <a:endParaRPr lang="pt-PT" dirty="0"/>
          </a:p>
          <a:p>
            <a:r>
              <a:rPr lang="pt-PT" dirty="0"/>
              <a:t>É muito importante desenvolvermos uma relação sóbria e equilibrada com os nossos cônjuges, filhos, parentes e pessoas próximas da nossa família.</a:t>
            </a:r>
          </a:p>
          <a:p>
            <a:endParaRPr lang="pt-PT" dirty="0"/>
          </a:p>
          <a:p>
            <a:r>
              <a:rPr lang="pt-PT" dirty="0"/>
              <a:t>Que a Nossa Família Seja Para a Gloria de Deus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Portanto, quer comais quer bebais, ou façais outra qualquer coisa, fazei tudo para glória de Deus. </a:t>
            </a:r>
            <a:r>
              <a:rPr lang="pt-PT" b="1" dirty="0"/>
              <a:t>1 Coríntios 10:31</a:t>
            </a:r>
          </a:p>
        </p:txBody>
      </p:sp>
    </p:spTree>
    <p:extLst>
      <p:ext uri="{BB962C8B-B14F-4D97-AF65-F5344CB8AC3E}">
        <p14:creationId xmlns:p14="http://schemas.microsoft.com/office/powerpoint/2010/main" val="3104220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9FD4160-CB36-B03F-2966-24B155C4EE88}"/>
              </a:ext>
            </a:extLst>
          </p:cNvPr>
          <p:cNvSpPr txBox="1"/>
          <p:nvPr/>
        </p:nvSpPr>
        <p:spPr>
          <a:xfrm>
            <a:off x="3730751" y="1265314"/>
            <a:ext cx="4141797" cy="2002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latin typeface="+mj-lt"/>
                <a:ea typeface="+mj-ea"/>
                <a:cs typeface="+mj-cs"/>
              </a:rPr>
              <a:t>REFLEXÃO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Head with Gears">
            <a:extLst>
              <a:ext uri="{FF2B5EF4-FFF2-40B4-BE49-F238E27FC236}">
                <a16:creationId xmlns:a16="http://schemas.microsoft.com/office/drawing/2014/main" id="{37B8CD6F-9823-4228-AFA0-C8C71F0DA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453" y="2020850"/>
            <a:ext cx="2824269" cy="28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0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32A7263-6998-977B-E8AE-2BDD196DC944}"/>
              </a:ext>
            </a:extLst>
          </p:cNvPr>
          <p:cNvSpPr txBox="1"/>
          <p:nvPr/>
        </p:nvSpPr>
        <p:spPr>
          <a:xfrm>
            <a:off x="705395" y="478971"/>
            <a:ext cx="65227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1. O que o livro de 1 Samuel mostra a respeito da monarquia de Israel?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61875-4B22-DCB5-202D-01AA8FCADE94}"/>
              </a:ext>
            </a:extLst>
          </p:cNvPr>
          <p:cNvSpPr txBox="1"/>
          <p:nvPr/>
        </p:nvSpPr>
        <p:spPr>
          <a:xfrm>
            <a:off x="705395" y="2767280"/>
            <a:ext cx="60698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O livro de 1 Samuel mostra a decadência do reinado de Saul e o processo da escolha de Deus a respeito de um homem segundo o seu coração para assumir o lugar do primeiro rei de Israel: Davi.</a:t>
            </a:r>
          </a:p>
        </p:txBody>
      </p:sp>
    </p:spTree>
    <p:extLst>
      <p:ext uri="{BB962C8B-B14F-4D97-AF65-F5344CB8AC3E}">
        <p14:creationId xmlns:p14="http://schemas.microsoft.com/office/powerpoint/2010/main" val="4718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32A7263-6998-977B-E8AE-2BDD196DC944}"/>
              </a:ext>
            </a:extLst>
          </p:cNvPr>
          <p:cNvSpPr txBox="1"/>
          <p:nvPr/>
        </p:nvSpPr>
        <p:spPr>
          <a:xfrm>
            <a:off x="705395" y="478971"/>
            <a:ext cx="6522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/>
              <a:t>2. Quem era Tamar?</a:t>
            </a:r>
            <a:endParaRPr lang="pt-PT" sz="32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61875-4B22-DCB5-202D-01AA8FCADE94}"/>
              </a:ext>
            </a:extLst>
          </p:cNvPr>
          <p:cNvSpPr txBox="1"/>
          <p:nvPr/>
        </p:nvSpPr>
        <p:spPr>
          <a:xfrm>
            <a:off x="705395" y="1591623"/>
            <a:ext cx="6069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Era filha de Davi com </a:t>
            </a:r>
            <a:r>
              <a:rPr lang="pt-PT" sz="2000" dirty="0" err="1"/>
              <a:t>Maaca</a:t>
            </a:r>
            <a:r>
              <a:rPr lang="pt-PT" sz="2000" dirty="0"/>
              <a:t> e irmã de Absalão.</a:t>
            </a:r>
          </a:p>
        </p:txBody>
      </p:sp>
    </p:spTree>
    <p:extLst>
      <p:ext uri="{BB962C8B-B14F-4D97-AF65-F5344CB8AC3E}">
        <p14:creationId xmlns:p14="http://schemas.microsoft.com/office/powerpoint/2010/main" val="117640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32A7263-6998-977B-E8AE-2BDD196DC944}"/>
              </a:ext>
            </a:extLst>
          </p:cNvPr>
          <p:cNvSpPr txBox="1"/>
          <p:nvPr/>
        </p:nvSpPr>
        <p:spPr>
          <a:xfrm>
            <a:off x="705396" y="478971"/>
            <a:ext cx="5991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/>
              <a:t>3. Como podemos identificar Amnom?</a:t>
            </a:r>
            <a:endParaRPr lang="pt-PT" sz="32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61875-4B22-DCB5-202D-01AA8FCADE94}"/>
              </a:ext>
            </a:extLst>
          </p:cNvPr>
          <p:cNvSpPr txBox="1"/>
          <p:nvPr/>
        </p:nvSpPr>
        <p:spPr>
          <a:xfrm>
            <a:off x="705396" y="2222058"/>
            <a:ext cx="6069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Era irmão de Tamar, filho de </a:t>
            </a:r>
            <a:r>
              <a:rPr lang="pt-PT" sz="2000" dirty="0" err="1"/>
              <a:t>Maaca</a:t>
            </a:r>
            <a:r>
              <a:rPr lang="pt-PT" sz="2000" dirty="0"/>
              <a:t> e terceiro filho do rei Davi.</a:t>
            </a:r>
          </a:p>
        </p:txBody>
      </p:sp>
    </p:spTree>
    <p:extLst>
      <p:ext uri="{BB962C8B-B14F-4D97-AF65-F5344CB8AC3E}">
        <p14:creationId xmlns:p14="http://schemas.microsoft.com/office/powerpoint/2010/main" val="62494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32A7263-6998-977B-E8AE-2BDD196DC944}"/>
              </a:ext>
            </a:extLst>
          </p:cNvPr>
          <p:cNvSpPr txBox="1"/>
          <p:nvPr/>
        </p:nvSpPr>
        <p:spPr>
          <a:xfrm>
            <a:off x="1454334" y="409302"/>
            <a:ext cx="4571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/>
              <a:t>4. Quem confronta o pecado de Davi?</a:t>
            </a:r>
            <a:endParaRPr lang="pt-PT" sz="32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61875-4B22-DCB5-202D-01AA8FCADE94}"/>
              </a:ext>
            </a:extLst>
          </p:cNvPr>
          <p:cNvSpPr txBox="1"/>
          <p:nvPr/>
        </p:nvSpPr>
        <p:spPr>
          <a:xfrm>
            <a:off x="1454334" y="2143681"/>
            <a:ext cx="2995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O profeta Natã.</a:t>
            </a:r>
          </a:p>
        </p:txBody>
      </p:sp>
    </p:spTree>
    <p:extLst>
      <p:ext uri="{BB962C8B-B14F-4D97-AF65-F5344CB8AC3E}">
        <p14:creationId xmlns:p14="http://schemas.microsoft.com/office/powerpoint/2010/main" val="23790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32A7263-6998-977B-E8AE-2BDD196DC944}"/>
              </a:ext>
            </a:extLst>
          </p:cNvPr>
          <p:cNvSpPr txBox="1"/>
          <p:nvPr/>
        </p:nvSpPr>
        <p:spPr>
          <a:xfrm>
            <a:off x="1454334" y="487679"/>
            <a:ext cx="4571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5. O que o rei Davi fez ao saber do fato entre </a:t>
            </a:r>
            <a:r>
              <a:rPr lang="pt-PT" sz="3200" b="1" dirty="0" err="1"/>
              <a:t>Amnom</a:t>
            </a:r>
            <a:r>
              <a:rPr lang="pt-PT" sz="3200" b="1" dirty="0"/>
              <a:t> e Tamar?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61875-4B22-DCB5-202D-01AA8FCADE94}"/>
              </a:ext>
            </a:extLst>
          </p:cNvPr>
          <p:cNvSpPr txBox="1"/>
          <p:nvPr/>
        </p:nvSpPr>
        <p:spPr>
          <a:xfrm>
            <a:off x="1454334" y="2721114"/>
            <a:ext cx="523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Ao saber do fato, Davi irou-se, mas não fez absolutamente nada contra </a:t>
            </a:r>
            <a:r>
              <a:rPr lang="pt-PT" sz="2000" dirty="0" err="1"/>
              <a:t>Amnom</a:t>
            </a:r>
            <a:r>
              <a:rPr lang="pt-P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951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280</TotalTime>
  <Words>1711</Words>
  <Application>Microsoft Office PowerPoint</Application>
  <PresentationFormat>Apresentação no Ecrã (4:3)</PresentationFormat>
  <Paragraphs>133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1" baseType="lpstr">
      <vt:lpstr>Arial</vt:lpstr>
      <vt:lpstr>Trebuchet MS</vt:lpstr>
      <vt:lpstr>Wingdings</vt:lpstr>
      <vt:lpstr>Wingdings 3</vt:lpstr>
      <vt:lpstr>Faceta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TEXTO AUREO  </vt:lpstr>
      <vt:lpstr>VERDADE PRÁTICA  </vt:lpstr>
      <vt:lpstr>INTRODUÇÃO</vt:lpstr>
      <vt:lpstr>I – O REI DAVI E SUA GRANDE FAMÍLIA</vt:lpstr>
      <vt:lpstr>Apresentação do PowerPoint</vt:lpstr>
      <vt:lpstr>3. A grande família de Davi.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</dc:creator>
  <cp:lastModifiedBy>valdemar</cp:lastModifiedBy>
  <cp:revision>9</cp:revision>
  <dcterms:created xsi:type="dcterms:W3CDTF">2023-05-21T19:02:39Z</dcterms:created>
  <dcterms:modified xsi:type="dcterms:W3CDTF">2023-05-26T07:41:53Z</dcterms:modified>
</cp:coreProperties>
</file>