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B736"/>
    <a:srgbClr val="D8D4C1"/>
    <a:srgbClr val="7E3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771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207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6400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990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38412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438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2305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099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3409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8199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9654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5747B-C480-42A6-96CE-D06CD215EF7D}" type="datetimeFigureOut">
              <a:rPr lang="pt-PT" smtClean="0"/>
              <a:t>08/10/2024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1565-3114-42E1-8C6D-56A37B134B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0504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76FABB2-459C-9197-B58B-EDE046B37C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73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76FABB2-459C-9197-B58B-EDE046B37C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50FBE4F-8C65-69AC-3D08-BBCCAA51F785}"/>
              </a:ext>
            </a:extLst>
          </p:cNvPr>
          <p:cNvSpPr/>
          <p:nvPr/>
        </p:nvSpPr>
        <p:spPr>
          <a:xfrm>
            <a:off x="1140735" y="4490519"/>
            <a:ext cx="6663351" cy="914400"/>
          </a:xfrm>
          <a:prstGeom prst="rect">
            <a:avLst/>
          </a:prstGeom>
          <a:solidFill>
            <a:srgbClr val="F0B73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LIÇÃO 2 – PROMESSAS DE DEUS A ISRAEL</a:t>
            </a:r>
          </a:p>
        </p:txBody>
      </p:sp>
    </p:spTree>
    <p:extLst>
      <p:ext uri="{BB962C8B-B14F-4D97-AF65-F5344CB8AC3E}">
        <p14:creationId xmlns:p14="http://schemas.microsoft.com/office/powerpoint/2010/main" val="255216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i="1" dirty="0"/>
              <a:t>TEXTO ÁUREO</a:t>
            </a:r>
          </a:p>
          <a:p>
            <a:pPr algn="ctr"/>
            <a:endParaRPr lang="pt-PT" sz="2800" b="1" i="1" dirty="0"/>
          </a:p>
          <a:p>
            <a:pPr algn="ctr"/>
            <a:r>
              <a:rPr lang="pt-PT" sz="2800" b="1" i="1" dirty="0"/>
              <a:t>“E abençoarei os que te abençoarem e amaldiçoarei os que te amaldiçoarem; e em ti serão benditas todas as famílias da terra.” (</a:t>
            </a:r>
            <a:r>
              <a:rPr lang="pt-PT" sz="2800" b="1" i="1" dirty="0" err="1"/>
              <a:t>Gn</a:t>
            </a:r>
            <a:r>
              <a:rPr lang="pt-PT" sz="2800" b="1" i="1" dirty="0"/>
              <a:t> 12.3)</a:t>
            </a:r>
          </a:p>
        </p:txBody>
      </p:sp>
    </p:spTree>
    <p:extLst>
      <p:ext uri="{BB962C8B-B14F-4D97-AF65-F5344CB8AC3E}">
        <p14:creationId xmlns:p14="http://schemas.microsoft.com/office/powerpoint/2010/main" val="2812865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i="1" dirty="0"/>
              <a:t>VERDADE PRÁTICA</a:t>
            </a:r>
          </a:p>
          <a:p>
            <a:pPr algn="ctr"/>
            <a:endParaRPr lang="pt-PT" sz="2800" b="1" i="1" dirty="0"/>
          </a:p>
          <a:p>
            <a:pPr algn="ctr"/>
            <a:r>
              <a:rPr lang="pt-PT" sz="2800" b="1" i="1" dirty="0"/>
              <a:t>Ainda que a queda espiritual tenha ocorrido com Israel, há uma gloriosa promessa ao remanescente fiel.</a:t>
            </a:r>
          </a:p>
        </p:txBody>
      </p:sp>
    </p:spTree>
    <p:extLst>
      <p:ext uri="{BB962C8B-B14F-4D97-AF65-F5344CB8AC3E}">
        <p14:creationId xmlns:p14="http://schemas.microsoft.com/office/powerpoint/2010/main" val="213048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i="1" dirty="0">
                <a:solidFill>
                  <a:srgbClr val="FFFF00"/>
                </a:solidFill>
              </a:rPr>
              <a:t>A) Objetivos da lição:</a:t>
            </a:r>
          </a:p>
          <a:p>
            <a:pPr algn="ctr"/>
            <a:r>
              <a:rPr lang="pt-PT" sz="2400" b="1" i="1" dirty="0">
                <a:solidFill>
                  <a:srgbClr val="FFFF00"/>
                </a:solidFill>
              </a:rPr>
              <a:t>I)</a:t>
            </a:r>
            <a:r>
              <a:rPr lang="pt-PT" sz="2400" b="1" i="1" dirty="0"/>
              <a:t> Detalhar a promessa divina a Abrão acerca de tornar a sua descendência uma nação sacerdotal que testemunharia os feitos de Deus entre as nações;</a:t>
            </a:r>
          </a:p>
          <a:p>
            <a:pPr algn="ctr"/>
            <a:r>
              <a:rPr lang="pt-PT" sz="2400" b="1" i="1" dirty="0">
                <a:solidFill>
                  <a:srgbClr val="FFFF00"/>
                </a:solidFill>
              </a:rPr>
              <a:t>II)</a:t>
            </a:r>
            <a:r>
              <a:rPr lang="pt-PT" sz="2400" b="1" i="1" dirty="0"/>
              <a:t> Elencar as promessas de Deus a respeito de Israel para o seu desenvolvimento como nação;</a:t>
            </a:r>
          </a:p>
          <a:p>
            <a:pPr algn="ctr"/>
            <a:r>
              <a:rPr lang="pt-PT" sz="2400" b="1" i="1" dirty="0">
                <a:solidFill>
                  <a:srgbClr val="FFFF00"/>
                </a:solidFill>
              </a:rPr>
              <a:t>III)</a:t>
            </a:r>
            <a:r>
              <a:rPr lang="pt-PT" sz="2400" b="1" i="1" dirty="0"/>
              <a:t> Destacar a posição de Israel no tocante à salvação e a promessa quanto ao seu futuro espiritual.</a:t>
            </a:r>
          </a:p>
        </p:txBody>
      </p:sp>
    </p:spTree>
    <p:extLst>
      <p:ext uri="{BB962C8B-B14F-4D97-AF65-F5344CB8AC3E}">
        <p14:creationId xmlns:p14="http://schemas.microsoft.com/office/powerpoint/2010/main" val="3661577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i="1" dirty="0"/>
              <a:t>INTRODUÇÃO</a:t>
            </a:r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F6C2CF9-8545-90A4-DE58-11126FC36D78}"/>
              </a:ext>
            </a:extLst>
          </p:cNvPr>
          <p:cNvSpPr txBox="1"/>
          <p:nvPr/>
        </p:nvSpPr>
        <p:spPr>
          <a:xfrm>
            <a:off x="4934139" y="1720840"/>
            <a:ext cx="378434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PT" sz="2000" b="1" i="1" dirty="0">
                <a:solidFill>
                  <a:srgbClr val="FFFF00"/>
                </a:solidFill>
              </a:rPr>
              <a:t>Deus chamou Abrão para uma missão e fez-lhe promessas.</a:t>
            </a:r>
          </a:p>
          <a:p>
            <a:pPr marL="457200" indent="-457200">
              <a:buFont typeface="+mj-lt"/>
              <a:buAutoNum type="arabicPeriod"/>
            </a:pPr>
            <a:endParaRPr lang="pt-PT" sz="2000" b="1" i="1" dirty="0">
              <a:solidFill>
                <a:srgbClr val="FFFF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PT" sz="2000" b="1" i="1" dirty="0">
                <a:solidFill>
                  <a:srgbClr val="FFFF00"/>
                </a:solidFill>
              </a:rPr>
              <a:t>O propósito divino era formar uma nação e por meio desta propagar o seu nome.</a:t>
            </a:r>
          </a:p>
          <a:p>
            <a:pPr marL="457200" indent="-457200">
              <a:buFont typeface="+mj-lt"/>
              <a:buAutoNum type="arabicPeriod"/>
            </a:pPr>
            <a:endParaRPr lang="pt-PT" sz="2000" b="1" i="1" dirty="0">
              <a:solidFill>
                <a:srgbClr val="FFFF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PT" sz="2000" b="1" i="1" dirty="0">
                <a:solidFill>
                  <a:srgbClr val="FFFF00"/>
                </a:solidFill>
              </a:rPr>
              <a:t>Veremos nesta lição que as promessas de Deus a Israel são irrevogáveis.</a:t>
            </a:r>
          </a:p>
          <a:p>
            <a:pPr marL="457200" indent="-457200">
              <a:buFont typeface="+mj-lt"/>
              <a:buAutoNum type="arabicPeriod"/>
            </a:pPr>
            <a:endParaRPr lang="pt-PT" sz="2000" b="1" i="1" dirty="0">
              <a:solidFill>
                <a:srgbClr val="FFFF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PT" sz="2000" b="1" i="1" dirty="0">
                <a:solidFill>
                  <a:srgbClr val="FFFF00"/>
                </a:solidFill>
              </a:rPr>
              <a:t>Elas foram feitas por Deus a Abraão, a Isaque, a Jacó, a Davi e confirmadas com o advento do Senhor Jesus Cristo.</a:t>
            </a:r>
          </a:p>
        </p:txBody>
      </p:sp>
    </p:spTree>
    <p:extLst>
      <p:ext uri="{BB962C8B-B14F-4D97-AF65-F5344CB8AC3E}">
        <p14:creationId xmlns:p14="http://schemas.microsoft.com/office/powerpoint/2010/main" val="73927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i="1" dirty="0"/>
              <a:t>Tópico I – A Promessa da Criação de Uma Grande Nação</a:t>
            </a:r>
          </a:p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C1DE823-906D-CB71-22B9-4EEC9FE01756}"/>
              </a:ext>
            </a:extLst>
          </p:cNvPr>
          <p:cNvSpPr txBox="1"/>
          <p:nvPr/>
        </p:nvSpPr>
        <p:spPr>
          <a:xfrm>
            <a:off x="4798337" y="3947311"/>
            <a:ext cx="3983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FFFF00"/>
                </a:solidFill>
              </a:rPr>
              <a:t>Ponto 1 </a:t>
            </a:r>
          </a:p>
          <a:p>
            <a:r>
              <a:rPr lang="pt-PT" b="1" dirty="0">
                <a:solidFill>
                  <a:srgbClr val="FFFF00"/>
                </a:solidFill>
              </a:rPr>
              <a:t>(“E far-te-ei uma grande nação” (v.2))</a:t>
            </a:r>
          </a:p>
        </p:txBody>
      </p:sp>
    </p:spTree>
    <p:extLst>
      <p:ext uri="{BB962C8B-B14F-4D97-AF65-F5344CB8AC3E}">
        <p14:creationId xmlns:p14="http://schemas.microsoft.com/office/powerpoint/2010/main" val="3341181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C1DE823-906D-CB71-22B9-4EEC9FE01756}"/>
              </a:ext>
            </a:extLst>
          </p:cNvPr>
          <p:cNvSpPr txBox="1"/>
          <p:nvPr/>
        </p:nvSpPr>
        <p:spPr>
          <a:xfrm>
            <a:off x="4865666" y="797510"/>
            <a:ext cx="398352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400" b="1" dirty="0">
                <a:solidFill>
                  <a:srgbClr val="FFFF00"/>
                </a:solidFill>
              </a:rPr>
              <a:t>Deus chama Abrão, dá a ele uma Missão e lhe faz promessas.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PT" sz="2400" b="1" dirty="0">
              <a:solidFill>
                <a:srgbClr val="FFFF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400" b="1" dirty="0">
                <a:solidFill>
                  <a:srgbClr val="FFFF00"/>
                </a:solidFill>
              </a:rPr>
              <a:t>Deus faria de Abraão uma nação diferente de todas as outras; Seria uma grande Nação (ISRAEL).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PT" sz="2400" b="1" dirty="0">
              <a:solidFill>
                <a:srgbClr val="FFFF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400" b="1" dirty="0">
                <a:solidFill>
                  <a:srgbClr val="FFFF00"/>
                </a:solidFill>
              </a:rPr>
              <a:t>Tanto Abraão quanto Sara tinham idades avançadas e foi necessário ao passar dos anos, tais promessas serem renovadas (Gênesis 15.1-4)</a:t>
            </a:r>
          </a:p>
        </p:txBody>
      </p:sp>
    </p:spTree>
    <p:extLst>
      <p:ext uri="{BB962C8B-B14F-4D97-AF65-F5344CB8AC3E}">
        <p14:creationId xmlns:p14="http://schemas.microsoft.com/office/powerpoint/2010/main" val="2690900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06CF7B0-58C8-BB5F-32D9-839B5B09728E}"/>
              </a:ext>
            </a:extLst>
          </p:cNvPr>
          <p:cNvSpPr txBox="1"/>
          <p:nvPr/>
        </p:nvSpPr>
        <p:spPr>
          <a:xfrm>
            <a:off x="4888872" y="1593410"/>
            <a:ext cx="374813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FFFF00"/>
                </a:solidFill>
              </a:rPr>
              <a:t>Ponto 2 – </a:t>
            </a:r>
          </a:p>
          <a:p>
            <a:endParaRPr lang="pt-PT" dirty="0"/>
          </a:p>
          <a:p>
            <a:r>
              <a:rPr lang="pt-PT" sz="2400" b="1" dirty="0">
                <a:solidFill>
                  <a:schemeClr val="bg1"/>
                </a:solidFill>
              </a:rPr>
              <a:t>[E abençoar-te- ei, engrandecerei o teu nome e tu serás uma bênção” (v.2)]</a:t>
            </a:r>
          </a:p>
        </p:txBody>
      </p:sp>
    </p:spTree>
    <p:extLst>
      <p:ext uri="{BB962C8B-B14F-4D97-AF65-F5344CB8AC3E}">
        <p14:creationId xmlns:p14="http://schemas.microsoft.com/office/powerpoint/2010/main" val="940053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472C521-E8F0-AC01-9A83-25D88257985C}"/>
              </a:ext>
            </a:extLst>
          </p:cNvPr>
          <p:cNvSpPr txBox="1"/>
          <p:nvPr/>
        </p:nvSpPr>
        <p:spPr>
          <a:xfrm>
            <a:off x="4870764" y="851026"/>
            <a:ext cx="386978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2000" b="1" dirty="0">
                <a:solidFill>
                  <a:srgbClr val="FFFF00"/>
                </a:solidFill>
              </a:rPr>
              <a:t>Abraão não imaginava que a bênção de Deus para a sua vida abrangeria a vida material e um testemunho espiritual;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PT" sz="2000" b="1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2000" b="1" dirty="0">
                <a:solidFill>
                  <a:srgbClr val="FFFF00"/>
                </a:solidFill>
              </a:rPr>
              <a:t>Engrandecerei o teu nome – Bênção Material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PT" sz="2000" b="1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2000" b="1" dirty="0">
                <a:solidFill>
                  <a:srgbClr val="FFFF00"/>
                </a:solidFill>
              </a:rPr>
              <a:t>E tu serás uma bênção –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2000" b="1" dirty="0">
                <a:solidFill>
                  <a:srgbClr val="FFFF00"/>
                </a:solidFill>
              </a:rPr>
              <a:t>Bênção espiritual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PT" sz="2000" b="1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2000" b="1" dirty="0">
                <a:solidFill>
                  <a:srgbClr val="FFFF00"/>
                </a:solidFill>
              </a:rPr>
              <a:t>Nenhuma nação teria dúvida de que Deus era com ele;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PT" sz="2000" b="1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2000" b="1" dirty="0">
                <a:solidFill>
                  <a:srgbClr val="FFFF00"/>
                </a:solidFill>
              </a:rPr>
              <a:t>Abraão era filho de uma família idolatra e seria pai de um povo que ainda surgiria (ISRAEL)</a:t>
            </a:r>
          </a:p>
        </p:txBody>
      </p:sp>
    </p:spTree>
    <p:extLst>
      <p:ext uri="{BB962C8B-B14F-4D97-AF65-F5344CB8AC3E}">
        <p14:creationId xmlns:p14="http://schemas.microsoft.com/office/powerpoint/2010/main" val="2979457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i="1" dirty="0">
                <a:solidFill>
                  <a:srgbClr val="FFFF00"/>
                </a:solidFill>
              </a:rPr>
              <a:t>Ponto 3 - </a:t>
            </a:r>
            <a:r>
              <a:rPr lang="pt-PT" sz="2400" b="1" i="1" dirty="0"/>
              <a:t>“E abençoarei os que te abençoarem e amaldiçoarei os que te amaldiçoarem”</a:t>
            </a:r>
          </a:p>
        </p:txBody>
      </p:sp>
    </p:spTree>
    <p:extLst>
      <p:ext uri="{BB962C8B-B14F-4D97-AF65-F5344CB8AC3E}">
        <p14:creationId xmlns:p14="http://schemas.microsoft.com/office/powerpoint/2010/main" val="1241425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EB4F3-A5AB-8827-9FCA-D92BE2E28CBC}"/>
              </a:ext>
            </a:extLst>
          </p:cNvPr>
          <p:cNvSpPr txBox="1"/>
          <p:nvPr/>
        </p:nvSpPr>
        <p:spPr>
          <a:xfrm>
            <a:off x="4934139" y="959667"/>
            <a:ext cx="384772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FFFF00"/>
                </a:solidFill>
              </a:rPr>
              <a:t>Temos aqui a influência de Abraão que resultaria em bênção ou maldição.</a:t>
            </a:r>
          </a:p>
          <a:p>
            <a:endParaRPr lang="pt-PT" b="1" dirty="0">
              <a:solidFill>
                <a:srgbClr val="FFFF00"/>
              </a:solidFill>
            </a:endParaRPr>
          </a:p>
          <a:p>
            <a:r>
              <a:rPr lang="pt-PT" b="1" dirty="0">
                <a:solidFill>
                  <a:srgbClr val="FFFF00"/>
                </a:solidFill>
              </a:rPr>
              <a:t>Todos que auxiliam Abraão nesta jornada de fé são abençoados.</a:t>
            </a:r>
          </a:p>
          <a:p>
            <a:endParaRPr lang="pt-PT" b="1" dirty="0">
              <a:solidFill>
                <a:srgbClr val="FFFF00"/>
              </a:solidFill>
            </a:endParaRPr>
          </a:p>
          <a:p>
            <a:r>
              <a:rPr lang="pt-PT" b="1" dirty="0">
                <a:solidFill>
                  <a:srgbClr val="FFFF00"/>
                </a:solidFill>
              </a:rPr>
              <a:t>Todos que o rejeitam negando sua fé são amaldiçoados.</a:t>
            </a:r>
          </a:p>
          <a:p>
            <a:endParaRPr lang="pt-PT" b="1" dirty="0">
              <a:solidFill>
                <a:srgbClr val="FFFF00"/>
              </a:solidFill>
            </a:endParaRPr>
          </a:p>
          <a:p>
            <a:r>
              <a:rPr lang="pt-PT" b="1" dirty="0">
                <a:solidFill>
                  <a:srgbClr val="FFFF00"/>
                </a:solidFill>
              </a:rPr>
              <a:t>Abraão é pai de Israel; No livro de </a:t>
            </a:r>
            <a:r>
              <a:rPr lang="pt-PT" b="1" dirty="0">
                <a:solidFill>
                  <a:schemeClr val="bg1"/>
                </a:solidFill>
              </a:rPr>
              <a:t>Números 24 </a:t>
            </a:r>
            <a:r>
              <a:rPr lang="pt-PT" b="1" dirty="0">
                <a:solidFill>
                  <a:srgbClr val="FFFF00"/>
                </a:solidFill>
              </a:rPr>
              <a:t>quando Balaão é convidado por </a:t>
            </a:r>
            <a:r>
              <a:rPr lang="pt-PT" b="1" dirty="0" err="1">
                <a:solidFill>
                  <a:srgbClr val="FFFF00"/>
                </a:solidFill>
              </a:rPr>
              <a:t>Balaque</a:t>
            </a:r>
            <a:r>
              <a:rPr lang="pt-PT" b="1" dirty="0">
                <a:solidFill>
                  <a:srgbClr val="FFFF00"/>
                </a:solidFill>
              </a:rPr>
              <a:t> a amaldiçoar Israel que estavam acampados em </a:t>
            </a:r>
            <a:r>
              <a:rPr lang="pt-PT" b="1" dirty="0" err="1">
                <a:solidFill>
                  <a:srgbClr val="FFFF00"/>
                </a:solidFill>
              </a:rPr>
              <a:t>Moabe</a:t>
            </a:r>
            <a:r>
              <a:rPr lang="pt-PT" b="1" dirty="0">
                <a:solidFill>
                  <a:srgbClr val="FFFF00"/>
                </a:solidFill>
              </a:rPr>
              <a:t>, nesta parábola ele diz no verso 9:</a:t>
            </a:r>
          </a:p>
          <a:p>
            <a:endParaRPr lang="pt-PT" b="1" dirty="0">
              <a:solidFill>
                <a:srgbClr val="FFFF00"/>
              </a:solidFill>
            </a:endParaRPr>
          </a:p>
          <a:p>
            <a:r>
              <a:rPr lang="pt-PT" b="1" dirty="0">
                <a:solidFill>
                  <a:schemeClr val="bg1"/>
                </a:solidFill>
              </a:rPr>
              <a:t>…Benditos os que te abençoarem, e malditos os que te amaldiçoarem.</a:t>
            </a:r>
          </a:p>
        </p:txBody>
      </p:sp>
    </p:spTree>
    <p:extLst>
      <p:ext uri="{BB962C8B-B14F-4D97-AF65-F5344CB8AC3E}">
        <p14:creationId xmlns:p14="http://schemas.microsoft.com/office/powerpoint/2010/main" val="3753366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i="1" dirty="0">
                <a:solidFill>
                  <a:srgbClr val="FFFF00"/>
                </a:solidFill>
              </a:rPr>
              <a:t>Ponto 4</a:t>
            </a:r>
            <a:r>
              <a:rPr lang="pt-PT" sz="2400" b="1" i="1" dirty="0"/>
              <a:t> - “E em ti serão benditas todas as famílias da terra” (v.3).</a:t>
            </a:r>
          </a:p>
        </p:txBody>
      </p:sp>
    </p:spTree>
    <p:extLst>
      <p:ext uri="{BB962C8B-B14F-4D97-AF65-F5344CB8AC3E}">
        <p14:creationId xmlns:p14="http://schemas.microsoft.com/office/powerpoint/2010/main" val="3860644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517C497-0F2A-BB2F-E333-0816F0DEC2EA}"/>
              </a:ext>
            </a:extLst>
          </p:cNvPr>
          <p:cNvSpPr txBox="1"/>
          <p:nvPr/>
        </p:nvSpPr>
        <p:spPr>
          <a:xfrm>
            <a:off x="4757024" y="293275"/>
            <a:ext cx="4137433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>
                <a:solidFill>
                  <a:schemeClr val="bg1"/>
                </a:solidFill>
              </a:rPr>
              <a:t>Temos aqui a segunda bênção da salvação através de Jesus Cristo.</a:t>
            </a:r>
          </a:p>
          <a:p>
            <a:r>
              <a:rPr lang="pt-PT" b="1" i="1" dirty="0">
                <a:solidFill>
                  <a:srgbClr val="FFFF00"/>
                </a:solidFill>
              </a:rPr>
              <a:t>A primeira está em </a:t>
            </a:r>
            <a:r>
              <a:rPr lang="pt-PT" b="1" i="1" dirty="0">
                <a:solidFill>
                  <a:schemeClr val="bg1"/>
                </a:solidFill>
              </a:rPr>
              <a:t>Gênesis 3.15 </a:t>
            </a:r>
            <a:r>
              <a:rPr lang="pt-PT" b="1" i="1" dirty="0">
                <a:solidFill>
                  <a:srgbClr val="FFFF00"/>
                </a:solidFill>
              </a:rPr>
              <a:t>– “A semente da mulher ferirá a cabeça da serpente”</a:t>
            </a:r>
          </a:p>
          <a:p>
            <a:r>
              <a:rPr lang="pt-PT" b="1" i="1" dirty="0">
                <a:solidFill>
                  <a:schemeClr val="bg1"/>
                </a:solidFill>
              </a:rPr>
              <a:t>Está promessa esta relacionada com </a:t>
            </a:r>
            <a:r>
              <a:rPr lang="pt-PT" b="1" i="1" dirty="0">
                <a:solidFill>
                  <a:srgbClr val="FFFF00"/>
                </a:solidFill>
              </a:rPr>
              <a:t>Números 21.1-9</a:t>
            </a:r>
            <a:r>
              <a:rPr lang="pt-PT" b="1" i="1" dirty="0">
                <a:solidFill>
                  <a:schemeClr val="bg1"/>
                </a:solidFill>
              </a:rPr>
              <a:t>, quando Deus trata das serpentes ardente relacionado à pregação de Jesus a Nicodemos em </a:t>
            </a:r>
          </a:p>
          <a:p>
            <a:r>
              <a:rPr lang="pt-PT" b="1" i="1" dirty="0">
                <a:solidFill>
                  <a:srgbClr val="FFFF00"/>
                </a:solidFill>
              </a:rPr>
              <a:t>João 3.14-16</a:t>
            </a:r>
          </a:p>
          <a:p>
            <a:r>
              <a:rPr lang="pt-PT" b="1" i="1" dirty="0">
                <a:solidFill>
                  <a:srgbClr val="FFFF00"/>
                </a:solidFill>
              </a:rPr>
              <a:t>Todas as famílias da terra são abençoadas quando alcançam a fé de Abraão </a:t>
            </a:r>
            <a:r>
              <a:rPr lang="pt-PT" b="1" i="1" dirty="0" err="1">
                <a:solidFill>
                  <a:schemeClr val="bg1"/>
                </a:solidFill>
              </a:rPr>
              <a:t>Gl</a:t>
            </a:r>
            <a:r>
              <a:rPr lang="pt-PT" b="1" i="1" dirty="0">
                <a:solidFill>
                  <a:schemeClr val="bg1"/>
                </a:solidFill>
              </a:rPr>
              <a:t> 3:8</a:t>
            </a:r>
          </a:p>
          <a:p>
            <a:r>
              <a:rPr lang="pt-PT" sz="1600" i="1" dirty="0">
                <a:solidFill>
                  <a:srgbClr val="D8D4C1"/>
                </a:solidFill>
              </a:rPr>
              <a:t>Ora, tendo a Escritura previsto que Deus havia de justificar pela fé os gentios, anunciou primeiro o evangelho a Abraão, dizendo: Todas as nações serão benditas em ti</a:t>
            </a:r>
            <a:r>
              <a:rPr lang="pt-PT" sz="1600" b="1" i="1" dirty="0">
                <a:solidFill>
                  <a:srgbClr val="FFFF00"/>
                </a:solidFill>
              </a:rPr>
              <a:t>. </a:t>
            </a:r>
            <a:r>
              <a:rPr lang="pt-PT" sz="1600" b="1" i="1" dirty="0" err="1">
                <a:solidFill>
                  <a:schemeClr val="bg1"/>
                </a:solidFill>
              </a:rPr>
              <a:t>Gl</a:t>
            </a:r>
            <a:r>
              <a:rPr lang="pt-PT" sz="1600" b="1" i="1" dirty="0">
                <a:solidFill>
                  <a:schemeClr val="bg1"/>
                </a:solidFill>
              </a:rPr>
              <a:t> 3:16</a:t>
            </a:r>
          </a:p>
          <a:p>
            <a:r>
              <a:rPr lang="pt-PT" sz="1600" i="1" dirty="0">
                <a:solidFill>
                  <a:srgbClr val="D8D4C1"/>
                </a:solidFill>
              </a:rPr>
              <a:t>Ora, as promessas foram feitas a Abraão e à sua descendência. Não diz: E às descendências, como falando de muitas, mas como de uma só: E à tua descendência, que é Cristo. </a:t>
            </a:r>
            <a:r>
              <a:rPr lang="pt-PT" sz="1600" i="1" dirty="0">
                <a:solidFill>
                  <a:srgbClr val="FFFF00"/>
                </a:solidFill>
              </a:rPr>
              <a:t>Mateus </a:t>
            </a:r>
            <a:r>
              <a:rPr lang="pt-PT" sz="1600" b="1" i="1" dirty="0">
                <a:solidFill>
                  <a:srgbClr val="FFFF00"/>
                </a:solidFill>
              </a:rPr>
              <a:t>1.1 Livro da geração de Jesus Cristo, filho de Davi, filho de Abraão.</a:t>
            </a:r>
            <a:endParaRPr lang="pt-PT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185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i="1"/>
              <a:t>Tópico 2 – Outras Promessas a Israel</a:t>
            </a:r>
          </a:p>
          <a:p>
            <a:pPr algn="ctr"/>
            <a:endParaRPr lang="pt-PT" sz="2400" b="1" i="1"/>
          </a:p>
          <a:p>
            <a:pPr algn="ctr"/>
            <a:endParaRPr lang="pt-PT" sz="24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C950AA7-5519-5E77-74DC-E52123710361}"/>
              </a:ext>
            </a:extLst>
          </p:cNvPr>
          <p:cNvSpPr txBox="1"/>
          <p:nvPr/>
        </p:nvSpPr>
        <p:spPr>
          <a:xfrm>
            <a:off x="4734963" y="3883936"/>
            <a:ext cx="3467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FFFF00"/>
                </a:solidFill>
              </a:rPr>
              <a:t>Ponto 1 – </a:t>
            </a:r>
          </a:p>
          <a:p>
            <a:r>
              <a:rPr lang="pt-PT" sz="2400" b="1" dirty="0">
                <a:solidFill>
                  <a:srgbClr val="FFFF00"/>
                </a:solidFill>
              </a:rPr>
              <a:t>A promessa de um filho a Abraão.</a:t>
            </a:r>
          </a:p>
        </p:txBody>
      </p:sp>
    </p:spTree>
    <p:extLst>
      <p:ext uri="{BB962C8B-B14F-4D97-AF65-F5344CB8AC3E}">
        <p14:creationId xmlns:p14="http://schemas.microsoft.com/office/powerpoint/2010/main" val="2993889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508626" y="0"/>
            <a:ext cx="4634230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C950AA7-5519-5E77-74DC-E52123710361}"/>
              </a:ext>
            </a:extLst>
          </p:cNvPr>
          <p:cNvSpPr txBox="1"/>
          <p:nvPr/>
        </p:nvSpPr>
        <p:spPr>
          <a:xfrm>
            <a:off x="5006566" y="428178"/>
            <a:ext cx="382961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FF00"/>
                </a:solidFill>
              </a:rPr>
              <a:t>A promessa de um filho a Abraão e Sara foi estranha para eles que eram velhos, mas não para Deus ao qual nada é impossível. </a:t>
            </a:r>
          </a:p>
          <a:p>
            <a:r>
              <a:rPr lang="pt-PT" sz="2400" b="1" i="1" dirty="0">
                <a:solidFill>
                  <a:schemeClr val="bg1"/>
                </a:solidFill>
              </a:rPr>
              <a:t>(Lucas 1.37)</a:t>
            </a:r>
          </a:p>
          <a:p>
            <a:r>
              <a:rPr lang="pt-PT" sz="2400" b="1" i="1" dirty="0">
                <a:solidFill>
                  <a:srgbClr val="FFFF00"/>
                </a:solidFill>
              </a:rPr>
              <a:t> </a:t>
            </a:r>
          </a:p>
          <a:p>
            <a:r>
              <a:rPr lang="pt-PT" sz="2400" b="1" i="1" dirty="0">
                <a:solidFill>
                  <a:srgbClr val="FFFF00"/>
                </a:solidFill>
              </a:rPr>
              <a:t>Abraão desanimado de esperar argumentou a Deus que o único herdeiro em Sua casa era Eliézer, o seu mordomo. </a:t>
            </a:r>
            <a:r>
              <a:rPr lang="pt-PT" sz="2400" b="1" i="1" dirty="0">
                <a:solidFill>
                  <a:schemeClr val="bg1"/>
                </a:solidFill>
              </a:rPr>
              <a:t>(</a:t>
            </a:r>
            <a:r>
              <a:rPr lang="pt-PT" sz="2400" b="1" i="1" dirty="0" err="1">
                <a:solidFill>
                  <a:schemeClr val="bg1"/>
                </a:solidFill>
              </a:rPr>
              <a:t>Gên</a:t>
            </a:r>
            <a:r>
              <a:rPr lang="pt-PT" sz="2400" b="1" i="1" dirty="0">
                <a:solidFill>
                  <a:schemeClr val="bg1"/>
                </a:solidFill>
              </a:rPr>
              <a:t>. 15.2)</a:t>
            </a:r>
          </a:p>
          <a:p>
            <a:endParaRPr lang="pt-PT" sz="2400" b="1" i="1" dirty="0">
              <a:solidFill>
                <a:schemeClr val="bg1"/>
              </a:solidFill>
            </a:endParaRPr>
          </a:p>
          <a:p>
            <a:r>
              <a:rPr lang="pt-PT" sz="2400" b="1" i="1" dirty="0">
                <a:solidFill>
                  <a:srgbClr val="FFFF00"/>
                </a:solidFill>
              </a:rPr>
              <a:t>Deus confirma a sua promessa a Abraão: </a:t>
            </a:r>
            <a:r>
              <a:rPr lang="pt-PT" b="1" i="1" dirty="0">
                <a:solidFill>
                  <a:schemeClr val="bg1"/>
                </a:solidFill>
              </a:rPr>
              <a:t>(Gên.15.4)</a:t>
            </a:r>
          </a:p>
        </p:txBody>
      </p:sp>
    </p:spTree>
    <p:extLst>
      <p:ext uri="{BB962C8B-B14F-4D97-AF65-F5344CB8AC3E}">
        <p14:creationId xmlns:p14="http://schemas.microsoft.com/office/powerpoint/2010/main" val="1819079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2000"/>
          </a:blip>
          <a:srcRect t="18" r="50000"/>
          <a:stretch/>
        </p:blipFill>
        <p:spPr>
          <a:xfrm>
            <a:off x="20" y="1282"/>
            <a:ext cx="9207354" cy="685671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6A89430-1911-8B97-D449-BEA91910F2F2}"/>
              </a:ext>
            </a:extLst>
          </p:cNvPr>
          <p:cNvSpPr txBox="1"/>
          <p:nvPr/>
        </p:nvSpPr>
        <p:spPr>
          <a:xfrm>
            <a:off x="1013989" y="977929"/>
            <a:ext cx="743289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i="1" dirty="0" err="1">
                <a:solidFill>
                  <a:srgbClr val="FF0000"/>
                </a:solidFill>
              </a:rPr>
              <a:t>Gn</a:t>
            </a:r>
            <a:r>
              <a:rPr lang="pt-PT" sz="3200" b="1" i="1" dirty="0">
                <a:solidFill>
                  <a:srgbClr val="FF0000"/>
                </a:solidFill>
              </a:rPr>
              <a:t> 15:3,4</a:t>
            </a:r>
          </a:p>
          <a:p>
            <a:r>
              <a:rPr lang="pt-PT" sz="3200" dirty="0"/>
              <a:t>Disse mais Abraão: Eis que não me tens dado filhos, e eis que um nascido na minha casa será o meu herdeiro.</a:t>
            </a:r>
          </a:p>
          <a:p>
            <a:endParaRPr lang="pt-PT" sz="3200" dirty="0"/>
          </a:p>
          <a:p>
            <a:r>
              <a:rPr lang="pt-PT" sz="3200" dirty="0"/>
              <a:t>E eis que veio a palavra do SENHOR a ele dizendo: Este não será o teu herdeiro; mas aquele que de tuas entranhas sair, este será o teu herdeiro</a:t>
            </a:r>
          </a:p>
        </p:txBody>
      </p:sp>
    </p:spTree>
    <p:extLst>
      <p:ext uri="{BB962C8B-B14F-4D97-AF65-F5344CB8AC3E}">
        <p14:creationId xmlns:p14="http://schemas.microsoft.com/office/powerpoint/2010/main" val="317275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418662" y="0"/>
            <a:ext cx="4725337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C963B65-E9F8-FB18-2987-1F902C22567C}"/>
              </a:ext>
            </a:extLst>
          </p:cNvPr>
          <p:cNvSpPr txBox="1"/>
          <p:nvPr/>
        </p:nvSpPr>
        <p:spPr>
          <a:xfrm>
            <a:off x="4535213" y="651850"/>
            <a:ext cx="445430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Abraão e Sara foram abençoados e da relação deles nasceu Isaque o filho da promessa.</a:t>
            </a:r>
          </a:p>
          <a:p>
            <a:endParaRPr lang="pt-PT" dirty="0">
              <a:solidFill>
                <a:schemeClr val="bg1"/>
              </a:solidFill>
            </a:endParaRPr>
          </a:p>
          <a:p>
            <a:r>
              <a:rPr lang="pt-PT" sz="2000" b="1" i="1" dirty="0" err="1">
                <a:solidFill>
                  <a:srgbClr val="FFFF00"/>
                </a:solidFill>
              </a:rPr>
              <a:t>Gn</a:t>
            </a:r>
            <a:r>
              <a:rPr lang="pt-PT" sz="2000" b="1" i="1" dirty="0">
                <a:solidFill>
                  <a:srgbClr val="FFFF00"/>
                </a:solidFill>
              </a:rPr>
              <a:t> 21:1,2</a:t>
            </a:r>
          </a:p>
          <a:p>
            <a:r>
              <a:rPr lang="pt-PT" sz="2000" b="1" i="1" dirty="0">
                <a:solidFill>
                  <a:srgbClr val="FFFF00"/>
                </a:solidFill>
              </a:rPr>
              <a:t>E o SENHOR visitou a Sara, como tinha dito; e fez o SENHOR a Sara como tinha prometido.</a:t>
            </a:r>
          </a:p>
          <a:p>
            <a:r>
              <a:rPr lang="pt-PT" sz="2000" b="1" i="1" dirty="0">
                <a:solidFill>
                  <a:srgbClr val="FFFF00"/>
                </a:solidFill>
              </a:rPr>
              <a:t>E concebeu Sara, e deu a Abraão um filho na sua velhice, ao tempo determinado, que Deus lhe tinha falado.</a:t>
            </a:r>
          </a:p>
        </p:txBody>
      </p:sp>
    </p:spTree>
    <p:extLst>
      <p:ext uri="{BB962C8B-B14F-4D97-AF65-F5344CB8AC3E}">
        <p14:creationId xmlns:p14="http://schemas.microsoft.com/office/powerpoint/2010/main" val="4192689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418662" y="0"/>
            <a:ext cx="4725337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DCFBE31-FBE5-0DF3-74DC-2F70A8173335}"/>
              </a:ext>
            </a:extLst>
          </p:cNvPr>
          <p:cNvSpPr txBox="1"/>
          <p:nvPr/>
        </p:nvSpPr>
        <p:spPr>
          <a:xfrm>
            <a:off x="4901879" y="1352377"/>
            <a:ext cx="39110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bg1"/>
                </a:solidFill>
              </a:rPr>
              <a:t>Ponto 2 – A promessa de um filho a Isaque.</a:t>
            </a:r>
          </a:p>
          <a:p>
            <a:endParaRPr lang="pt-PT" sz="2400" b="1" dirty="0">
              <a:solidFill>
                <a:schemeClr val="bg1"/>
              </a:solidFill>
            </a:endParaRPr>
          </a:p>
          <a:p>
            <a:r>
              <a:rPr lang="pt-PT" sz="2400" b="1" dirty="0">
                <a:solidFill>
                  <a:srgbClr val="FFFF00"/>
                </a:solidFill>
              </a:rPr>
              <a:t>Deus prometeu uma grande nação a Abraão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0981D7-E6E4-543F-2167-FF5DFFB16459}"/>
              </a:ext>
            </a:extLst>
          </p:cNvPr>
          <p:cNvSpPr txBox="1"/>
          <p:nvPr/>
        </p:nvSpPr>
        <p:spPr>
          <a:xfrm>
            <a:off x="4838505" y="3429000"/>
            <a:ext cx="40378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i="1" dirty="0">
                <a:solidFill>
                  <a:srgbClr val="FFFF00"/>
                </a:solidFill>
              </a:rPr>
              <a:t>- Nasceu Isaque e de Isaque nasceu Esaú e Jacó.</a:t>
            </a:r>
          </a:p>
          <a:p>
            <a:r>
              <a:rPr lang="pt-PT" sz="2000" i="1" dirty="0">
                <a:solidFill>
                  <a:srgbClr val="FFFF00"/>
                </a:solidFill>
              </a:rPr>
              <a:t>- Depois da morte de Sara, Abraão casou-se com </a:t>
            </a:r>
            <a:r>
              <a:rPr lang="pt-PT" sz="2000" i="1" dirty="0" err="1">
                <a:solidFill>
                  <a:srgbClr val="FFFF00"/>
                </a:solidFill>
              </a:rPr>
              <a:t>Quetura</a:t>
            </a:r>
            <a:r>
              <a:rPr lang="pt-PT" sz="2000" i="1" dirty="0">
                <a:solidFill>
                  <a:srgbClr val="FFFF00"/>
                </a:solidFill>
              </a:rPr>
              <a:t> e teve 6 filhos.</a:t>
            </a:r>
          </a:p>
        </p:txBody>
      </p:sp>
    </p:spTree>
    <p:extLst>
      <p:ext uri="{BB962C8B-B14F-4D97-AF65-F5344CB8AC3E}">
        <p14:creationId xmlns:p14="http://schemas.microsoft.com/office/powerpoint/2010/main" val="3167481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418662" y="0"/>
            <a:ext cx="4725337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9DCB7CC-E530-A7BE-5974-289C4BBAC665}"/>
              </a:ext>
            </a:extLst>
          </p:cNvPr>
          <p:cNvSpPr txBox="1"/>
          <p:nvPr/>
        </p:nvSpPr>
        <p:spPr>
          <a:xfrm>
            <a:off x="4703559" y="2607398"/>
            <a:ext cx="4155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Ponto 3 - A promessa renovada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1065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417520" y="0"/>
            <a:ext cx="4725337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28A0FD8-D173-6CFE-28A6-3C1215A49323}"/>
              </a:ext>
            </a:extLst>
          </p:cNvPr>
          <p:cNvSpPr txBox="1"/>
          <p:nvPr/>
        </p:nvSpPr>
        <p:spPr>
          <a:xfrm>
            <a:off x="4960727" y="905347"/>
            <a:ext cx="37934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FFFF00"/>
                </a:solidFill>
              </a:rPr>
              <a:t>Deus renovou a promessa feita a Abraão</a:t>
            </a:r>
          </a:p>
          <a:p>
            <a:endParaRPr lang="pt-PT" sz="2400" b="1" dirty="0">
              <a:solidFill>
                <a:srgbClr val="FFFF00"/>
              </a:solidFill>
            </a:endParaRPr>
          </a:p>
          <a:p>
            <a:r>
              <a:rPr lang="pt-PT" sz="2400" b="1" dirty="0">
                <a:solidFill>
                  <a:srgbClr val="FFFF00"/>
                </a:solidFill>
              </a:rPr>
              <a:t>Isaque era o herdeiro da promessa feita a Abraão </a:t>
            </a:r>
            <a:r>
              <a:rPr lang="pt-PT" sz="2400" b="1" dirty="0">
                <a:solidFill>
                  <a:schemeClr val="bg1"/>
                </a:solidFill>
              </a:rPr>
              <a:t>(</a:t>
            </a:r>
            <a:r>
              <a:rPr lang="pt-PT" sz="2400" b="1" dirty="0" err="1">
                <a:solidFill>
                  <a:schemeClr val="bg1"/>
                </a:solidFill>
              </a:rPr>
              <a:t>Hb</a:t>
            </a:r>
            <a:r>
              <a:rPr lang="pt-PT" sz="2400" b="1" dirty="0">
                <a:solidFill>
                  <a:schemeClr val="bg1"/>
                </a:solidFill>
              </a:rPr>
              <a:t>. 11.17-19)</a:t>
            </a:r>
          </a:p>
          <a:p>
            <a:endParaRPr lang="pt-PT" sz="2400" b="1" dirty="0">
              <a:solidFill>
                <a:schemeClr val="bg1"/>
              </a:solidFill>
            </a:endParaRPr>
          </a:p>
          <a:p>
            <a:r>
              <a:rPr lang="pt-PT" sz="2400" b="1" dirty="0">
                <a:solidFill>
                  <a:srgbClr val="FFFF00"/>
                </a:solidFill>
              </a:rPr>
              <a:t>Esaú perdeu o direito de ser herdeiro desta promessa e</a:t>
            </a:r>
          </a:p>
          <a:p>
            <a:r>
              <a:rPr lang="pt-PT" sz="2400" b="1" dirty="0">
                <a:solidFill>
                  <a:srgbClr val="FFFF00"/>
                </a:solidFill>
              </a:rPr>
              <a:t>Jacó foi abençoado no lugar de Esaú, </a:t>
            </a:r>
            <a:r>
              <a:rPr lang="pt-PT" sz="2400" b="1" dirty="0">
                <a:solidFill>
                  <a:schemeClr val="bg1"/>
                </a:solidFill>
              </a:rPr>
              <a:t>Gênesis 25.23-26</a:t>
            </a:r>
          </a:p>
        </p:txBody>
      </p:sp>
    </p:spTree>
    <p:extLst>
      <p:ext uri="{BB962C8B-B14F-4D97-AF65-F5344CB8AC3E}">
        <p14:creationId xmlns:p14="http://schemas.microsoft.com/office/powerpoint/2010/main" val="2222003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2000"/>
          </a:blip>
          <a:srcRect t="18" r="50000"/>
          <a:stretch/>
        </p:blipFill>
        <p:spPr>
          <a:xfrm>
            <a:off x="20" y="1282"/>
            <a:ext cx="9207354" cy="685671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6A89430-1911-8B97-D449-BEA91910F2F2}"/>
              </a:ext>
            </a:extLst>
          </p:cNvPr>
          <p:cNvSpPr txBox="1"/>
          <p:nvPr/>
        </p:nvSpPr>
        <p:spPr>
          <a:xfrm>
            <a:off x="1013988" y="977929"/>
            <a:ext cx="778597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Gênesis 25.23-26</a:t>
            </a:r>
          </a:p>
          <a:p>
            <a:r>
              <a:rPr lang="pt-PT" sz="2400" i="1" dirty="0"/>
              <a:t>E o Senhor lhe disse: Duas nações há no teu ventre, e dois povos se dividirão das tuas entranhas, e um povo será mais forte do que o outro povo, e o maior servirá ao menor.</a:t>
            </a:r>
          </a:p>
          <a:p>
            <a:r>
              <a:rPr lang="pt-PT" sz="2400" i="1" dirty="0"/>
              <a:t>E cumprindo-se os seus dias para dar à luz, eis gêmeos no seu ventre.</a:t>
            </a:r>
          </a:p>
          <a:p>
            <a:endParaRPr lang="pt-PT" sz="2400" i="1" dirty="0"/>
          </a:p>
          <a:p>
            <a:r>
              <a:rPr lang="pt-PT" sz="2400" i="1" dirty="0"/>
              <a:t>E saiu o primeiro ruivo e todo como um vestido de </a:t>
            </a:r>
            <a:r>
              <a:rPr lang="pt-PT" sz="2400" i="1" dirty="0" err="1"/>
              <a:t>pêlo</a:t>
            </a:r>
            <a:r>
              <a:rPr lang="pt-PT" sz="2400" i="1" dirty="0"/>
              <a:t>; por isso chamaram o seu nome Esaú.</a:t>
            </a:r>
          </a:p>
          <a:p>
            <a:r>
              <a:rPr lang="pt-PT" sz="2400" i="1" dirty="0"/>
              <a:t>E depois saiu o seu irmão, agarrada sua mão ao calcanhar de Esaú; por isso se chamou o seu nome Jacó. E era Isaque da idade de sessenta anos quando os gerou</a:t>
            </a:r>
          </a:p>
        </p:txBody>
      </p:sp>
    </p:spTree>
    <p:extLst>
      <p:ext uri="{BB962C8B-B14F-4D97-AF65-F5344CB8AC3E}">
        <p14:creationId xmlns:p14="http://schemas.microsoft.com/office/powerpoint/2010/main" val="2785099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417520" y="0"/>
            <a:ext cx="4725337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  <a:p>
            <a:pPr algn="ctr"/>
            <a:endParaRPr lang="pt-PT" sz="2400" b="1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66A0723-B6A5-216A-0F63-112BC5D6109D}"/>
              </a:ext>
            </a:extLst>
          </p:cNvPr>
          <p:cNvSpPr txBox="1"/>
          <p:nvPr/>
        </p:nvSpPr>
        <p:spPr>
          <a:xfrm>
            <a:off x="4680642" y="1186005"/>
            <a:ext cx="4055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Jacó foi morar com seu tio Labão e casou-se com Lia e depois com Raquel</a:t>
            </a:r>
          </a:p>
          <a:p>
            <a:endParaRPr lang="pt-PT" sz="2400" dirty="0">
              <a:solidFill>
                <a:srgbClr val="FFFF00"/>
              </a:solidFill>
            </a:endParaRPr>
          </a:p>
          <a:p>
            <a:r>
              <a:rPr lang="pt-PT" sz="2400" b="1" i="1" dirty="0">
                <a:solidFill>
                  <a:schemeClr val="bg1"/>
                </a:solidFill>
              </a:rPr>
              <a:t>Com Lia teve 6 filhos</a:t>
            </a:r>
          </a:p>
          <a:p>
            <a:r>
              <a:rPr lang="pt-PT" sz="2400" b="1" i="1" dirty="0">
                <a:solidFill>
                  <a:schemeClr val="bg1"/>
                </a:solidFill>
              </a:rPr>
              <a:t>Com Raquel teve 2 filhos</a:t>
            </a:r>
          </a:p>
          <a:p>
            <a:r>
              <a:rPr lang="pt-PT" sz="2400" b="1" i="1" dirty="0">
                <a:solidFill>
                  <a:schemeClr val="bg1"/>
                </a:solidFill>
              </a:rPr>
              <a:t>Com Bila serva de Raquel teve 2 filhos</a:t>
            </a:r>
          </a:p>
          <a:p>
            <a:r>
              <a:rPr lang="pt-PT" sz="2400" b="1" i="1" dirty="0">
                <a:solidFill>
                  <a:schemeClr val="bg1"/>
                </a:solidFill>
              </a:rPr>
              <a:t>Com </a:t>
            </a:r>
            <a:r>
              <a:rPr lang="pt-PT" sz="2400" b="1" i="1" dirty="0" err="1">
                <a:solidFill>
                  <a:schemeClr val="bg1"/>
                </a:solidFill>
              </a:rPr>
              <a:t>Zilpa</a:t>
            </a:r>
            <a:r>
              <a:rPr lang="pt-PT" sz="2400" b="1" i="1" dirty="0">
                <a:solidFill>
                  <a:schemeClr val="bg1"/>
                </a:solidFill>
              </a:rPr>
              <a:t> serva de Lia teve 2 filhos</a:t>
            </a:r>
          </a:p>
          <a:p>
            <a:r>
              <a:rPr lang="pt-PT" sz="2400" b="1" i="1" dirty="0">
                <a:solidFill>
                  <a:srgbClr val="FFFF00"/>
                </a:solidFill>
              </a:rPr>
              <a:t>Aqui foi o início da Nação de Israel</a:t>
            </a:r>
          </a:p>
        </p:txBody>
      </p:sp>
    </p:spTree>
    <p:extLst>
      <p:ext uri="{BB962C8B-B14F-4D97-AF65-F5344CB8AC3E}">
        <p14:creationId xmlns:p14="http://schemas.microsoft.com/office/powerpoint/2010/main" val="2931409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417520" y="0"/>
            <a:ext cx="4725337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i="1"/>
              <a:t>Ponto 4 -  Promessa do Reino do Messias.</a:t>
            </a:r>
            <a:endParaRPr lang="pt-PT" sz="2400" b="1" i="1" dirty="0"/>
          </a:p>
        </p:txBody>
      </p:sp>
    </p:spTree>
    <p:extLst>
      <p:ext uri="{BB962C8B-B14F-4D97-AF65-F5344CB8AC3E}">
        <p14:creationId xmlns:p14="http://schemas.microsoft.com/office/powerpoint/2010/main" val="3323916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417520" y="0"/>
            <a:ext cx="4725337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DD3DCD0-05B4-63C8-F2E1-924F6C51A24F}"/>
              </a:ext>
            </a:extLst>
          </p:cNvPr>
          <p:cNvSpPr txBox="1"/>
          <p:nvPr/>
        </p:nvSpPr>
        <p:spPr>
          <a:xfrm>
            <a:off x="4572001" y="823865"/>
            <a:ext cx="411932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FFFF00"/>
                </a:solidFill>
              </a:rPr>
              <a:t>Isaías, 700 anos antes de Cristo profetizou essa promessa</a:t>
            </a:r>
          </a:p>
          <a:p>
            <a:endParaRPr lang="pt-PT" sz="2000" b="1" dirty="0">
              <a:solidFill>
                <a:srgbClr val="FFFF00"/>
              </a:solidFill>
            </a:endParaRPr>
          </a:p>
          <a:p>
            <a:r>
              <a:rPr lang="pt-PT" sz="2000" b="1" dirty="0">
                <a:solidFill>
                  <a:srgbClr val="FFFF00"/>
                </a:solidFill>
              </a:rPr>
              <a:t>Jesus era o filho de Davi </a:t>
            </a:r>
          </a:p>
          <a:p>
            <a:r>
              <a:rPr lang="pt-PT" sz="2000" b="1" dirty="0">
                <a:solidFill>
                  <a:srgbClr val="FFFF00"/>
                </a:solidFill>
              </a:rPr>
              <a:t>(Lucas 18.39)</a:t>
            </a:r>
          </a:p>
          <a:p>
            <a:r>
              <a:rPr lang="pt-PT" sz="2000" b="1" dirty="0">
                <a:solidFill>
                  <a:srgbClr val="FFFF00"/>
                </a:solidFill>
              </a:rPr>
              <a:t>Davi era apenas, de acordo com a tradição bíblica, um jovem de bela aparência, pastor das ovelhas de seu pai Jessé (I </a:t>
            </a:r>
            <a:r>
              <a:rPr lang="pt-PT" sz="2000" b="1" dirty="0" err="1">
                <a:solidFill>
                  <a:srgbClr val="FFFF00"/>
                </a:solidFill>
              </a:rPr>
              <a:t>Sm</a:t>
            </a:r>
            <a:r>
              <a:rPr lang="pt-PT" sz="2000" b="1" dirty="0">
                <a:solidFill>
                  <a:srgbClr val="FFFF00"/>
                </a:solidFill>
              </a:rPr>
              <a:t> 16,11-12),</a:t>
            </a:r>
          </a:p>
          <a:p>
            <a:r>
              <a:rPr lang="pt-PT" sz="2000" b="1" dirty="0">
                <a:solidFill>
                  <a:srgbClr val="FFFF00"/>
                </a:solidFill>
              </a:rPr>
              <a:t> </a:t>
            </a:r>
          </a:p>
          <a:p>
            <a:r>
              <a:rPr lang="pt-PT" sz="2000" b="1" dirty="0">
                <a:solidFill>
                  <a:srgbClr val="FFFF00"/>
                </a:solidFill>
              </a:rPr>
              <a:t>Filho dos membros mais pobres da tribo de Efraim (I </a:t>
            </a:r>
            <a:r>
              <a:rPr lang="pt-PT" sz="2000" b="1" dirty="0" err="1">
                <a:solidFill>
                  <a:srgbClr val="FFFF00"/>
                </a:solidFill>
              </a:rPr>
              <a:t>Sm</a:t>
            </a:r>
            <a:r>
              <a:rPr lang="pt-PT" sz="2000" b="1" dirty="0">
                <a:solidFill>
                  <a:srgbClr val="FFFF00"/>
                </a:solidFill>
              </a:rPr>
              <a:t> 18,18), que vivia em Belém de Judá (I </a:t>
            </a:r>
            <a:r>
              <a:rPr lang="pt-PT" sz="2000" b="1" dirty="0" err="1">
                <a:solidFill>
                  <a:srgbClr val="FFFF00"/>
                </a:solidFill>
              </a:rPr>
              <a:t>Sm</a:t>
            </a:r>
            <a:r>
              <a:rPr lang="pt-PT" sz="2000" b="1" dirty="0">
                <a:solidFill>
                  <a:srgbClr val="FFFF00"/>
                </a:solidFill>
              </a:rPr>
              <a:t> 17,12).</a:t>
            </a:r>
          </a:p>
          <a:p>
            <a:endParaRPr lang="pt-PT" sz="2000" b="1" dirty="0">
              <a:solidFill>
                <a:srgbClr val="FFFF00"/>
              </a:solidFill>
            </a:endParaRPr>
          </a:p>
          <a:p>
            <a:r>
              <a:rPr lang="pt-PT" sz="2000" b="1" dirty="0">
                <a:solidFill>
                  <a:srgbClr val="FFFF00"/>
                </a:solidFill>
              </a:rPr>
              <a:t>Era filho de Jessé, o </a:t>
            </a:r>
            <a:r>
              <a:rPr lang="pt-PT" sz="2000" b="1" dirty="0" err="1">
                <a:solidFill>
                  <a:srgbClr val="FFFF00"/>
                </a:solidFill>
              </a:rPr>
              <a:t>efrateu</a:t>
            </a:r>
            <a:r>
              <a:rPr lang="pt-PT" sz="2000" b="1" dirty="0">
                <a:solidFill>
                  <a:srgbClr val="FFFF00"/>
                </a:solidFill>
              </a:rPr>
              <a:t>, do clã de </a:t>
            </a:r>
            <a:r>
              <a:rPr lang="pt-PT" sz="2000" b="1" dirty="0" err="1">
                <a:solidFill>
                  <a:srgbClr val="FFFF00"/>
                </a:solidFill>
              </a:rPr>
              <a:t>Perez</a:t>
            </a:r>
            <a:r>
              <a:rPr lang="pt-PT" sz="2000" b="1" dirty="0">
                <a:solidFill>
                  <a:srgbClr val="FFFF00"/>
                </a:solidFill>
              </a:rPr>
              <a:t>[c] e da descendência de Judá.</a:t>
            </a:r>
          </a:p>
        </p:txBody>
      </p:sp>
    </p:spTree>
    <p:extLst>
      <p:ext uri="{BB962C8B-B14F-4D97-AF65-F5344CB8AC3E}">
        <p14:creationId xmlns:p14="http://schemas.microsoft.com/office/powerpoint/2010/main" val="11524568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418663" y="0"/>
            <a:ext cx="4725337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i="1" dirty="0">
                <a:solidFill>
                  <a:srgbClr val="FFFF00"/>
                </a:solidFill>
              </a:rPr>
              <a:t>Tópico 3 -  </a:t>
            </a:r>
            <a:r>
              <a:rPr lang="pt-PT" sz="2400" b="1" i="1" dirty="0"/>
              <a:t>A PROMESSA DE SALVAÇÃO PARA ISRAEL</a:t>
            </a:r>
          </a:p>
          <a:p>
            <a:pPr algn="ctr"/>
            <a:endParaRPr lang="pt-PT" sz="2400" b="1" i="1" dirty="0"/>
          </a:p>
          <a:p>
            <a:pPr algn="ctr"/>
            <a:r>
              <a:rPr lang="pt-PT" sz="2400" b="1" i="1" dirty="0">
                <a:solidFill>
                  <a:srgbClr val="FFFF00"/>
                </a:solidFill>
              </a:rPr>
              <a:t>Ponto 1 – A Queda de Israel</a:t>
            </a:r>
          </a:p>
        </p:txBody>
      </p:sp>
    </p:spTree>
    <p:extLst>
      <p:ext uri="{BB962C8B-B14F-4D97-AF65-F5344CB8AC3E}">
        <p14:creationId xmlns:p14="http://schemas.microsoft.com/office/powerpoint/2010/main" val="105937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418663" y="0"/>
            <a:ext cx="4725337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>
              <a:solidFill>
                <a:srgbClr val="FFFF0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D0F4D04-A7C0-54B3-4377-5D8B5863B4EB}"/>
              </a:ext>
            </a:extLst>
          </p:cNvPr>
          <p:cNvSpPr txBox="1"/>
          <p:nvPr/>
        </p:nvSpPr>
        <p:spPr>
          <a:xfrm>
            <a:off x="4653480" y="387469"/>
            <a:ext cx="411932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i="1" dirty="0">
                <a:solidFill>
                  <a:schemeClr val="bg1"/>
                </a:solidFill>
              </a:rPr>
              <a:t>No Evangelho de </a:t>
            </a:r>
            <a:r>
              <a:rPr lang="pt-PT" b="1" i="1" dirty="0">
                <a:solidFill>
                  <a:srgbClr val="FFFF00"/>
                </a:solidFill>
              </a:rPr>
              <a:t>Lucas 21.24</a:t>
            </a:r>
            <a:r>
              <a:rPr lang="pt-PT" i="1" dirty="0">
                <a:solidFill>
                  <a:schemeClr val="bg1"/>
                </a:solidFill>
              </a:rPr>
              <a:t>, vemos claramente a queda de Israel porque não conseguiu exercer seu papel sacerdotal entre outras nações.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i="1" dirty="0">
                <a:solidFill>
                  <a:schemeClr val="bg1"/>
                </a:solidFill>
              </a:rPr>
              <a:t>Paulo trata de algumas questões relacionadas a estes fatos </a:t>
            </a:r>
            <a:r>
              <a:rPr lang="pt-PT" b="1" i="1" dirty="0">
                <a:solidFill>
                  <a:srgbClr val="FFFF00"/>
                </a:solidFill>
              </a:rPr>
              <a:t>(Romanos capítulos 9-11).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i="1" dirty="0">
                <a:solidFill>
                  <a:schemeClr val="bg1"/>
                </a:solidFill>
              </a:rPr>
              <a:t>O fato é que Israel permanece em rebelião contra Deus por não reconhecer o Senhor Jesus como seu Messias verdadeiro. </a:t>
            </a:r>
            <a:r>
              <a:rPr lang="pt-PT" b="1" i="1" dirty="0">
                <a:solidFill>
                  <a:srgbClr val="FFFF00"/>
                </a:solidFill>
              </a:rPr>
              <a:t>(Rom.9.30-33</a:t>
            </a:r>
          </a:p>
          <a:p>
            <a:endParaRPr lang="pt-PT" i="1" dirty="0">
              <a:solidFill>
                <a:schemeClr val="bg1"/>
              </a:solidFill>
            </a:endParaRPr>
          </a:p>
          <a:p>
            <a:r>
              <a:rPr lang="pt-PT" sz="1600" i="1" dirty="0">
                <a:solidFill>
                  <a:srgbClr val="FFFF00"/>
                </a:solidFill>
              </a:rPr>
              <a:t>Que diremos pois? Que os gentios, que não buscavam a justiça, alcançaram a justiça? Sim, mas a justiça que é pela fé.</a:t>
            </a:r>
          </a:p>
          <a:p>
            <a:r>
              <a:rPr lang="pt-PT" sz="1600" i="1" dirty="0">
                <a:solidFill>
                  <a:srgbClr val="FFFF00"/>
                </a:solidFill>
              </a:rPr>
              <a:t>Mas Israel, que buscava a lei da justiça, não chegou à lei da justiça.</a:t>
            </a:r>
          </a:p>
          <a:p>
            <a:r>
              <a:rPr lang="pt-PT" sz="1600" i="1" dirty="0">
                <a:solidFill>
                  <a:srgbClr val="FFFF00"/>
                </a:solidFill>
              </a:rPr>
              <a:t>Porquê? Porque não foi pela fé, mas como que pelas obras da lei; pois tropeçaram na pedra de tropeço;</a:t>
            </a:r>
          </a:p>
          <a:p>
            <a:r>
              <a:rPr lang="pt-PT" sz="1600" i="1" dirty="0">
                <a:solidFill>
                  <a:srgbClr val="FFFF00"/>
                </a:solidFill>
              </a:rPr>
              <a:t>Como está escrito: Eis que eu ponho em Sião uma pedra de tropeço, e uma rocha de escândalo; E todo aquele que crer nela não será confundido.</a:t>
            </a:r>
          </a:p>
        </p:txBody>
      </p:sp>
    </p:spTree>
    <p:extLst>
      <p:ext uri="{BB962C8B-B14F-4D97-AF65-F5344CB8AC3E}">
        <p14:creationId xmlns:p14="http://schemas.microsoft.com/office/powerpoint/2010/main" val="2722666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418663" y="0"/>
            <a:ext cx="4725337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>
              <a:solidFill>
                <a:srgbClr val="FFFF0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2277F47-7EA3-4F58-6564-ABD29CB5A442}"/>
              </a:ext>
            </a:extLst>
          </p:cNvPr>
          <p:cNvSpPr txBox="1"/>
          <p:nvPr/>
        </p:nvSpPr>
        <p:spPr>
          <a:xfrm>
            <a:off x="4716855" y="1050202"/>
            <a:ext cx="41012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>
                <a:solidFill>
                  <a:schemeClr val="bg1"/>
                </a:solidFill>
              </a:rPr>
              <a:t>Ponto 2 - A tristeza de Paulo por Israel.</a:t>
            </a:r>
          </a:p>
          <a:p>
            <a:endParaRPr lang="pt-PT" b="1" i="1" dirty="0">
              <a:solidFill>
                <a:schemeClr val="bg1"/>
              </a:solidFill>
            </a:endParaRPr>
          </a:p>
          <a:p>
            <a:r>
              <a:rPr lang="pt-PT" b="1" i="1" dirty="0">
                <a:solidFill>
                  <a:srgbClr val="FFFF00"/>
                </a:solidFill>
              </a:rPr>
              <a:t>A Tristeza de Paulo pelos judeus, por não reconhecerem a salvação em Cristo Jesus.</a:t>
            </a:r>
          </a:p>
          <a:p>
            <a:endParaRPr lang="pt-PT" b="1" i="1" dirty="0">
              <a:solidFill>
                <a:srgbClr val="FFFF00"/>
              </a:solidFill>
            </a:endParaRPr>
          </a:p>
          <a:p>
            <a:r>
              <a:rPr lang="pt-PT" b="1" i="1" dirty="0">
                <a:solidFill>
                  <a:srgbClr val="FFFF00"/>
                </a:solidFill>
              </a:rPr>
              <a:t>Esse sentimento de Tristeza do apóstolo descrito na carta aos Romanos deve ser também a nossa tristeza e conscientização de que nós cristãos temos o compromisso de evangelizá-los</a:t>
            </a:r>
          </a:p>
        </p:txBody>
      </p:sp>
    </p:spTree>
    <p:extLst>
      <p:ext uri="{BB962C8B-B14F-4D97-AF65-F5344CB8AC3E}">
        <p14:creationId xmlns:p14="http://schemas.microsoft.com/office/powerpoint/2010/main" val="7562737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87E4C2-84D7-A114-5754-6F87D493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 r="50000"/>
          <a:stretch/>
        </p:blipFill>
        <p:spPr>
          <a:xfrm>
            <a:off x="20" y="1282"/>
            <a:ext cx="4571980" cy="68567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B8B34A-BAF1-B979-2BA1-98B0FCDA8791}"/>
              </a:ext>
            </a:extLst>
          </p:cNvPr>
          <p:cNvSpPr/>
          <p:nvPr/>
        </p:nvSpPr>
        <p:spPr>
          <a:xfrm>
            <a:off x="4418663" y="0"/>
            <a:ext cx="4725337" cy="6858000"/>
          </a:xfrm>
          <a:prstGeom prst="rect">
            <a:avLst/>
          </a:prstGeom>
          <a:solidFill>
            <a:srgbClr val="7E3A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 i="1" dirty="0">
              <a:solidFill>
                <a:srgbClr val="FFFF0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CA29B8E-742A-517B-E455-C236E3FA7388}"/>
              </a:ext>
            </a:extLst>
          </p:cNvPr>
          <p:cNvSpPr txBox="1"/>
          <p:nvPr/>
        </p:nvSpPr>
        <p:spPr>
          <a:xfrm>
            <a:off x="4572571" y="859065"/>
            <a:ext cx="44175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i="1" dirty="0">
                <a:solidFill>
                  <a:srgbClr val="FFFF00"/>
                </a:solidFill>
              </a:rPr>
              <a:t>Ponto 3 - Promessa de salvação a Israel.</a:t>
            </a:r>
          </a:p>
          <a:p>
            <a:endParaRPr lang="pt-PT" sz="2000" b="1" i="1" dirty="0">
              <a:solidFill>
                <a:srgbClr val="FFFF00"/>
              </a:solidFill>
            </a:endParaRPr>
          </a:p>
          <a:p>
            <a:r>
              <a:rPr lang="pt-PT" i="1" dirty="0">
                <a:solidFill>
                  <a:schemeClr val="bg1"/>
                </a:solidFill>
              </a:rPr>
              <a:t>Na oração que Paulo faz escrevendo </a:t>
            </a:r>
            <a:r>
              <a:rPr lang="pt-PT" b="1" i="1" dirty="0">
                <a:solidFill>
                  <a:srgbClr val="FFFF00"/>
                </a:solidFill>
              </a:rPr>
              <a:t>Romanos 9.3-5</a:t>
            </a:r>
            <a:r>
              <a:rPr lang="pt-PT" i="1" dirty="0">
                <a:solidFill>
                  <a:schemeClr val="bg1"/>
                </a:solidFill>
              </a:rPr>
              <a:t>, vemos que Deus cumpre o que prometeu a quem o busca com sinceridade.</a:t>
            </a:r>
          </a:p>
          <a:p>
            <a:endParaRPr lang="pt-PT" i="1" dirty="0">
              <a:solidFill>
                <a:schemeClr val="bg1"/>
              </a:solidFill>
            </a:endParaRPr>
          </a:p>
          <a:p>
            <a:r>
              <a:rPr lang="pt-PT" i="1" dirty="0">
                <a:solidFill>
                  <a:schemeClr val="bg1"/>
                </a:solidFill>
              </a:rPr>
              <a:t>Por isso, a Bíblia assegura que Israel será salvo, ainda que não totalmente.</a:t>
            </a:r>
          </a:p>
          <a:p>
            <a:endParaRPr lang="pt-PT" i="1" dirty="0">
              <a:solidFill>
                <a:schemeClr val="bg1"/>
              </a:solidFill>
            </a:endParaRPr>
          </a:p>
          <a:p>
            <a:r>
              <a:rPr lang="pt-PT" i="1" dirty="0">
                <a:solidFill>
                  <a:schemeClr val="bg1"/>
                </a:solidFill>
              </a:rPr>
              <a:t>A Bíblia diz que esse povo será chamado de (‘filhos do Deus vivo” </a:t>
            </a:r>
            <a:r>
              <a:rPr lang="pt-PT" b="1" i="1" dirty="0">
                <a:solidFill>
                  <a:srgbClr val="FFFF00"/>
                </a:solidFill>
              </a:rPr>
              <a:t>(</a:t>
            </a:r>
            <a:r>
              <a:rPr lang="pt-PT" b="1" i="1" dirty="0" err="1">
                <a:solidFill>
                  <a:srgbClr val="FFFF00"/>
                </a:solidFill>
              </a:rPr>
              <a:t>Rm</a:t>
            </a:r>
            <a:r>
              <a:rPr lang="pt-PT" b="1" i="1" dirty="0">
                <a:solidFill>
                  <a:srgbClr val="FFFF00"/>
                </a:solidFill>
              </a:rPr>
              <a:t> 9.26); </a:t>
            </a:r>
          </a:p>
          <a:p>
            <a:endParaRPr lang="pt-PT" b="1" i="1" dirty="0">
              <a:solidFill>
                <a:srgbClr val="FFFF00"/>
              </a:solidFill>
            </a:endParaRPr>
          </a:p>
          <a:p>
            <a:r>
              <a:rPr lang="pt-PT" i="1" dirty="0">
                <a:solidFill>
                  <a:schemeClr val="bg1"/>
                </a:solidFill>
              </a:rPr>
              <a:t>Diz que “o remanescente fiel de Israel” será salvo </a:t>
            </a:r>
            <a:r>
              <a:rPr lang="pt-PT" b="1" i="1" dirty="0">
                <a:solidFill>
                  <a:srgbClr val="FFFF00"/>
                </a:solidFill>
              </a:rPr>
              <a:t>(</a:t>
            </a:r>
            <a:r>
              <a:rPr lang="pt-PT" b="1" i="1" dirty="0" err="1">
                <a:solidFill>
                  <a:srgbClr val="FFFF00"/>
                </a:solidFill>
              </a:rPr>
              <a:t>Rm</a:t>
            </a:r>
            <a:r>
              <a:rPr lang="pt-PT" b="1" i="1" dirty="0">
                <a:solidFill>
                  <a:srgbClr val="FFFF00"/>
                </a:solidFill>
              </a:rPr>
              <a:t> 9.27).</a:t>
            </a:r>
          </a:p>
          <a:p>
            <a:endParaRPr lang="pt-PT" b="1" i="1" dirty="0">
              <a:solidFill>
                <a:srgbClr val="FFFF00"/>
              </a:solidFill>
            </a:endParaRPr>
          </a:p>
          <a:p>
            <a:r>
              <a:rPr lang="pt-PT" i="1" dirty="0">
                <a:solidFill>
                  <a:schemeClr val="bg1"/>
                </a:solidFill>
              </a:rPr>
              <a:t>Diz que O Libertador que virá de Sião fará isso </a:t>
            </a:r>
            <a:r>
              <a:rPr lang="pt-PT" b="1" i="1" dirty="0">
                <a:solidFill>
                  <a:srgbClr val="FFFF00"/>
                </a:solidFill>
              </a:rPr>
              <a:t>(</a:t>
            </a:r>
            <a:r>
              <a:rPr lang="pt-PT" b="1" i="1" dirty="0" err="1">
                <a:solidFill>
                  <a:srgbClr val="FFFF00"/>
                </a:solidFill>
              </a:rPr>
              <a:t>Rm</a:t>
            </a:r>
            <a:r>
              <a:rPr lang="pt-PT" b="1" i="1" dirty="0">
                <a:solidFill>
                  <a:srgbClr val="FFFF00"/>
                </a:solidFill>
              </a:rPr>
              <a:t> 11.26).</a:t>
            </a:r>
          </a:p>
        </p:txBody>
      </p:sp>
    </p:spTree>
    <p:extLst>
      <p:ext uri="{BB962C8B-B14F-4D97-AF65-F5344CB8AC3E}">
        <p14:creationId xmlns:p14="http://schemas.microsoft.com/office/powerpoint/2010/main" val="3781510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CC9D160-1063-AED5-D661-8BC7CFC81412}"/>
              </a:ext>
            </a:extLst>
          </p:cNvPr>
          <p:cNvSpPr txBox="1"/>
          <p:nvPr/>
        </p:nvSpPr>
        <p:spPr>
          <a:xfrm>
            <a:off x="1023042" y="564075"/>
            <a:ext cx="70979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1- Quantos anos Abrão tinha quando Deus disse que ele seria uma grande nação?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5A7D26-4955-8E41-CB82-F69E49697B89}"/>
              </a:ext>
            </a:extLst>
          </p:cNvPr>
          <p:cNvSpPr txBox="1"/>
          <p:nvPr/>
        </p:nvSpPr>
        <p:spPr>
          <a:xfrm>
            <a:off x="1620570" y="2106821"/>
            <a:ext cx="5251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Quando Deus disse a Abraão que ele seria pai de uma grande nação, o patriarca estava com 75 anos.</a:t>
            </a:r>
          </a:p>
        </p:txBody>
      </p:sp>
    </p:spTree>
    <p:extLst>
      <p:ext uri="{BB962C8B-B14F-4D97-AF65-F5344CB8AC3E}">
        <p14:creationId xmlns:p14="http://schemas.microsoft.com/office/powerpoint/2010/main" val="38084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CC9D160-1063-AED5-D661-8BC7CFC81412}"/>
              </a:ext>
            </a:extLst>
          </p:cNvPr>
          <p:cNvSpPr txBox="1"/>
          <p:nvPr/>
        </p:nvSpPr>
        <p:spPr>
          <a:xfrm>
            <a:off x="1023042" y="564075"/>
            <a:ext cx="70979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>
                <a:solidFill>
                  <a:srgbClr val="FF0000"/>
                </a:solidFill>
              </a:rPr>
              <a:t>2- Que promessas Deus fez a Abraão acerca de outros povos?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5A7D26-4955-8E41-CB82-F69E49697B89}"/>
              </a:ext>
            </a:extLst>
          </p:cNvPr>
          <p:cNvSpPr txBox="1"/>
          <p:nvPr/>
        </p:nvSpPr>
        <p:spPr>
          <a:xfrm>
            <a:off x="1330859" y="2061554"/>
            <a:ext cx="63102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A bênção material deveria carregar um testemunho espiritual: “E tu serás uma bênção” (</a:t>
            </a:r>
            <a:r>
              <a:rPr lang="pt-PT" sz="2400" b="1" dirty="0" err="1"/>
              <a:t>Gn</a:t>
            </a:r>
            <a:r>
              <a:rPr lang="pt-PT" sz="2400" b="1" dirty="0"/>
              <a:t> 12.2 ). Nenhuma nação teria dúvida de que era Deus que faria isso com Abrão.</a:t>
            </a:r>
          </a:p>
        </p:txBody>
      </p:sp>
    </p:spTree>
    <p:extLst>
      <p:ext uri="{BB962C8B-B14F-4D97-AF65-F5344CB8AC3E}">
        <p14:creationId xmlns:p14="http://schemas.microsoft.com/office/powerpoint/2010/main" val="75784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CC9D160-1063-AED5-D661-8BC7CFC81412}"/>
              </a:ext>
            </a:extLst>
          </p:cNvPr>
          <p:cNvSpPr txBox="1"/>
          <p:nvPr/>
        </p:nvSpPr>
        <p:spPr>
          <a:xfrm>
            <a:off x="1023042" y="564075"/>
            <a:ext cx="70979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>
                <a:solidFill>
                  <a:srgbClr val="FF0000"/>
                </a:solidFill>
              </a:rPr>
              <a:t>3- Qual foi a promessa que o Senhor reiterou a Jacó?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5A7D26-4955-8E41-CB82-F69E49697B89}"/>
              </a:ext>
            </a:extLst>
          </p:cNvPr>
          <p:cNvSpPr txBox="1"/>
          <p:nvPr/>
        </p:nvSpPr>
        <p:spPr>
          <a:xfrm>
            <a:off x="1330859" y="2061554"/>
            <a:ext cx="6310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A história hebreia comprova que o patriarca Abraão foi, de fato, uma grande bênção para os israelitas.</a:t>
            </a:r>
          </a:p>
        </p:txBody>
      </p:sp>
    </p:spTree>
    <p:extLst>
      <p:ext uri="{BB962C8B-B14F-4D97-AF65-F5344CB8AC3E}">
        <p14:creationId xmlns:p14="http://schemas.microsoft.com/office/powerpoint/2010/main" val="287526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CC9D160-1063-AED5-D661-8BC7CFC81412}"/>
              </a:ext>
            </a:extLst>
          </p:cNvPr>
          <p:cNvSpPr txBox="1"/>
          <p:nvPr/>
        </p:nvSpPr>
        <p:spPr>
          <a:xfrm>
            <a:off x="1023042" y="564075"/>
            <a:ext cx="70979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>
                <a:solidFill>
                  <a:srgbClr val="FF0000"/>
                </a:solidFill>
              </a:rPr>
              <a:t>4- Por que Esaú perdeu o direito de primogenitura?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5A7D26-4955-8E41-CB82-F69E49697B89}"/>
              </a:ext>
            </a:extLst>
          </p:cNvPr>
          <p:cNvSpPr txBox="1"/>
          <p:nvPr/>
        </p:nvSpPr>
        <p:spPr>
          <a:xfrm>
            <a:off x="1330859" y="2061554"/>
            <a:ext cx="6310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Esaú perdeu seu direito de primogenitura, pois o trocou por um prato de comida (</a:t>
            </a:r>
            <a:r>
              <a:rPr lang="pt-PT" sz="2400" b="1" dirty="0" err="1"/>
              <a:t>Gn</a:t>
            </a:r>
            <a:r>
              <a:rPr lang="pt-PT" sz="2400" b="1" dirty="0"/>
              <a:t> 27.30-34)</a:t>
            </a:r>
          </a:p>
        </p:txBody>
      </p:sp>
    </p:spTree>
    <p:extLst>
      <p:ext uri="{BB962C8B-B14F-4D97-AF65-F5344CB8AC3E}">
        <p14:creationId xmlns:p14="http://schemas.microsoft.com/office/powerpoint/2010/main" val="297557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CC9D160-1063-AED5-D661-8BC7CFC81412}"/>
              </a:ext>
            </a:extLst>
          </p:cNvPr>
          <p:cNvSpPr txBox="1"/>
          <p:nvPr/>
        </p:nvSpPr>
        <p:spPr>
          <a:xfrm>
            <a:off x="1023042" y="564075"/>
            <a:ext cx="7097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>
                <a:solidFill>
                  <a:srgbClr val="FF0000"/>
                </a:solidFill>
              </a:rPr>
              <a:t>5- O que Romanos 9 demonstra?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5A7D26-4955-8E41-CB82-F69E49697B89}"/>
              </a:ext>
            </a:extLst>
          </p:cNvPr>
          <p:cNvSpPr txBox="1"/>
          <p:nvPr/>
        </p:nvSpPr>
        <p:spPr>
          <a:xfrm>
            <a:off x="1023042" y="1808057"/>
            <a:ext cx="6310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O capítulo 9 de Romanos revela a demasiada tristeza do apóstolo Paulo pelos judeus que não conhecem a Cristo (1 Co 9.22).</a:t>
            </a:r>
          </a:p>
        </p:txBody>
      </p:sp>
    </p:spTree>
    <p:extLst>
      <p:ext uri="{BB962C8B-B14F-4D97-AF65-F5344CB8AC3E}">
        <p14:creationId xmlns:p14="http://schemas.microsoft.com/office/powerpoint/2010/main" val="346083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412</TotalTime>
  <Words>1720</Words>
  <Application>Microsoft Office PowerPoint</Application>
  <PresentationFormat>Apresentação no Ecrã (4:3)</PresentationFormat>
  <Paragraphs>158</Paragraphs>
  <Slides>34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3</cp:revision>
  <dcterms:created xsi:type="dcterms:W3CDTF">2024-10-07T14:42:28Z</dcterms:created>
  <dcterms:modified xsi:type="dcterms:W3CDTF">2024-10-08T08:41:08Z</dcterms:modified>
</cp:coreProperties>
</file>