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9" r:id="rId3"/>
    <p:sldId id="262" r:id="rId4"/>
    <p:sldId id="263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0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7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802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904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6262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4842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501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1938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766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14593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3696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7987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440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248A7-E79F-4F54-AFBF-C4D2933D35A5}" type="datetimeFigureOut">
              <a:rPr lang="pt-PT" smtClean="0"/>
              <a:t>23/10/2024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C11CE-E8FA-4217-9033-93FC9E7ED9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394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D608A86-4FC3-8B8C-C450-C69AB0B9D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98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FB5F3B8-73CD-8510-B088-D5619B2A1BEC}"/>
              </a:ext>
            </a:extLst>
          </p:cNvPr>
          <p:cNvSpPr txBox="1"/>
          <p:nvPr/>
        </p:nvSpPr>
        <p:spPr>
          <a:xfrm>
            <a:off x="4884344" y="1012954"/>
            <a:ext cx="391562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 </a:t>
            </a:r>
            <a:r>
              <a:rPr lang="pt-PT" sz="2800" b="1" dirty="0">
                <a:solidFill>
                  <a:srgbClr val="FF0000"/>
                </a:solidFill>
              </a:rPr>
              <a:t>I)</a:t>
            </a:r>
            <a:r>
              <a:rPr lang="pt-PT" sz="2800" dirty="0"/>
              <a:t> Apresentar os termos do Concerto de Deus com</a:t>
            </a:r>
          </a:p>
          <a:p>
            <a:r>
              <a:rPr lang="pt-PT" sz="2800" dirty="0"/>
              <a:t>o seu povo no Antigo Testamento; </a:t>
            </a:r>
          </a:p>
          <a:p>
            <a:r>
              <a:rPr lang="pt-PT" sz="2800" b="1" dirty="0">
                <a:solidFill>
                  <a:srgbClr val="FF0000"/>
                </a:solidFill>
              </a:rPr>
              <a:t>II)</a:t>
            </a:r>
            <a:r>
              <a:rPr lang="pt-PT" sz="2800" dirty="0"/>
              <a:t>Mostrar que 0 princípio da obediência também está presente no Novo Concerto; </a:t>
            </a:r>
          </a:p>
          <a:p>
            <a:r>
              <a:rPr lang="pt-PT" sz="2800" b="1" dirty="0">
                <a:solidFill>
                  <a:srgbClr val="FF0000"/>
                </a:solidFill>
              </a:rPr>
              <a:t>III)</a:t>
            </a:r>
            <a:r>
              <a:rPr lang="pt-PT" sz="2800" dirty="0"/>
              <a:t>Refletir sobre as bênçãos provenientes da obediência a Cristo.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2133485-5CC9-88AE-F707-C168E2515FCB}"/>
              </a:ext>
            </a:extLst>
          </p:cNvPr>
          <p:cNvSpPr txBox="1"/>
          <p:nvPr/>
        </p:nvSpPr>
        <p:spPr>
          <a:xfrm>
            <a:off x="4884344" y="235400"/>
            <a:ext cx="3286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3187868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3728842-D626-9213-9B66-F7214C78F87C}"/>
              </a:ext>
            </a:extLst>
          </p:cNvPr>
          <p:cNvSpPr txBox="1"/>
          <p:nvPr/>
        </p:nvSpPr>
        <p:spPr>
          <a:xfrm>
            <a:off x="5002040" y="785016"/>
            <a:ext cx="37436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dirty="0"/>
              <a:t>TEXTO ÁUREO</a:t>
            </a:r>
          </a:p>
          <a:p>
            <a:endParaRPr lang="pt-PT" sz="3200" b="1" i="1" dirty="0"/>
          </a:p>
          <a:p>
            <a:r>
              <a:rPr lang="pt-PT" sz="3200" b="1" i="1" dirty="0"/>
              <a:t>“Se me amardes, guardareis os meus mandamentos.” </a:t>
            </a:r>
          </a:p>
          <a:p>
            <a:r>
              <a:rPr lang="pt-PT" sz="3200" b="1" i="1" dirty="0">
                <a:solidFill>
                  <a:srgbClr val="FF0000"/>
                </a:solidFill>
              </a:rPr>
              <a:t>(</a:t>
            </a:r>
            <a:r>
              <a:rPr lang="pt-PT" sz="3200" b="1" i="1" dirty="0" err="1">
                <a:solidFill>
                  <a:srgbClr val="FF0000"/>
                </a:solidFill>
              </a:rPr>
              <a:t>Jo</a:t>
            </a:r>
            <a:r>
              <a:rPr lang="pt-PT" sz="3200" b="1" i="1" dirty="0">
                <a:solidFill>
                  <a:srgbClr val="FF0000"/>
                </a:solidFill>
              </a:rPr>
              <a:t> 14.15)</a:t>
            </a:r>
          </a:p>
        </p:txBody>
      </p:sp>
    </p:spTree>
    <p:extLst>
      <p:ext uri="{BB962C8B-B14F-4D97-AF65-F5344CB8AC3E}">
        <p14:creationId xmlns:p14="http://schemas.microsoft.com/office/powerpoint/2010/main" val="265748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3728842-D626-9213-9B66-F7214C78F87C}"/>
              </a:ext>
            </a:extLst>
          </p:cNvPr>
          <p:cNvSpPr txBox="1"/>
          <p:nvPr/>
        </p:nvSpPr>
        <p:spPr>
          <a:xfrm>
            <a:off x="5002040" y="785016"/>
            <a:ext cx="37436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dirty="0">
                <a:solidFill>
                  <a:srgbClr val="FF0000"/>
                </a:solidFill>
              </a:rPr>
              <a:t>VERDADE PRÁTICA</a:t>
            </a:r>
          </a:p>
          <a:p>
            <a:endParaRPr lang="pt-PT" sz="3200" b="1" i="1" dirty="0">
              <a:solidFill>
                <a:srgbClr val="FF0000"/>
              </a:solidFill>
            </a:endParaRPr>
          </a:p>
          <a:p>
            <a:r>
              <a:rPr lang="pt-PT" sz="3200" b="1" i="1" dirty="0"/>
              <a:t>A obediência a Cristo demanda bênçãos espirituais que influenciam diversas áreas da vida.</a:t>
            </a:r>
          </a:p>
        </p:txBody>
      </p:sp>
    </p:spTree>
    <p:extLst>
      <p:ext uri="{BB962C8B-B14F-4D97-AF65-F5344CB8AC3E}">
        <p14:creationId xmlns:p14="http://schemas.microsoft.com/office/powerpoint/2010/main" val="3194392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0A6FE0-4FB5-1771-E553-0DCDEF2190FA}"/>
              </a:ext>
            </a:extLst>
          </p:cNvPr>
          <p:cNvSpPr txBox="1"/>
          <p:nvPr/>
        </p:nvSpPr>
        <p:spPr>
          <a:xfrm>
            <a:off x="5318910" y="449076"/>
            <a:ext cx="3209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LEITURA BÍBLICA EM CLASSE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710DAB-DC18-8316-8BC2-EEA2D6E8BBAE}"/>
              </a:ext>
            </a:extLst>
          </p:cNvPr>
          <p:cNvSpPr txBox="1"/>
          <p:nvPr/>
        </p:nvSpPr>
        <p:spPr>
          <a:xfrm>
            <a:off x="4734962" y="1010391"/>
            <a:ext cx="4119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Deuteronómio 29.1,9-12; Hebreus 8.6-13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343BBA-15CE-FDC9-E0C2-408ACEF39766}"/>
              </a:ext>
            </a:extLst>
          </p:cNvPr>
          <p:cNvSpPr txBox="1"/>
          <p:nvPr/>
        </p:nvSpPr>
        <p:spPr>
          <a:xfrm>
            <a:off x="4734962" y="1631463"/>
            <a:ext cx="411932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1</a:t>
            </a:r>
            <a:r>
              <a:rPr lang="pt-PT" sz="2000" b="1" dirty="0"/>
              <a:t> – Estas são as palavras do concerto que o Senhor ordenou a Moisés, na terra de </a:t>
            </a:r>
            <a:r>
              <a:rPr lang="pt-PT" sz="2000" b="1" dirty="0" err="1"/>
              <a:t>Moabe</a:t>
            </a:r>
            <a:r>
              <a:rPr lang="pt-PT" sz="2000" b="1" dirty="0"/>
              <a:t>, que fizesse com os filhos de Israel, além do concerto que fizera com eles em </a:t>
            </a:r>
            <a:r>
              <a:rPr lang="pt-PT" sz="2000" b="1" dirty="0" err="1"/>
              <a:t>Horebe</a:t>
            </a:r>
            <a:r>
              <a:rPr lang="pt-PT" sz="2000" b="1" dirty="0"/>
              <a:t>.</a:t>
            </a:r>
          </a:p>
          <a:p>
            <a:endParaRPr lang="pt-PT" sz="2000" b="1" dirty="0"/>
          </a:p>
          <a:p>
            <a:r>
              <a:rPr lang="pt-PT" sz="2000" b="1" dirty="0">
                <a:solidFill>
                  <a:srgbClr val="FF0000"/>
                </a:solidFill>
              </a:rPr>
              <a:t>9</a:t>
            </a:r>
            <a:r>
              <a:rPr lang="pt-PT" sz="2000" b="1" dirty="0"/>
              <a:t> – Guardai, pois, as palavras deste concerto e cumpri-las para que prospereis em tudo quanto fizerdes.</a:t>
            </a:r>
          </a:p>
          <a:p>
            <a:endParaRPr lang="pt-PT" sz="2000" b="1" dirty="0"/>
          </a:p>
          <a:p>
            <a:r>
              <a:rPr lang="pt-PT" sz="2000" b="1" dirty="0">
                <a:solidFill>
                  <a:srgbClr val="FF0000"/>
                </a:solidFill>
              </a:rPr>
              <a:t>10</a:t>
            </a:r>
            <a:r>
              <a:rPr lang="pt-PT" sz="2000" b="1" dirty="0"/>
              <a:t> – Vós todos estais hoje perante o Senhor, vosso Deus: os cabeças de vossas tribos, vossos anciãos, os vossos oficiais, todo o homem de Israel,</a:t>
            </a:r>
          </a:p>
        </p:txBody>
      </p:sp>
    </p:spTree>
    <p:extLst>
      <p:ext uri="{BB962C8B-B14F-4D97-AF65-F5344CB8AC3E}">
        <p14:creationId xmlns:p14="http://schemas.microsoft.com/office/powerpoint/2010/main" val="378853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0A6FE0-4FB5-1771-E553-0DCDEF2190FA}"/>
              </a:ext>
            </a:extLst>
          </p:cNvPr>
          <p:cNvSpPr txBox="1"/>
          <p:nvPr/>
        </p:nvSpPr>
        <p:spPr>
          <a:xfrm>
            <a:off x="5318910" y="449076"/>
            <a:ext cx="3209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LEITURA BÍBLICA EM CLASSE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710DAB-DC18-8316-8BC2-EEA2D6E8BBAE}"/>
              </a:ext>
            </a:extLst>
          </p:cNvPr>
          <p:cNvSpPr txBox="1"/>
          <p:nvPr/>
        </p:nvSpPr>
        <p:spPr>
          <a:xfrm>
            <a:off x="4734962" y="1010391"/>
            <a:ext cx="4119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Deuteronómio 29.1,9-12; Hebreus 8.6-13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343BBA-15CE-FDC9-E0C2-408ACEF39766}"/>
              </a:ext>
            </a:extLst>
          </p:cNvPr>
          <p:cNvSpPr txBox="1"/>
          <p:nvPr/>
        </p:nvSpPr>
        <p:spPr>
          <a:xfrm>
            <a:off x="4734962" y="1631463"/>
            <a:ext cx="411932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11</a:t>
            </a:r>
            <a:r>
              <a:rPr lang="pt-PT" sz="2000" b="1" dirty="0"/>
              <a:t> – os vossos meninos, as vossas mulheres e o estrangeiro que está no meio do teu arraial; desde o rachador da tua lenha até ao tirador da tua água;</a:t>
            </a:r>
          </a:p>
          <a:p>
            <a:endParaRPr lang="pt-PT" sz="2000" b="1" dirty="0"/>
          </a:p>
          <a:p>
            <a:r>
              <a:rPr lang="pt-PT" sz="2000" b="1" dirty="0">
                <a:solidFill>
                  <a:srgbClr val="FF0000"/>
                </a:solidFill>
              </a:rPr>
              <a:t>12</a:t>
            </a:r>
            <a:r>
              <a:rPr lang="pt-PT" sz="2000" b="1" dirty="0"/>
              <a:t> – para que entres no concerto do Senhor, teu Deus, e no seu juramento que o Senhor, teu Deus, hoje faz contigo.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A6DE5FF-869F-6C1C-8367-B8AE885EE46D}"/>
              </a:ext>
            </a:extLst>
          </p:cNvPr>
          <p:cNvSpPr txBox="1"/>
          <p:nvPr/>
        </p:nvSpPr>
        <p:spPr>
          <a:xfrm>
            <a:off x="6287630" y="4857205"/>
            <a:ext cx="127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Hebreus 8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544467C-9C92-6198-CB8E-531F379C79DA}"/>
              </a:ext>
            </a:extLst>
          </p:cNvPr>
          <p:cNvSpPr txBox="1"/>
          <p:nvPr/>
        </p:nvSpPr>
        <p:spPr>
          <a:xfrm>
            <a:off x="4734962" y="5282180"/>
            <a:ext cx="41193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6 </a:t>
            </a:r>
            <a:r>
              <a:rPr lang="pt-PT" b="1" dirty="0"/>
              <a:t>– Mas agora alcançou ele ministério tanto mais excelente, quanto é mediador de um melhor concerto, que está confirmado em melhores promessas.</a:t>
            </a:r>
          </a:p>
        </p:txBody>
      </p:sp>
    </p:spTree>
    <p:extLst>
      <p:ext uri="{BB962C8B-B14F-4D97-AF65-F5344CB8AC3E}">
        <p14:creationId xmlns:p14="http://schemas.microsoft.com/office/powerpoint/2010/main" val="958790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0A6FE0-4FB5-1771-E553-0DCDEF2190FA}"/>
              </a:ext>
            </a:extLst>
          </p:cNvPr>
          <p:cNvSpPr txBox="1"/>
          <p:nvPr/>
        </p:nvSpPr>
        <p:spPr>
          <a:xfrm>
            <a:off x="5318910" y="449076"/>
            <a:ext cx="3209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LEITURA BÍBLICA EM CLASSE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710DAB-DC18-8316-8BC2-EEA2D6E8BBAE}"/>
              </a:ext>
            </a:extLst>
          </p:cNvPr>
          <p:cNvSpPr txBox="1"/>
          <p:nvPr/>
        </p:nvSpPr>
        <p:spPr>
          <a:xfrm>
            <a:off x="4734962" y="1010391"/>
            <a:ext cx="4119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Deuteronómio 29.1,9-12; Hebreus 8.6-13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343BBA-15CE-FDC9-E0C2-408ACEF39766}"/>
              </a:ext>
            </a:extLst>
          </p:cNvPr>
          <p:cNvSpPr txBox="1"/>
          <p:nvPr/>
        </p:nvSpPr>
        <p:spPr>
          <a:xfrm>
            <a:off x="4734962" y="1631463"/>
            <a:ext cx="411932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7</a:t>
            </a:r>
            <a:r>
              <a:rPr lang="pt-PT" b="1" dirty="0"/>
              <a:t> – Porque, se aquele primeiro for irrepreensível, nunca se teria buscado lugar para o segundo.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8</a:t>
            </a:r>
            <a:r>
              <a:rPr lang="pt-PT" b="1" dirty="0"/>
              <a:t> – Porque, repreendendo-os, lhes diz: Eis que virão dias, diz o Senhor, em que com a casa de Israel e com a casa de Judá estabelecerei um novo concerto,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9</a:t>
            </a:r>
            <a:r>
              <a:rPr lang="pt-PT" b="1" dirty="0"/>
              <a:t> – não segundo o concerto que fiz com seus pais, no dia em que os tomei pela mão, para os tirar da terra do Egito; como não permaneceram naquele meu concerto, eu para eles não atentei, diz o Senhor.</a:t>
            </a:r>
          </a:p>
        </p:txBody>
      </p:sp>
    </p:spTree>
    <p:extLst>
      <p:ext uri="{BB962C8B-B14F-4D97-AF65-F5344CB8AC3E}">
        <p14:creationId xmlns:p14="http://schemas.microsoft.com/office/powerpoint/2010/main" val="336626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0A6FE0-4FB5-1771-E553-0DCDEF2190FA}"/>
              </a:ext>
            </a:extLst>
          </p:cNvPr>
          <p:cNvSpPr txBox="1"/>
          <p:nvPr/>
        </p:nvSpPr>
        <p:spPr>
          <a:xfrm>
            <a:off x="5318910" y="449076"/>
            <a:ext cx="3209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LEITURA BÍBLICA EM CLASSE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710DAB-DC18-8316-8BC2-EEA2D6E8BBAE}"/>
              </a:ext>
            </a:extLst>
          </p:cNvPr>
          <p:cNvSpPr txBox="1"/>
          <p:nvPr/>
        </p:nvSpPr>
        <p:spPr>
          <a:xfrm>
            <a:off x="4734962" y="1010391"/>
            <a:ext cx="4119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Deuteronómio 29.1,9-12; Hebreus 8.6-13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343BBA-15CE-FDC9-E0C2-408ACEF39766}"/>
              </a:ext>
            </a:extLst>
          </p:cNvPr>
          <p:cNvSpPr txBox="1"/>
          <p:nvPr/>
        </p:nvSpPr>
        <p:spPr>
          <a:xfrm>
            <a:off x="4734961" y="1540928"/>
            <a:ext cx="4119327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</a:rPr>
              <a:t>10</a:t>
            </a:r>
            <a:r>
              <a:rPr lang="pt-PT" sz="1600" b="1" dirty="0"/>
              <a:t> – Porque este é o concerto que, depois daqueles dias, farei com a casa de Israel, diz o Senhor: porei as minhas leis no seu entendimento e em seu coração as escreverei; e eu lhes serei por Deus, e eles me serão por povo.</a:t>
            </a:r>
          </a:p>
          <a:p>
            <a:endParaRPr lang="pt-PT" sz="1600" b="1" dirty="0"/>
          </a:p>
          <a:p>
            <a:r>
              <a:rPr lang="pt-PT" sz="1600" b="1" dirty="0">
                <a:solidFill>
                  <a:srgbClr val="FF0000"/>
                </a:solidFill>
              </a:rPr>
              <a:t>11</a:t>
            </a:r>
            <a:r>
              <a:rPr lang="pt-PT" sz="1600" b="1" dirty="0"/>
              <a:t> – E não ensinará cada um ao seu próximo, nem a cada um ao seu irmão, dizendo: Conhece o Senhor; porque todos me conhecerão, desde o menor deles até ao maior.</a:t>
            </a:r>
          </a:p>
          <a:p>
            <a:endParaRPr lang="pt-PT" sz="1600" b="1" dirty="0"/>
          </a:p>
          <a:p>
            <a:r>
              <a:rPr lang="pt-PT" sz="1600" b="1" dirty="0">
                <a:solidFill>
                  <a:srgbClr val="FF0000"/>
                </a:solidFill>
              </a:rPr>
              <a:t>12</a:t>
            </a:r>
            <a:r>
              <a:rPr lang="pt-PT" sz="1600" b="1" dirty="0"/>
              <a:t> – Porque serei misericordioso para com as suas iniquidades e de seus pecados e de suas prevaricações não me lembrarei mais.</a:t>
            </a:r>
          </a:p>
          <a:p>
            <a:endParaRPr lang="pt-PT" sz="1600" b="1" dirty="0"/>
          </a:p>
          <a:p>
            <a:r>
              <a:rPr lang="pt-PT" sz="1600" b="1" dirty="0">
                <a:solidFill>
                  <a:srgbClr val="FF0000"/>
                </a:solidFill>
              </a:rPr>
              <a:t>13</a:t>
            </a:r>
            <a:r>
              <a:rPr lang="pt-PT" sz="1600" b="1" dirty="0"/>
              <a:t> – Dizendo novo concerto, envelheceu o primeiro. Ora, o que foi tornado velho e se envelhece perto está de acabar.</a:t>
            </a:r>
          </a:p>
        </p:txBody>
      </p:sp>
    </p:spTree>
    <p:extLst>
      <p:ext uri="{BB962C8B-B14F-4D97-AF65-F5344CB8AC3E}">
        <p14:creationId xmlns:p14="http://schemas.microsoft.com/office/powerpoint/2010/main" val="885104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 – A OBEDIÊNCIA NO ANTIGO TESTAMENTO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1. O Concerto de </a:t>
            </a:r>
            <a:r>
              <a:rPr lang="pt-PT" b="1" dirty="0" err="1">
                <a:solidFill>
                  <a:srgbClr val="FF0000"/>
                </a:solidFill>
              </a:rPr>
              <a:t>Horebe</a:t>
            </a:r>
            <a:r>
              <a:rPr lang="pt-PT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93AC19-9F90-89F6-411B-F8349ACBD676}"/>
              </a:ext>
            </a:extLst>
          </p:cNvPr>
          <p:cNvSpPr txBox="1"/>
          <p:nvPr/>
        </p:nvSpPr>
        <p:spPr>
          <a:xfrm>
            <a:off x="4807390" y="1720158"/>
            <a:ext cx="40072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i="1" dirty="0"/>
              <a:t>Deus reafirmou as promessas a Abrão no deserto de </a:t>
            </a:r>
            <a:r>
              <a:rPr lang="pt-PT" sz="2000" i="1" dirty="0" err="1"/>
              <a:t>Horebe</a:t>
            </a:r>
            <a:r>
              <a:rPr lang="pt-PT" sz="2000" i="1" dirty="0"/>
              <a:t> (Sinai).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Gen.12.1-3 </a:t>
            </a:r>
            <a:r>
              <a:rPr lang="pt-PT" sz="2000" i="1" dirty="0"/>
              <a:t>– As promessas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Gen.22.8- </a:t>
            </a:r>
            <a:r>
              <a:rPr lang="pt-PT" sz="2000" i="1" dirty="0"/>
              <a:t>Confirmação das promessas</a:t>
            </a:r>
          </a:p>
          <a:p>
            <a:endParaRPr lang="pt-PT" sz="2000" i="1" dirty="0"/>
          </a:p>
          <a:p>
            <a:r>
              <a:rPr lang="pt-PT" sz="2000" i="1" dirty="0"/>
              <a:t>Em </a:t>
            </a:r>
            <a:r>
              <a:rPr lang="pt-PT" sz="2000" i="1" dirty="0" err="1"/>
              <a:t>Horebe</a:t>
            </a:r>
            <a:r>
              <a:rPr lang="pt-PT" sz="2000" i="1" dirty="0"/>
              <a:t> fica claro que Deus exige obediência para cumprir as promessas.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Êxodo 19.5 </a:t>
            </a:r>
            <a:r>
              <a:rPr lang="pt-PT" sz="2000" i="1" dirty="0"/>
              <a:t>– Obediência</a:t>
            </a:r>
          </a:p>
          <a:p>
            <a:r>
              <a:rPr lang="pt-PT" sz="2000" b="1" i="1" dirty="0">
                <a:solidFill>
                  <a:srgbClr val="FF0000"/>
                </a:solidFill>
              </a:rPr>
              <a:t>Êxodo 19.6 e 20.1-17 </a:t>
            </a:r>
            <a:r>
              <a:rPr lang="pt-PT" sz="1600" b="1" i="1" dirty="0"/>
              <a:t>– O Cumprimento da promessa através da obediência em toda jornada de peregrinação.</a:t>
            </a:r>
          </a:p>
        </p:txBody>
      </p:sp>
    </p:spTree>
    <p:extLst>
      <p:ext uri="{BB962C8B-B14F-4D97-AF65-F5344CB8AC3E}">
        <p14:creationId xmlns:p14="http://schemas.microsoft.com/office/powerpoint/2010/main" val="3366845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 – A OBEDIÊNCIA NO ANTIGO TESTAMENTO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2. O Concerto nas campinas de </a:t>
            </a:r>
            <a:r>
              <a:rPr lang="pt-PT" b="1" dirty="0" err="1">
                <a:solidFill>
                  <a:srgbClr val="FF0000"/>
                </a:solidFill>
              </a:rPr>
              <a:t>Moabe</a:t>
            </a:r>
            <a:r>
              <a:rPr lang="pt-PT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6075E6B-97BD-89B3-09DB-D276506FE1E7}"/>
              </a:ext>
            </a:extLst>
          </p:cNvPr>
          <p:cNvSpPr txBox="1"/>
          <p:nvPr/>
        </p:nvSpPr>
        <p:spPr>
          <a:xfrm>
            <a:off x="4874158" y="1774480"/>
            <a:ext cx="39405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Depois de muitos anos do concerto de </a:t>
            </a:r>
            <a:r>
              <a:rPr lang="pt-PT" i="1" dirty="0" err="1"/>
              <a:t>Horebe</a:t>
            </a:r>
            <a:r>
              <a:rPr lang="pt-PT" i="1" dirty="0"/>
              <a:t> a maioria dos peregrinos morreu no deserto</a:t>
            </a:r>
          </a:p>
          <a:p>
            <a:r>
              <a:rPr lang="pt-PT" i="1" dirty="0"/>
              <a:t>Agora uma nova geração se prepara para entrar na terra prometida</a:t>
            </a:r>
          </a:p>
          <a:p>
            <a:r>
              <a:rPr lang="pt-PT" b="1" i="1" dirty="0">
                <a:solidFill>
                  <a:srgbClr val="FF0000"/>
                </a:solidFill>
              </a:rPr>
              <a:t>Deuteronómio 29.1</a:t>
            </a:r>
          </a:p>
          <a:p>
            <a:r>
              <a:rPr lang="pt-PT" i="1" dirty="0"/>
              <a:t>Estas são as palavras da aliança que o SENHOR ordenou a Moisés que fizesse com os filhos de Israel, na terra de </a:t>
            </a:r>
            <a:r>
              <a:rPr lang="pt-PT" i="1" dirty="0" err="1"/>
              <a:t>Moabe</a:t>
            </a:r>
            <a:r>
              <a:rPr lang="pt-PT" i="1" dirty="0"/>
              <a:t>, além da aliança que fizera com eles em </a:t>
            </a:r>
            <a:r>
              <a:rPr lang="pt-PT" i="1" dirty="0" err="1"/>
              <a:t>Horebe</a:t>
            </a:r>
            <a:r>
              <a:rPr lang="pt-PT" i="1" dirty="0"/>
              <a:t>.</a:t>
            </a:r>
          </a:p>
          <a:p>
            <a:r>
              <a:rPr lang="pt-PT" b="1" i="1" dirty="0" err="1">
                <a:solidFill>
                  <a:srgbClr val="FF0000"/>
                </a:solidFill>
              </a:rPr>
              <a:t>Dt</a:t>
            </a:r>
            <a:r>
              <a:rPr lang="pt-PT" b="1" i="1" dirty="0">
                <a:solidFill>
                  <a:srgbClr val="FF0000"/>
                </a:solidFill>
              </a:rPr>
              <a:t>. 4 -26.19 e cap.27-30</a:t>
            </a:r>
          </a:p>
          <a:p>
            <a:r>
              <a:rPr lang="pt-PT" b="1" i="1" dirty="0"/>
              <a:t>Todas a promessas se cumpririam conforme a fidelidade do povo aos mandamentos divinos</a:t>
            </a:r>
          </a:p>
        </p:txBody>
      </p:sp>
    </p:spTree>
    <p:extLst>
      <p:ext uri="{BB962C8B-B14F-4D97-AF65-F5344CB8AC3E}">
        <p14:creationId xmlns:p14="http://schemas.microsoft.com/office/powerpoint/2010/main" val="2352970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 – A OBEDIÊNCIA NO ANTIGO TESTAMENTO</a:t>
            </a:r>
          </a:p>
          <a:p>
            <a:endParaRPr lang="pt-PT" dirty="0"/>
          </a:p>
          <a:p>
            <a:r>
              <a:rPr lang="pt-PT" b="1" dirty="0">
                <a:solidFill>
                  <a:srgbClr val="FF0000"/>
                </a:solidFill>
              </a:rPr>
              <a:t>3. As promessas provenientes da obediência.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4086D9A-BD45-8CE9-7807-E30D4C279518}"/>
              </a:ext>
            </a:extLst>
          </p:cNvPr>
          <p:cNvSpPr txBox="1"/>
          <p:nvPr/>
        </p:nvSpPr>
        <p:spPr>
          <a:xfrm>
            <a:off x="4926781" y="2027976"/>
            <a:ext cx="38352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O povo de Israel seriam abençoados conforme obediência do concerto com Deus feitos em </a:t>
            </a:r>
            <a:r>
              <a:rPr lang="pt-PT" sz="2000" dirty="0" err="1"/>
              <a:t>Horebe</a:t>
            </a:r>
            <a:r>
              <a:rPr lang="pt-PT" sz="2000" dirty="0"/>
              <a:t> e </a:t>
            </a:r>
            <a:r>
              <a:rPr lang="pt-PT" sz="2000" dirty="0" err="1"/>
              <a:t>Moabe</a:t>
            </a:r>
            <a:r>
              <a:rPr lang="pt-PT" sz="2000" dirty="0"/>
              <a:t>, e as promessas do monte </a:t>
            </a:r>
            <a:r>
              <a:rPr lang="pt-PT" sz="2000" dirty="0" err="1"/>
              <a:t>Gerizim</a:t>
            </a:r>
            <a:r>
              <a:rPr lang="pt-PT" sz="2000" dirty="0"/>
              <a:t> </a:t>
            </a:r>
            <a:r>
              <a:rPr lang="pt-PT" sz="2000" b="1" dirty="0">
                <a:solidFill>
                  <a:srgbClr val="FF0000"/>
                </a:solidFill>
              </a:rPr>
              <a:t>Dt.28.1-14</a:t>
            </a:r>
          </a:p>
          <a:p>
            <a:endParaRPr lang="pt-PT" sz="2000" b="1" dirty="0">
              <a:solidFill>
                <a:srgbClr val="FF0000"/>
              </a:solidFill>
            </a:endParaRPr>
          </a:p>
          <a:p>
            <a:r>
              <a:rPr lang="pt-PT" sz="2000" dirty="0"/>
              <a:t>Do mesmo modo a desobediência dos mandamentos divinos trariam consequências impedindo serem abençoados e atraindo as maldições do monte </a:t>
            </a:r>
            <a:r>
              <a:rPr lang="pt-PT" sz="2000" dirty="0" err="1"/>
              <a:t>Ebal</a:t>
            </a:r>
            <a:r>
              <a:rPr lang="pt-PT" sz="2000" dirty="0"/>
              <a:t> </a:t>
            </a:r>
          </a:p>
          <a:p>
            <a:r>
              <a:rPr lang="pt-PT" sz="2000" b="1" dirty="0" err="1">
                <a:solidFill>
                  <a:srgbClr val="FF0000"/>
                </a:solidFill>
              </a:rPr>
              <a:t>Dt</a:t>
            </a:r>
            <a:r>
              <a:rPr lang="pt-PT" sz="2000" b="1" dirty="0">
                <a:solidFill>
                  <a:srgbClr val="FF0000"/>
                </a:solidFill>
              </a:rPr>
              <a:t>. 27.11-26</a:t>
            </a:r>
          </a:p>
        </p:txBody>
      </p:sp>
    </p:spTree>
    <p:extLst>
      <p:ext uri="{BB962C8B-B14F-4D97-AF65-F5344CB8AC3E}">
        <p14:creationId xmlns:p14="http://schemas.microsoft.com/office/powerpoint/2010/main" val="607615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II – A OBEDIÊNCIA NO NOVO TESTAMENTO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1. Um Novo Concerto.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4086D9A-BD45-8CE9-7807-E30D4C279518}"/>
              </a:ext>
            </a:extLst>
          </p:cNvPr>
          <p:cNvSpPr txBox="1"/>
          <p:nvPr/>
        </p:nvSpPr>
        <p:spPr>
          <a:xfrm>
            <a:off x="4874159" y="1585162"/>
            <a:ext cx="38352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Hebreus 8</a:t>
            </a:r>
            <a:r>
              <a:rPr lang="pt-PT" sz="2000" b="1" i="1" dirty="0">
                <a:solidFill>
                  <a:srgbClr val="FF0000"/>
                </a:solidFill>
              </a:rPr>
              <a:t> </a:t>
            </a:r>
            <a:r>
              <a:rPr lang="pt-PT" i="1" dirty="0"/>
              <a:t>fala de um relacionamento entre Deus e seu povo que era pela fé manifestada pela obediência aos mandamentos da lei, observando um sistema de sacrifícios.</a:t>
            </a:r>
          </a:p>
          <a:p>
            <a:endParaRPr lang="pt-PT" sz="2000" i="1" dirty="0"/>
          </a:p>
          <a:p>
            <a:r>
              <a:rPr lang="pt-PT" i="1" dirty="0">
                <a:solidFill>
                  <a:srgbClr val="FF0000"/>
                </a:solidFill>
              </a:rPr>
              <a:t>Jeremias</a:t>
            </a:r>
            <a:r>
              <a:rPr lang="pt-PT" i="1" dirty="0"/>
              <a:t> profetizou que Deus colocaria essa lei no coração do povo, instituindo um novo concerto</a:t>
            </a:r>
          </a:p>
          <a:p>
            <a:r>
              <a:rPr lang="pt-PT" i="1" dirty="0">
                <a:solidFill>
                  <a:srgbClr val="FF0000"/>
                </a:solidFill>
              </a:rPr>
              <a:t>“Mas este é o concerto que farei com a casa de Israel depois daqueles dias, diz o Senhor: porei a minha lei no seu interior e a escreverei no seu coração; e eu serei o seu Deus, e eles serão o meu povo” </a:t>
            </a:r>
            <a:r>
              <a:rPr lang="pt-PT" b="1" i="1" dirty="0">
                <a:solidFill>
                  <a:srgbClr val="FF0000"/>
                </a:solidFill>
              </a:rPr>
              <a:t>(</a:t>
            </a:r>
            <a:r>
              <a:rPr lang="pt-PT" b="1" i="1" dirty="0" err="1">
                <a:solidFill>
                  <a:srgbClr val="FF0000"/>
                </a:solidFill>
              </a:rPr>
              <a:t>Jr</a:t>
            </a:r>
            <a:r>
              <a:rPr lang="pt-PT" b="1" i="1" dirty="0">
                <a:solidFill>
                  <a:srgbClr val="FF0000"/>
                </a:solidFill>
              </a:rPr>
              <a:t> 31.33; cf. </a:t>
            </a:r>
            <a:r>
              <a:rPr lang="pt-PT" b="1" i="1" dirty="0" err="1">
                <a:solidFill>
                  <a:srgbClr val="FF0000"/>
                </a:solidFill>
              </a:rPr>
              <a:t>Hb</a:t>
            </a:r>
            <a:r>
              <a:rPr lang="pt-PT" b="1" i="1" dirty="0">
                <a:solidFill>
                  <a:srgbClr val="FF0000"/>
                </a:solidFill>
              </a:rPr>
              <a:t> 8.8-12).</a:t>
            </a:r>
          </a:p>
        </p:txBody>
      </p:sp>
    </p:spTree>
    <p:extLst>
      <p:ext uri="{BB962C8B-B14F-4D97-AF65-F5344CB8AC3E}">
        <p14:creationId xmlns:p14="http://schemas.microsoft.com/office/powerpoint/2010/main" val="2334545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II – A OBEDIÊNCIA NO NOVO TESTAMENTO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2. Jesus Cristo, o mediador.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4F7A2C2-B29C-D5E5-EFC8-FF53270D0225}"/>
              </a:ext>
            </a:extLst>
          </p:cNvPr>
          <p:cNvSpPr txBox="1"/>
          <p:nvPr/>
        </p:nvSpPr>
        <p:spPr>
          <a:xfrm>
            <a:off x="4874159" y="1648537"/>
            <a:ext cx="39405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Jesus é o mediador do novo concerto – </a:t>
            </a:r>
            <a:r>
              <a:rPr lang="pt-PT" b="1" dirty="0" err="1">
                <a:solidFill>
                  <a:srgbClr val="FF0000"/>
                </a:solidFill>
              </a:rPr>
              <a:t>Hb</a:t>
            </a:r>
            <a:r>
              <a:rPr lang="pt-PT" b="1" dirty="0">
                <a:solidFill>
                  <a:srgbClr val="FF0000"/>
                </a:solidFill>
              </a:rPr>
              <a:t> 8.10 – 1Tim. 2.5</a:t>
            </a:r>
          </a:p>
          <a:p>
            <a:endParaRPr lang="pt-PT" dirty="0"/>
          </a:p>
          <a:p>
            <a:r>
              <a:rPr lang="pt-PT" i="1" dirty="0"/>
              <a:t>O novo concerto veio por meio de uma promessa de graça que é alcançada por aqueles que se arrependem.</a:t>
            </a:r>
          </a:p>
          <a:p>
            <a:endParaRPr lang="pt-PT" i="1" dirty="0"/>
          </a:p>
          <a:p>
            <a:r>
              <a:rPr lang="pt-PT" i="1" dirty="0"/>
              <a:t>No novo pacto o relacionamento com Deus se dá pela obediência nos mandamentos ampliados por Cristo.</a:t>
            </a:r>
          </a:p>
          <a:p>
            <a:endParaRPr lang="pt-PT" i="1" dirty="0"/>
          </a:p>
          <a:p>
            <a:r>
              <a:rPr lang="pt-PT" i="1" dirty="0"/>
              <a:t>A diferença é que, enquanto AT valia o sacrifício de animais para receber perdão (fé exterior), agora eu me arrependo e peço perdão (fé interior).</a:t>
            </a:r>
          </a:p>
        </p:txBody>
      </p:sp>
    </p:spTree>
    <p:extLst>
      <p:ext uri="{BB962C8B-B14F-4D97-AF65-F5344CB8AC3E}">
        <p14:creationId xmlns:p14="http://schemas.microsoft.com/office/powerpoint/2010/main" val="1181209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II – A OBEDIÊNCIA NO NOVO TESTAMENTO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3. Obediência do Novo Concerto.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4F7A2C2-B29C-D5E5-EFC8-FF53270D0225}"/>
              </a:ext>
            </a:extLst>
          </p:cNvPr>
          <p:cNvSpPr txBox="1"/>
          <p:nvPr/>
        </p:nvSpPr>
        <p:spPr>
          <a:xfrm>
            <a:off x="4874159" y="1648537"/>
            <a:ext cx="39405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i="1" dirty="0"/>
              <a:t>Jesus nos ensinou que fé e obediência caminham juntas.</a:t>
            </a:r>
          </a:p>
          <a:p>
            <a:endParaRPr lang="pt-PT" sz="2000" i="1" dirty="0"/>
          </a:p>
          <a:p>
            <a:r>
              <a:rPr lang="pt-PT" sz="2000" i="1" dirty="0"/>
              <a:t>“Se me amardes, guardareis os meus mandamentos” </a:t>
            </a:r>
            <a:r>
              <a:rPr lang="pt-PT" sz="2000" b="1" i="1" dirty="0">
                <a:solidFill>
                  <a:srgbClr val="FF0000"/>
                </a:solidFill>
              </a:rPr>
              <a:t>(</a:t>
            </a:r>
            <a:r>
              <a:rPr lang="pt-PT" sz="2000" b="1" i="1" dirty="0" err="1">
                <a:solidFill>
                  <a:srgbClr val="FF0000"/>
                </a:solidFill>
              </a:rPr>
              <a:t>Jo</a:t>
            </a:r>
            <a:r>
              <a:rPr lang="pt-PT" sz="2000" b="1" i="1" dirty="0">
                <a:solidFill>
                  <a:srgbClr val="FF0000"/>
                </a:solidFill>
              </a:rPr>
              <a:t> 14.15).</a:t>
            </a:r>
          </a:p>
          <a:p>
            <a:r>
              <a:rPr lang="pt-PT" sz="2000" i="1" dirty="0"/>
              <a:t>Essa expressão “guardareis” também pode ser substituída por “obedecereis”.</a:t>
            </a:r>
          </a:p>
          <a:p>
            <a:endParaRPr lang="pt-PT" sz="2000" i="1" dirty="0"/>
          </a:p>
          <a:p>
            <a:r>
              <a:rPr lang="pt-PT" sz="2000" i="1" dirty="0"/>
              <a:t>O que vale são os atos de obediência e não somente uma confissão oral de palavras</a:t>
            </a:r>
          </a:p>
        </p:txBody>
      </p:sp>
    </p:spTree>
    <p:extLst>
      <p:ext uri="{BB962C8B-B14F-4D97-AF65-F5344CB8AC3E}">
        <p14:creationId xmlns:p14="http://schemas.microsoft.com/office/powerpoint/2010/main" val="2533454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III – BÊNÇÃOS PROVENIENTES DA OBEDIÊNCIA A CRISTO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1. Bênçãos espirituais.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2CD3EE-EEC3-7F96-B327-8780844ED1FE}"/>
              </a:ext>
            </a:extLst>
          </p:cNvPr>
          <p:cNvSpPr txBox="1"/>
          <p:nvPr/>
        </p:nvSpPr>
        <p:spPr>
          <a:xfrm>
            <a:off x="4874158" y="1720840"/>
            <a:ext cx="39405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i="1" dirty="0"/>
              <a:t>No NT é o Espírito Santo que guia a nossa vida por meio de Jesus Cristo mediante a nossa fé </a:t>
            </a:r>
            <a:r>
              <a:rPr lang="pt-PT" sz="2000" b="1" i="1" dirty="0">
                <a:solidFill>
                  <a:srgbClr val="FF0000"/>
                </a:solidFill>
              </a:rPr>
              <a:t>(2Cor 3.4-6)</a:t>
            </a:r>
          </a:p>
          <a:p>
            <a:endParaRPr lang="pt-PT" sz="2000" i="1" dirty="0"/>
          </a:p>
          <a:p>
            <a:r>
              <a:rPr lang="pt-PT" sz="2000" i="1" dirty="0"/>
              <a:t>Se obedecemos a Cristo e somos guiados pelo Espírito Santo, nossas bênçãos são de natureza espiritual </a:t>
            </a:r>
          </a:p>
          <a:p>
            <a:endParaRPr lang="pt-PT" sz="2000" i="1" dirty="0"/>
          </a:p>
          <a:p>
            <a:r>
              <a:rPr lang="pt-PT" sz="2000" b="1" i="1" dirty="0">
                <a:solidFill>
                  <a:srgbClr val="FF0000"/>
                </a:solidFill>
              </a:rPr>
              <a:t>Romanos 14.17</a:t>
            </a:r>
          </a:p>
          <a:p>
            <a:r>
              <a:rPr lang="pt-PT" sz="2000" i="1" dirty="0"/>
              <a:t>Porque o reino de Deus não é comida nem bebida, mas justiça, e paz, e alegria no Espírito Santo.</a:t>
            </a:r>
          </a:p>
        </p:txBody>
      </p:sp>
    </p:spTree>
    <p:extLst>
      <p:ext uri="{BB962C8B-B14F-4D97-AF65-F5344CB8AC3E}">
        <p14:creationId xmlns:p14="http://schemas.microsoft.com/office/powerpoint/2010/main" val="2695568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III – BÊNÇÃOS PROVENIENTES DA OBEDIÊNCIA A CRISTO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2. Justiça e Paz.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13B7093-7549-3EF0-9613-E403ED583F79}"/>
              </a:ext>
            </a:extLst>
          </p:cNvPr>
          <p:cNvSpPr txBox="1"/>
          <p:nvPr/>
        </p:nvSpPr>
        <p:spPr>
          <a:xfrm>
            <a:off x="4874158" y="1783533"/>
            <a:ext cx="39405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A fé em Cristo produz no crente obediente, santificação e justiça</a:t>
            </a:r>
          </a:p>
          <a:p>
            <a:endParaRPr lang="pt-PT" i="1" dirty="0"/>
          </a:p>
          <a:p>
            <a:r>
              <a:rPr lang="pt-PT" b="1" i="1" dirty="0">
                <a:solidFill>
                  <a:srgbClr val="FF0000"/>
                </a:solidFill>
              </a:rPr>
              <a:t>1Cor.6.11 </a:t>
            </a:r>
          </a:p>
          <a:p>
            <a:r>
              <a:rPr lang="pt-PT" i="1" dirty="0"/>
              <a:t>E é o que alguns têm sido; mas haveis sido lavados, mas haveis sido santificados, mas haveis sido justificados em nome do Senhor Jesus, e pelo Espírito do nosso Deus.</a:t>
            </a:r>
          </a:p>
          <a:p>
            <a:endParaRPr lang="pt-PT" i="1" dirty="0"/>
          </a:p>
          <a:p>
            <a:r>
              <a:rPr lang="pt-PT" i="1" dirty="0"/>
              <a:t>Assim, a obediência a Cristo gera em nós justiça e paz em meio às turbulências do mundo. </a:t>
            </a:r>
            <a:r>
              <a:rPr lang="pt-PT" b="1" i="1" dirty="0">
                <a:solidFill>
                  <a:srgbClr val="FF0000"/>
                </a:solidFill>
              </a:rPr>
              <a:t>João 14.27</a:t>
            </a:r>
          </a:p>
        </p:txBody>
      </p:sp>
    </p:spTree>
    <p:extLst>
      <p:ext uri="{BB962C8B-B14F-4D97-AF65-F5344CB8AC3E}">
        <p14:creationId xmlns:p14="http://schemas.microsoft.com/office/powerpoint/2010/main" val="3107648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E506-6213-63E8-73FD-EB415DAFD0A3}"/>
              </a:ext>
            </a:extLst>
          </p:cNvPr>
          <p:cNvSpPr txBox="1"/>
          <p:nvPr/>
        </p:nvSpPr>
        <p:spPr>
          <a:xfrm>
            <a:off x="4874159" y="384833"/>
            <a:ext cx="3940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III – BÊNÇÃOS PROVENIENTES DA OBEDIÊNCIA A CRISTO</a:t>
            </a:r>
          </a:p>
          <a:p>
            <a:endParaRPr lang="pt-PT" b="1" dirty="0"/>
          </a:p>
          <a:p>
            <a:r>
              <a:rPr lang="pt-PT" b="1" dirty="0">
                <a:solidFill>
                  <a:srgbClr val="FF0000"/>
                </a:solidFill>
              </a:rPr>
              <a:t>3. Alegria no Espírito Santo.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A0E4A8-7857-8DE2-A026-89EF71C35112}"/>
              </a:ext>
            </a:extLst>
          </p:cNvPr>
          <p:cNvSpPr txBox="1"/>
          <p:nvPr/>
        </p:nvSpPr>
        <p:spPr>
          <a:xfrm>
            <a:off x="4874158" y="1738265"/>
            <a:ext cx="39405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Quem tem Cristo, tem alegria</a:t>
            </a:r>
          </a:p>
          <a:p>
            <a:endParaRPr lang="pt-PT" sz="2000" b="1" dirty="0"/>
          </a:p>
          <a:p>
            <a:r>
              <a:rPr lang="pt-PT" sz="2000" b="1" dirty="0"/>
              <a:t>A alegria em Cristo é a demonstração de uma vida justa, cheia de paz e da presença de Deus</a:t>
            </a:r>
          </a:p>
          <a:p>
            <a:endParaRPr lang="pt-PT" sz="2000" b="1" dirty="0"/>
          </a:p>
          <a:p>
            <a:r>
              <a:rPr lang="pt-PT" sz="2000" b="1" dirty="0"/>
              <a:t>A alegria é o fruto do Espírito Santo </a:t>
            </a:r>
            <a:r>
              <a:rPr lang="pt-PT" sz="2000" b="1" dirty="0">
                <a:solidFill>
                  <a:srgbClr val="FF0000"/>
                </a:solidFill>
              </a:rPr>
              <a:t>Gálatas 5.22</a:t>
            </a:r>
          </a:p>
        </p:txBody>
      </p:sp>
    </p:spTree>
    <p:extLst>
      <p:ext uri="{BB962C8B-B14F-4D97-AF65-F5344CB8AC3E}">
        <p14:creationId xmlns:p14="http://schemas.microsoft.com/office/powerpoint/2010/main" val="2726630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946F0E-5097-07D2-C1DB-85962277B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r="16337"/>
          <a:stretch/>
        </p:blipFill>
        <p:spPr>
          <a:xfrm>
            <a:off x="0" y="0"/>
            <a:ext cx="4599160" cy="6858000"/>
          </a:xfrm>
          <a:prstGeom prst="rect">
            <a:avLst/>
          </a:prstGeom>
        </p:spPr>
      </p:pic>
      <p:sp>
        <p:nvSpPr>
          <p:cNvPr id="2" name="Moldura 1">
            <a:extLst>
              <a:ext uri="{FF2B5EF4-FFF2-40B4-BE49-F238E27FC236}">
                <a16:creationId xmlns:a16="http://schemas.microsoft.com/office/drawing/2014/main" id="{CBE7FEC8-E7D2-95B3-F079-17F0187566E4}"/>
              </a:ext>
            </a:extLst>
          </p:cNvPr>
          <p:cNvSpPr/>
          <p:nvPr/>
        </p:nvSpPr>
        <p:spPr>
          <a:xfrm>
            <a:off x="4544840" y="0"/>
            <a:ext cx="4599160" cy="6858000"/>
          </a:xfrm>
          <a:prstGeom prst="frame">
            <a:avLst>
              <a:gd name="adj1" fmla="val 3735"/>
            </a:avLst>
          </a:prstGeom>
          <a:solidFill>
            <a:srgbClr val="AA7C45"/>
          </a:solidFill>
          <a:ln>
            <a:solidFill>
              <a:srgbClr val="AA7C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A0E4A8-7857-8DE2-A026-89EF71C35112}"/>
              </a:ext>
            </a:extLst>
          </p:cNvPr>
          <p:cNvSpPr txBox="1"/>
          <p:nvPr/>
        </p:nvSpPr>
        <p:spPr>
          <a:xfrm>
            <a:off x="4874158" y="1738265"/>
            <a:ext cx="394052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600" b="1" dirty="0"/>
              <a:t>FIM</a:t>
            </a:r>
          </a:p>
          <a:p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2722752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95357F4-7E5F-F93D-447B-9BC247EDC28B}"/>
              </a:ext>
            </a:extLst>
          </p:cNvPr>
          <p:cNvSpPr txBox="1"/>
          <p:nvPr/>
        </p:nvSpPr>
        <p:spPr>
          <a:xfrm>
            <a:off x="746911" y="503397"/>
            <a:ext cx="7650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/>
              <a:t>1. O que foi o Concerto de </a:t>
            </a:r>
            <a:r>
              <a:rPr lang="pt-PT" sz="4000" b="1" dirty="0" err="1"/>
              <a:t>Horebe</a:t>
            </a:r>
            <a:r>
              <a:rPr lang="pt-PT" sz="4000" b="1" dirty="0"/>
              <a:t>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04A2C3-19C5-7050-E128-8A44A73BECC6}"/>
              </a:ext>
            </a:extLst>
          </p:cNvPr>
          <p:cNvSpPr txBox="1"/>
          <p:nvPr/>
        </p:nvSpPr>
        <p:spPr>
          <a:xfrm>
            <a:off x="1068309" y="1674674"/>
            <a:ext cx="73514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/>
              <a:t>Foi uma reafirmação das promessas que Deus havia feito a Abraão e seus descendentes (</a:t>
            </a:r>
            <a:r>
              <a:rPr lang="pt-PT" sz="3600" dirty="0" err="1"/>
              <a:t>Gn</a:t>
            </a:r>
            <a:r>
              <a:rPr lang="pt-PT" sz="3600" dirty="0"/>
              <a:t> 12.1-3; 22.8).</a:t>
            </a:r>
          </a:p>
        </p:txBody>
      </p:sp>
    </p:spTree>
    <p:extLst>
      <p:ext uri="{BB962C8B-B14F-4D97-AF65-F5344CB8AC3E}">
        <p14:creationId xmlns:p14="http://schemas.microsoft.com/office/powerpoint/2010/main" val="72116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95357F4-7E5F-F93D-447B-9BC247EDC28B}"/>
              </a:ext>
            </a:extLst>
          </p:cNvPr>
          <p:cNvSpPr txBox="1"/>
          <p:nvPr/>
        </p:nvSpPr>
        <p:spPr>
          <a:xfrm>
            <a:off x="746911" y="503397"/>
            <a:ext cx="76501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2. Como se pode ver uma exposição básica do Concerto nas Campinas de Moabe?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04A2C3-19C5-7050-E128-8A44A73BECC6}"/>
              </a:ext>
            </a:extLst>
          </p:cNvPr>
          <p:cNvSpPr txBox="1"/>
          <p:nvPr/>
        </p:nvSpPr>
        <p:spPr>
          <a:xfrm>
            <a:off x="746911" y="2679609"/>
            <a:ext cx="76501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O Concerto de </a:t>
            </a:r>
            <a:r>
              <a:rPr lang="pt-PT" sz="3200" dirty="0" err="1"/>
              <a:t>Moabe</a:t>
            </a:r>
            <a:r>
              <a:rPr lang="pt-PT" sz="3200" dirty="0"/>
              <a:t> mostra uma lista de promessas que seriam proferidas no Monte </a:t>
            </a:r>
            <a:r>
              <a:rPr lang="pt-PT" sz="3200" dirty="0" err="1"/>
              <a:t>Gerizim</a:t>
            </a:r>
            <a:r>
              <a:rPr lang="pt-PT" sz="3200" dirty="0"/>
              <a:t>: bênçãos no campo, na cidade, na procriação, na vida doméstica, ao entrar e sair da terra (</a:t>
            </a:r>
            <a:r>
              <a:rPr lang="pt-PT" sz="3200" dirty="0" err="1"/>
              <a:t>Dt</a:t>
            </a:r>
            <a:r>
              <a:rPr lang="pt-PT" sz="3200" dirty="0"/>
              <a:t> 28.1-14).</a:t>
            </a:r>
          </a:p>
        </p:txBody>
      </p:sp>
    </p:spTree>
    <p:extLst>
      <p:ext uri="{BB962C8B-B14F-4D97-AF65-F5344CB8AC3E}">
        <p14:creationId xmlns:p14="http://schemas.microsoft.com/office/powerpoint/2010/main" val="151340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95357F4-7E5F-F93D-447B-9BC247EDC28B}"/>
              </a:ext>
            </a:extLst>
          </p:cNvPr>
          <p:cNvSpPr txBox="1"/>
          <p:nvPr/>
        </p:nvSpPr>
        <p:spPr>
          <a:xfrm>
            <a:off x="746911" y="503397"/>
            <a:ext cx="72472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3. O que o capítulo de Hebreus 8 apresenta?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04A2C3-19C5-7050-E128-8A44A73BECC6}"/>
              </a:ext>
            </a:extLst>
          </p:cNvPr>
          <p:cNvSpPr txBox="1"/>
          <p:nvPr/>
        </p:nvSpPr>
        <p:spPr>
          <a:xfrm>
            <a:off x="746911" y="2290310"/>
            <a:ext cx="7650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Hebreus 8 apresenta </a:t>
            </a:r>
            <a:r>
              <a:rPr lang="pt-PT" sz="3200" dirty="0" err="1"/>
              <a:t>aspectos</a:t>
            </a:r>
            <a:r>
              <a:rPr lang="pt-PT" sz="3200" dirty="0"/>
              <a:t> do Antigo Concerto, mostrando o quanto eles apontam para o perfeito ministério do Senhor Jesus.</a:t>
            </a:r>
          </a:p>
        </p:txBody>
      </p:sp>
    </p:spTree>
    <p:extLst>
      <p:ext uri="{BB962C8B-B14F-4D97-AF65-F5344CB8AC3E}">
        <p14:creationId xmlns:p14="http://schemas.microsoft.com/office/powerpoint/2010/main" val="251207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95357F4-7E5F-F93D-447B-9BC247EDC28B}"/>
              </a:ext>
            </a:extLst>
          </p:cNvPr>
          <p:cNvSpPr txBox="1"/>
          <p:nvPr/>
        </p:nvSpPr>
        <p:spPr>
          <a:xfrm>
            <a:off x="1161107" y="467183"/>
            <a:ext cx="68217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4. Quem rege a vida dos salvos do Novo Concerto?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04A2C3-19C5-7050-E128-8A44A73BECC6}"/>
              </a:ext>
            </a:extLst>
          </p:cNvPr>
          <p:cNvSpPr txBox="1"/>
          <p:nvPr/>
        </p:nvSpPr>
        <p:spPr>
          <a:xfrm>
            <a:off x="3008014" y="2181668"/>
            <a:ext cx="312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O Espírito Santo.</a:t>
            </a:r>
          </a:p>
        </p:txBody>
      </p:sp>
    </p:spTree>
    <p:extLst>
      <p:ext uri="{BB962C8B-B14F-4D97-AF65-F5344CB8AC3E}">
        <p14:creationId xmlns:p14="http://schemas.microsoft.com/office/powerpoint/2010/main" val="109840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95357F4-7E5F-F93D-447B-9BC247EDC28B}"/>
              </a:ext>
            </a:extLst>
          </p:cNvPr>
          <p:cNvSpPr txBox="1"/>
          <p:nvPr/>
        </p:nvSpPr>
        <p:spPr>
          <a:xfrm>
            <a:off x="2015528" y="440023"/>
            <a:ext cx="51129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/>
              <a:t>5. De onde a alegria é proveniente?</a:t>
            </a:r>
            <a:endParaRPr lang="pt-PT" sz="40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04A2C3-19C5-7050-E128-8A44A73BECC6}"/>
              </a:ext>
            </a:extLst>
          </p:cNvPr>
          <p:cNvSpPr txBox="1"/>
          <p:nvPr/>
        </p:nvSpPr>
        <p:spPr>
          <a:xfrm>
            <a:off x="1312753" y="2063973"/>
            <a:ext cx="6518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A alegria proveniente de uma relação com Cristo é a marca da vida de quem anda na justiça e tem a paz de Cristo.</a:t>
            </a:r>
          </a:p>
        </p:txBody>
      </p:sp>
    </p:spTree>
    <p:extLst>
      <p:ext uri="{BB962C8B-B14F-4D97-AF65-F5344CB8AC3E}">
        <p14:creationId xmlns:p14="http://schemas.microsoft.com/office/powerpoint/2010/main" val="2183746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407</TotalTime>
  <Words>1437</Words>
  <Application>Microsoft Office PowerPoint</Application>
  <PresentationFormat>Apresentação no Ecrã (4:3)</PresentationFormat>
  <Paragraphs>131</Paragraphs>
  <Slides>23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Dilvane Zanardine</dc:creator>
  <cp:lastModifiedBy>Dilvane Zanardine</cp:lastModifiedBy>
  <cp:revision>4</cp:revision>
  <dcterms:created xsi:type="dcterms:W3CDTF">2024-10-21T11:21:43Z</dcterms:created>
  <dcterms:modified xsi:type="dcterms:W3CDTF">2024-10-23T07:52:16Z</dcterms:modified>
</cp:coreProperties>
</file>