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4" r:id="rId2"/>
    <p:sldId id="257" r:id="rId3"/>
    <p:sldId id="259" r:id="rId4"/>
    <p:sldId id="258" r:id="rId5"/>
    <p:sldId id="260" r:id="rId6"/>
    <p:sldId id="262" r:id="rId7"/>
    <p:sldId id="263" r:id="rId8"/>
    <p:sldId id="261" r:id="rId9"/>
    <p:sldId id="264" r:id="rId10"/>
    <p:sldId id="266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5" r:id="rId25"/>
    <p:sldId id="279" r:id="rId26"/>
    <p:sldId id="280" r:id="rId27"/>
    <p:sldId id="281" r:id="rId28"/>
    <p:sldId id="282" r:id="rId29"/>
    <p:sldId id="283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76F63"/>
    <a:srgbClr val="B1C0C7"/>
    <a:srgbClr val="A5A9AA"/>
    <a:srgbClr val="6B6A65"/>
    <a:srgbClr val="403635"/>
    <a:srgbClr val="656661"/>
    <a:srgbClr val="463C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72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4CAFF-A850-438E-B963-C86FEB75E86F}" type="datetimeFigureOut">
              <a:rPr lang="pt-PT" smtClean="0"/>
              <a:t>29/10/2024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2B04F-78DB-4F2B-B93F-E0FBCDB744B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54363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4CAFF-A850-438E-B963-C86FEB75E86F}" type="datetimeFigureOut">
              <a:rPr lang="pt-PT" smtClean="0"/>
              <a:t>29/10/2024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2B04F-78DB-4F2B-B93F-E0FBCDB744B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71600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4CAFF-A850-438E-B963-C86FEB75E86F}" type="datetimeFigureOut">
              <a:rPr lang="pt-PT" smtClean="0"/>
              <a:t>29/10/2024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2B04F-78DB-4F2B-B93F-E0FBCDB744B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74949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4CAFF-A850-438E-B963-C86FEB75E86F}" type="datetimeFigureOut">
              <a:rPr lang="pt-PT" smtClean="0"/>
              <a:t>29/10/2024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2B04F-78DB-4F2B-B93F-E0FBCDB744B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2521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4CAFF-A850-438E-B963-C86FEB75E86F}" type="datetimeFigureOut">
              <a:rPr lang="pt-PT" smtClean="0"/>
              <a:t>29/10/2024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2B04F-78DB-4F2B-B93F-E0FBCDB744B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96850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4CAFF-A850-438E-B963-C86FEB75E86F}" type="datetimeFigureOut">
              <a:rPr lang="pt-PT" smtClean="0"/>
              <a:t>29/10/2024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2B04F-78DB-4F2B-B93F-E0FBCDB744B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21958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4CAFF-A850-438E-B963-C86FEB75E86F}" type="datetimeFigureOut">
              <a:rPr lang="pt-PT" smtClean="0"/>
              <a:t>29/10/2024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2B04F-78DB-4F2B-B93F-E0FBCDB744B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93171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4CAFF-A850-438E-B963-C86FEB75E86F}" type="datetimeFigureOut">
              <a:rPr lang="pt-PT" smtClean="0"/>
              <a:t>29/10/2024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2B04F-78DB-4F2B-B93F-E0FBCDB744B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64665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4CAFF-A850-438E-B963-C86FEB75E86F}" type="datetimeFigureOut">
              <a:rPr lang="pt-PT" smtClean="0"/>
              <a:t>29/10/2024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2B04F-78DB-4F2B-B93F-E0FBCDB744B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98524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4CAFF-A850-438E-B963-C86FEB75E86F}" type="datetimeFigureOut">
              <a:rPr lang="pt-PT" smtClean="0"/>
              <a:t>29/10/2024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2B04F-78DB-4F2B-B93F-E0FBCDB744B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45074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4CAFF-A850-438E-B963-C86FEB75E86F}" type="datetimeFigureOut">
              <a:rPr lang="pt-PT" smtClean="0"/>
              <a:t>29/10/2024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2B04F-78DB-4F2B-B93F-E0FBCDB744B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47126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24CAFF-A850-438E-B963-C86FEB75E86F}" type="datetimeFigureOut">
              <a:rPr lang="pt-PT" smtClean="0"/>
              <a:t>29/10/2024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A2B04F-78DB-4F2B-B93F-E0FBCDB744B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68817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AB972CC7-360E-8C29-D3FA-84E1169370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48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733AA0B-78BB-3796-45C9-A0839C4D14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284" t="5889" r="24652" b="54323"/>
          <a:stretch/>
        </p:blipFill>
        <p:spPr>
          <a:xfrm>
            <a:off x="0" y="0"/>
            <a:ext cx="9144000" cy="6898738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4909AD1-927F-8FFC-F591-CB5E25D0A036}"/>
              </a:ext>
            </a:extLst>
          </p:cNvPr>
          <p:cNvSpPr txBox="1"/>
          <p:nvPr/>
        </p:nvSpPr>
        <p:spPr>
          <a:xfrm>
            <a:off x="3005750" y="1938372"/>
            <a:ext cx="463537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400" b="1" dirty="0">
                <a:solidFill>
                  <a:srgbClr val="463C3D"/>
                </a:solidFill>
              </a:rPr>
              <a:t>EBD 4 TRIMESTRE 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EF0F375-9AC0-B68C-A8EE-931A9B18AC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975" t="17954" r="26237" b="47723"/>
          <a:stretch/>
        </p:blipFill>
        <p:spPr>
          <a:xfrm>
            <a:off x="0" y="2707813"/>
            <a:ext cx="1892174" cy="2353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FD11AD4F-2029-9760-40C8-07D674FFEEE5}"/>
              </a:ext>
            </a:extLst>
          </p:cNvPr>
          <p:cNvSpPr txBox="1"/>
          <p:nvPr/>
        </p:nvSpPr>
        <p:spPr>
          <a:xfrm>
            <a:off x="1982709" y="2782669"/>
            <a:ext cx="55723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600" i="1" dirty="0">
                <a:solidFill>
                  <a:srgbClr val="65666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Professor</a:t>
            </a:r>
            <a:r>
              <a:rPr lang="pt-PT" sz="3600" i="1" dirty="0">
                <a:solidFill>
                  <a:schemeClr val="bg2">
                    <a:lumMod val="50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pt-PT" sz="3600" i="1" dirty="0" err="1">
                <a:solidFill>
                  <a:srgbClr val="65666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Quaglio</a:t>
            </a:r>
            <a:r>
              <a:rPr lang="pt-PT" sz="3600" i="1" dirty="0">
                <a:solidFill>
                  <a:srgbClr val="65666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Junior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B9E0EB1-A6BD-1D60-7255-41EA1068F865}"/>
              </a:ext>
            </a:extLst>
          </p:cNvPr>
          <p:cNvSpPr txBox="1"/>
          <p:nvPr/>
        </p:nvSpPr>
        <p:spPr>
          <a:xfrm>
            <a:off x="733330" y="2323092"/>
            <a:ext cx="20641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000" dirty="0">
                <a:solidFill>
                  <a:srgbClr val="B1C0C7"/>
                </a:solidFill>
                <a:latin typeface="Amasis MT Pro Black" panose="02040A04050005020304" pitchFamily="18" charset="0"/>
              </a:rPr>
              <a:t>EBD MOLDANDO EU E VOCÊ</a:t>
            </a:r>
          </a:p>
        </p:txBody>
      </p:sp>
    </p:spTree>
    <p:extLst>
      <p:ext uri="{BB962C8B-B14F-4D97-AF65-F5344CB8AC3E}">
        <p14:creationId xmlns:p14="http://schemas.microsoft.com/office/powerpoint/2010/main" val="3310188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733AA0B-78BB-3796-45C9-A0839C4D14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8284" t="5889" r="24652" b="54323"/>
          <a:stretch/>
        </p:blipFill>
        <p:spPr>
          <a:xfrm>
            <a:off x="0" y="0"/>
            <a:ext cx="9143999" cy="2833735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64BCC1C-8A49-F4AC-067C-70E5376A698E}"/>
              </a:ext>
            </a:extLst>
          </p:cNvPr>
          <p:cNvSpPr txBox="1"/>
          <p:nvPr/>
        </p:nvSpPr>
        <p:spPr>
          <a:xfrm>
            <a:off x="108640" y="4227421"/>
            <a:ext cx="892671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r>
              <a:rPr lang="pt-PT" sz="2400" b="1" dirty="0">
                <a:solidFill>
                  <a:srgbClr val="FF0000"/>
                </a:solidFill>
              </a:rPr>
              <a:t>I)</a:t>
            </a:r>
            <a:r>
              <a:rPr lang="pt-PT" sz="2400" dirty="0"/>
              <a:t> Explicar biblicamente a promessa da salvação;</a:t>
            </a:r>
          </a:p>
          <a:p>
            <a:pPr>
              <a:buClr>
                <a:srgbClr val="FF0000"/>
              </a:buClr>
            </a:pPr>
            <a:r>
              <a:rPr lang="pt-PT" sz="2400" b="1" dirty="0">
                <a:solidFill>
                  <a:srgbClr val="FF0000"/>
                </a:solidFill>
              </a:rPr>
              <a:t>II)</a:t>
            </a:r>
            <a:r>
              <a:rPr lang="pt-PT" sz="2400" dirty="0"/>
              <a:t> Mostrar a natureza da promessa da salvação;</a:t>
            </a:r>
          </a:p>
          <a:p>
            <a:pPr>
              <a:buClr>
                <a:srgbClr val="FF0000"/>
              </a:buClr>
            </a:pPr>
            <a:r>
              <a:rPr lang="pt-PT" sz="2400" b="1" dirty="0">
                <a:solidFill>
                  <a:srgbClr val="FF0000"/>
                </a:solidFill>
              </a:rPr>
              <a:t>III)</a:t>
            </a:r>
            <a:r>
              <a:rPr lang="pt-PT" sz="2400" dirty="0"/>
              <a:t> Refletir a respeito da importância da promessa da salvação e a perseverança nela.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5E03548-BD78-3C17-BC92-D9AC1AAFC97A}"/>
              </a:ext>
            </a:extLst>
          </p:cNvPr>
          <p:cNvSpPr txBox="1"/>
          <p:nvPr/>
        </p:nvSpPr>
        <p:spPr>
          <a:xfrm>
            <a:off x="2480648" y="3075057"/>
            <a:ext cx="41827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>
                <a:solidFill>
                  <a:srgbClr val="403635"/>
                </a:solidFill>
              </a:rPr>
              <a:t>Objetivos da Lição</a:t>
            </a:r>
          </a:p>
        </p:txBody>
      </p:sp>
    </p:spTree>
    <p:extLst>
      <p:ext uri="{BB962C8B-B14F-4D97-AF65-F5344CB8AC3E}">
        <p14:creationId xmlns:p14="http://schemas.microsoft.com/office/powerpoint/2010/main" val="476649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733AA0B-78BB-3796-45C9-A0839C4D14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8284" t="5889" r="24652" b="54323"/>
          <a:stretch/>
        </p:blipFill>
        <p:spPr>
          <a:xfrm>
            <a:off x="0" y="0"/>
            <a:ext cx="9143999" cy="2833735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8E31EC94-2DD8-7E6A-B9B6-A97CA50F1AA6}"/>
              </a:ext>
            </a:extLst>
          </p:cNvPr>
          <p:cNvSpPr txBox="1"/>
          <p:nvPr/>
        </p:nvSpPr>
        <p:spPr>
          <a:xfrm>
            <a:off x="2955955" y="3429000"/>
            <a:ext cx="3232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i="1" dirty="0"/>
              <a:t>INTRODUÇÃO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64BCC1C-8A49-F4AC-067C-70E5376A698E}"/>
              </a:ext>
            </a:extLst>
          </p:cNvPr>
          <p:cNvSpPr txBox="1"/>
          <p:nvPr/>
        </p:nvSpPr>
        <p:spPr>
          <a:xfrm>
            <a:off x="117696" y="4136886"/>
            <a:ext cx="892671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400" dirty="0"/>
              <a:t>A Salvação é o tema mais importante da Bíblia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400" dirty="0"/>
              <a:t>A Salvação é principal  promessa para a humanidade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400" dirty="0"/>
              <a:t>A Salvação revela quão grande é o amor de Deus 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400" dirty="0"/>
              <a:t>A Salvação, sua natureza e perseverança podemos estudar em </a:t>
            </a:r>
            <a:r>
              <a:rPr lang="pt-PT" sz="2400" dirty="0" err="1"/>
              <a:t>Jo</a:t>
            </a:r>
            <a:r>
              <a:rPr lang="pt-PT" sz="2400" dirty="0"/>
              <a:t> 3</a:t>
            </a:r>
          </a:p>
        </p:txBody>
      </p:sp>
    </p:spTree>
    <p:extLst>
      <p:ext uri="{BB962C8B-B14F-4D97-AF65-F5344CB8AC3E}">
        <p14:creationId xmlns:p14="http://schemas.microsoft.com/office/powerpoint/2010/main" val="529523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733AA0B-78BB-3796-45C9-A0839C4D14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8284" t="5889" r="24652" b="54323"/>
          <a:stretch/>
        </p:blipFill>
        <p:spPr>
          <a:xfrm>
            <a:off x="0" y="0"/>
            <a:ext cx="9143999" cy="2031325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8E31EC94-2DD8-7E6A-B9B6-A97CA50F1AA6}"/>
              </a:ext>
            </a:extLst>
          </p:cNvPr>
          <p:cNvSpPr txBox="1"/>
          <p:nvPr/>
        </p:nvSpPr>
        <p:spPr>
          <a:xfrm>
            <a:off x="1149789" y="2294553"/>
            <a:ext cx="68444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i="1" dirty="0"/>
              <a:t>I – A PROMESSA DA SALVAÇÃO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6FE50DB-7149-CE89-E57D-3D21692AF907}"/>
              </a:ext>
            </a:extLst>
          </p:cNvPr>
          <p:cNvSpPr txBox="1"/>
          <p:nvPr/>
        </p:nvSpPr>
        <p:spPr>
          <a:xfrm>
            <a:off x="1149789" y="2955242"/>
            <a:ext cx="41193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i="1" dirty="0">
                <a:solidFill>
                  <a:srgbClr val="FF0000"/>
                </a:solidFill>
              </a:rPr>
              <a:t>1-</a:t>
            </a:r>
            <a:r>
              <a:rPr lang="pt-PT" i="1" dirty="0">
                <a:solidFill>
                  <a:srgbClr val="FF0000"/>
                </a:solidFill>
              </a:rPr>
              <a:t>	</a:t>
            </a:r>
            <a:r>
              <a:rPr lang="pt-PT" sz="2400" b="1" i="1" dirty="0">
                <a:solidFill>
                  <a:srgbClr val="FF0000"/>
                </a:solidFill>
              </a:rPr>
              <a:t>Uma maravilhosa salvação</a:t>
            </a:r>
            <a:endParaRPr lang="pt-PT" b="1" i="1" dirty="0">
              <a:solidFill>
                <a:srgbClr val="FF0000"/>
              </a:solidFill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519C553-B12C-2B0D-139A-86831AA9235D}"/>
              </a:ext>
            </a:extLst>
          </p:cNvPr>
          <p:cNvSpPr txBox="1"/>
          <p:nvPr/>
        </p:nvSpPr>
        <p:spPr>
          <a:xfrm>
            <a:off x="486622" y="3855562"/>
            <a:ext cx="817075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b="1" i="1" dirty="0"/>
              <a:t>. </a:t>
            </a:r>
            <a:r>
              <a:rPr lang="pt-PT" sz="2400" b="1" i="1" dirty="0"/>
              <a:t>Jesus comparou a passagem no AT Números 21.4-9 com seu sacrifício na cruz, um ato de redenção para todos que se arrependerem dos seus pecados.</a:t>
            </a:r>
            <a:endParaRPr lang="pt-PT" sz="2000" b="1" i="1" dirty="0"/>
          </a:p>
        </p:txBody>
      </p:sp>
    </p:spTree>
    <p:extLst>
      <p:ext uri="{BB962C8B-B14F-4D97-AF65-F5344CB8AC3E}">
        <p14:creationId xmlns:p14="http://schemas.microsoft.com/office/powerpoint/2010/main" val="37935054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733AA0B-78BB-3796-45C9-A0839C4D14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8284" t="5889" r="24652" b="54323"/>
          <a:stretch/>
        </p:blipFill>
        <p:spPr>
          <a:xfrm>
            <a:off x="0" y="0"/>
            <a:ext cx="9143999" cy="2031325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8E31EC94-2DD8-7E6A-B9B6-A97CA50F1AA6}"/>
              </a:ext>
            </a:extLst>
          </p:cNvPr>
          <p:cNvSpPr txBox="1"/>
          <p:nvPr/>
        </p:nvSpPr>
        <p:spPr>
          <a:xfrm>
            <a:off x="1149789" y="2294553"/>
            <a:ext cx="68444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i="1" dirty="0"/>
              <a:t>I – A PROMESSA DA SALVAÇÃO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6FE50DB-7149-CE89-E57D-3D21692AF907}"/>
              </a:ext>
            </a:extLst>
          </p:cNvPr>
          <p:cNvSpPr txBox="1"/>
          <p:nvPr/>
        </p:nvSpPr>
        <p:spPr>
          <a:xfrm>
            <a:off x="1149789" y="2955242"/>
            <a:ext cx="41193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FF0000"/>
                </a:solidFill>
              </a:rPr>
              <a:t>1-</a:t>
            </a:r>
            <a:r>
              <a:rPr lang="pt-PT" dirty="0">
                <a:solidFill>
                  <a:srgbClr val="FF0000"/>
                </a:solidFill>
              </a:rPr>
              <a:t>	</a:t>
            </a:r>
            <a:r>
              <a:rPr lang="pt-PT" sz="2400" b="1" dirty="0">
                <a:solidFill>
                  <a:srgbClr val="FF0000"/>
                </a:solidFill>
              </a:rPr>
              <a:t>Uma maravilhosa salvação</a:t>
            </a:r>
            <a:endParaRPr lang="pt-PT" b="1" dirty="0">
              <a:solidFill>
                <a:srgbClr val="FF0000"/>
              </a:solidFill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6FAF362-2881-5F47-8A8C-9684CCFE5EF2}"/>
              </a:ext>
            </a:extLst>
          </p:cNvPr>
          <p:cNvSpPr txBox="1"/>
          <p:nvPr/>
        </p:nvSpPr>
        <p:spPr>
          <a:xfrm>
            <a:off x="937031" y="3855562"/>
            <a:ext cx="726993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/>
              <a:t>. </a:t>
            </a:r>
            <a:r>
              <a:rPr lang="pt-PT" sz="2400" b="1" i="1" dirty="0"/>
              <a:t>Assim como Moisés levantou a serpente no deserto, Jesus foi levantado na cruz, e todos que agora olham para Ele são curados dos seus pecados.</a:t>
            </a:r>
            <a:endParaRPr lang="pt-PT" b="1" i="1" dirty="0"/>
          </a:p>
        </p:txBody>
      </p:sp>
    </p:spTree>
    <p:extLst>
      <p:ext uri="{BB962C8B-B14F-4D97-AF65-F5344CB8AC3E}">
        <p14:creationId xmlns:p14="http://schemas.microsoft.com/office/powerpoint/2010/main" val="3786325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733AA0B-78BB-3796-45C9-A0839C4D14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8284" t="5889" r="24652" b="54323"/>
          <a:stretch/>
        </p:blipFill>
        <p:spPr>
          <a:xfrm>
            <a:off x="0" y="0"/>
            <a:ext cx="9143999" cy="2031325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8E31EC94-2DD8-7E6A-B9B6-A97CA50F1AA6}"/>
              </a:ext>
            </a:extLst>
          </p:cNvPr>
          <p:cNvSpPr txBox="1"/>
          <p:nvPr/>
        </p:nvSpPr>
        <p:spPr>
          <a:xfrm>
            <a:off x="1149789" y="2294553"/>
            <a:ext cx="68444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i="1" dirty="0"/>
              <a:t>I – A PROMESSA DA SALVAÇÃO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6FE50DB-7149-CE89-E57D-3D21692AF907}"/>
              </a:ext>
            </a:extLst>
          </p:cNvPr>
          <p:cNvSpPr txBox="1"/>
          <p:nvPr/>
        </p:nvSpPr>
        <p:spPr>
          <a:xfrm>
            <a:off x="1149789" y="3034834"/>
            <a:ext cx="41193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FF0000"/>
                </a:solidFill>
              </a:rPr>
              <a:t>1-</a:t>
            </a:r>
            <a:r>
              <a:rPr lang="pt-PT" dirty="0">
                <a:solidFill>
                  <a:srgbClr val="FF0000"/>
                </a:solidFill>
              </a:rPr>
              <a:t>	</a:t>
            </a:r>
            <a:r>
              <a:rPr lang="pt-PT" sz="2400" b="1" dirty="0">
                <a:solidFill>
                  <a:srgbClr val="FF0000"/>
                </a:solidFill>
              </a:rPr>
              <a:t>Uma maravilhosa salvação</a:t>
            </a:r>
            <a:endParaRPr lang="pt-PT" b="1" dirty="0">
              <a:solidFill>
                <a:srgbClr val="FF0000"/>
              </a:solidFill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7EB35EA8-5218-E78E-DF78-17F6C78EAF1C}"/>
              </a:ext>
            </a:extLst>
          </p:cNvPr>
          <p:cNvSpPr txBox="1"/>
          <p:nvPr/>
        </p:nvSpPr>
        <p:spPr>
          <a:xfrm>
            <a:off x="488885" y="3771769"/>
            <a:ext cx="816622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dirty="0"/>
              <a:t>. A morte de Jesus Cristo é a demonstração do amor do pai pela humanidade e temos duas realidades; </a:t>
            </a:r>
            <a:r>
              <a:rPr lang="pt-PT" sz="2400" b="1" i="1" dirty="0" err="1"/>
              <a:t>Jo</a:t>
            </a:r>
            <a:r>
              <a:rPr lang="pt-PT" sz="2400" b="1" i="1" dirty="0"/>
              <a:t> 3.18</a:t>
            </a:r>
          </a:p>
          <a:p>
            <a:endParaRPr lang="pt-PT" sz="2400" b="1" i="1" dirty="0"/>
          </a:p>
          <a:p>
            <a:r>
              <a:rPr lang="pt-PT" sz="2400" b="1" i="1" dirty="0"/>
              <a:t>Quem crê será salvo</a:t>
            </a:r>
          </a:p>
          <a:p>
            <a:r>
              <a:rPr lang="pt-PT" sz="2400" b="1" i="1" dirty="0"/>
              <a:t>Quem não crê já está condenado</a:t>
            </a:r>
          </a:p>
        </p:txBody>
      </p:sp>
    </p:spTree>
    <p:extLst>
      <p:ext uri="{BB962C8B-B14F-4D97-AF65-F5344CB8AC3E}">
        <p14:creationId xmlns:p14="http://schemas.microsoft.com/office/powerpoint/2010/main" val="19899279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733AA0B-78BB-3796-45C9-A0839C4D14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8284" t="5889" r="24652" b="54323"/>
          <a:stretch/>
        </p:blipFill>
        <p:spPr>
          <a:xfrm>
            <a:off x="0" y="0"/>
            <a:ext cx="9143999" cy="2031325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8E31EC94-2DD8-7E6A-B9B6-A97CA50F1AA6}"/>
              </a:ext>
            </a:extLst>
          </p:cNvPr>
          <p:cNvSpPr txBox="1"/>
          <p:nvPr/>
        </p:nvSpPr>
        <p:spPr>
          <a:xfrm>
            <a:off x="1149789" y="2294553"/>
            <a:ext cx="68444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i="1" dirty="0"/>
              <a:t>I – A PROMESSA DA SALVAÇÃO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6FE50DB-7149-CE89-E57D-3D21692AF907}"/>
              </a:ext>
            </a:extLst>
          </p:cNvPr>
          <p:cNvSpPr txBox="1"/>
          <p:nvPr/>
        </p:nvSpPr>
        <p:spPr>
          <a:xfrm>
            <a:off x="1149789" y="3071341"/>
            <a:ext cx="41193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FF0000"/>
                </a:solidFill>
              </a:rPr>
              <a:t>2 – A obra da salvação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D68E83-4E8D-AFE9-8834-9DE22D911725}"/>
              </a:ext>
            </a:extLst>
          </p:cNvPr>
          <p:cNvSpPr txBox="1"/>
          <p:nvPr/>
        </p:nvSpPr>
        <p:spPr>
          <a:xfrm>
            <a:off x="95055" y="3823484"/>
            <a:ext cx="89538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i="1" dirty="0"/>
              <a:t>João escreve que a obra da salvação através de Cristo livra o homem da condenação eterna</a:t>
            </a:r>
            <a:r>
              <a:rPr lang="pt-PT" dirty="0"/>
              <a:t>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1A4C0BB-BE23-7D65-907A-D83505A66BB1}"/>
              </a:ext>
            </a:extLst>
          </p:cNvPr>
          <p:cNvSpPr txBox="1"/>
          <p:nvPr/>
        </p:nvSpPr>
        <p:spPr>
          <a:xfrm>
            <a:off x="322522" y="4312107"/>
            <a:ext cx="849894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i="1" dirty="0"/>
              <a:t>No sentido geral, a palavra “salvação”, que vem do grego </a:t>
            </a:r>
            <a:r>
              <a:rPr lang="pt-PT" b="1" i="1" dirty="0" err="1"/>
              <a:t>soteria</a:t>
            </a:r>
            <a:r>
              <a:rPr lang="pt-PT" b="1" i="1" dirty="0"/>
              <a:t>, traz um sentido de “livramento de perigo, de ameaça” </a:t>
            </a:r>
            <a:r>
              <a:rPr lang="pt-PT" b="1" i="1" dirty="0">
                <a:solidFill>
                  <a:srgbClr val="FF0000"/>
                </a:solidFill>
              </a:rPr>
              <a:t>(</a:t>
            </a:r>
            <a:r>
              <a:rPr lang="pt-PT" b="1" i="1" dirty="0" err="1">
                <a:solidFill>
                  <a:srgbClr val="FF0000"/>
                </a:solidFill>
              </a:rPr>
              <a:t>Lc</a:t>
            </a:r>
            <a:r>
              <a:rPr lang="pt-PT" b="1" i="1" dirty="0">
                <a:solidFill>
                  <a:srgbClr val="FF0000"/>
                </a:solidFill>
              </a:rPr>
              <a:t> 1.69,71); </a:t>
            </a:r>
            <a:r>
              <a:rPr lang="pt-PT" b="1" i="1" dirty="0"/>
              <a:t>“livramento da prisão” </a:t>
            </a:r>
            <a:r>
              <a:rPr lang="pt-PT" b="1" i="1" dirty="0">
                <a:solidFill>
                  <a:srgbClr val="FF0000"/>
                </a:solidFill>
              </a:rPr>
              <a:t>(</a:t>
            </a:r>
            <a:r>
              <a:rPr lang="pt-PT" b="1" i="1" dirty="0" err="1">
                <a:solidFill>
                  <a:srgbClr val="FF0000"/>
                </a:solidFill>
              </a:rPr>
              <a:t>Fp</a:t>
            </a:r>
            <a:r>
              <a:rPr lang="pt-PT" b="1" i="1" dirty="0">
                <a:solidFill>
                  <a:srgbClr val="FF0000"/>
                </a:solidFill>
              </a:rPr>
              <a:t> 1.19); </a:t>
            </a:r>
            <a:r>
              <a:rPr lang="pt-PT" b="1" i="1" dirty="0"/>
              <a:t>“livramento do dilúvio” </a:t>
            </a:r>
            <a:r>
              <a:rPr lang="pt-PT" b="1" i="1" dirty="0">
                <a:solidFill>
                  <a:srgbClr val="FF0000"/>
                </a:solidFill>
              </a:rPr>
              <a:t>(</a:t>
            </a:r>
            <a:r>
              <a:rPr lang="pt-PT" b="1" i="1" dirty="0" err="1">
                <a:solidFill>
                  <a:srgbClr val="FF0000"/>
                </a:solidFill>
              </a:rPr>
              <a:t>Hb</a:t>
            </a:r>
            <a:r>
              <a:rPr lang="pt-PT" b="1" i="1" dirty="0">
                <a:solidFill>
                  <a:srgbClr val="FF0000"/>
                </a:solidFill>
              </a:rPr>
              <a:t> 11.7).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2502CB27-B0C4-91D4-EBBF-68E24D3B3827}"/>
              </a:ext>
            </a:extLst>
          </p:cNvPr>
          <p:cNvSpPr txBox="1"/>
          <p:nvPr/>
        </p:nvSpPr>
        <p:spPr>
          <a:xfrm>
            <a:off x="219542" y="5283221"/>
            <a:ext cx="87049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i="1" dirty="0"/>
              <a:t>A Salvação da condenação eterna é para quem recebe Jesus Cristo como Salvador e Senhor de sua vida. </a:t>
            </a:r>
            <a:r>
              <a:rPr lang="pt-PT" b="1" i="1" dirty="0">
                <a:solidFill>
                  <a:srgbClr val="FF0000"/>
                </a:solidFill>
              </a:rPr>
              <a:t>Atos 4.12, Romanos 6.4-11</a:t>
            </a:r>
          </a:p>
        </p:txBody>
      </p:sp>
    </p:spTree>
    <p:extLst>
      <p:ext uri="{BB962C8B-B14F-4D97-AF65-F5344CB8AC3E}">
        <p14:creationId xmlns:p14="http://schemas.microsoft.com/office/powerpoint/2010/main" val="37202612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733AA0B-78BB-3796-45C9-A0839C4D14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8284" t="5889" r="24652" b="54323"/>
          <a:stretch/>
        </p:blipFill>
        <p:spPr>
          <a:xfrm>
            <a:off x="0" y="0"/>
            <a:ext cx="9143999" cy="2031325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8E31EC94-2DD8-7E6A-B9B6-A97CA50F1AA6}"/>
              </a:ext>
            </a:extLst>
          </p:cNvPr>
          <p:cNvSpPr txBox="1"/>
          <p:nvPr/>
        </p:nvSpPr>
        <p:spPr>
          <a:xfrm>
            <a:off x="1149789" y="2294553"/>
            <a:ext cx="68444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i="1" dirty="0"/>
              <a:t>I – A PROMESSA DA SALVAÇÃO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6FE50DB-7149-CE89-E57D-3D21692AF907}"/>
              </a:ext>
            </a:extLst>
          </p:cNvPr>
          <p:cNvSpPr txBox="1"/>
          <p:nvPr/>
        </p:nvSpPr>
        <p:spPr>
          <a:xfrm>
            <a:off x="1149789" y="3045443"/>
            <a:ext cx="41193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FF0000"/>
                </a:solidFill>
              </a:rPr>
              <a:t>3 – O SALVADOR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E0B0264-DA39-1E14-EA4A-A5209E02BA9B}"/>
              </a:ext>
            </a:extLst>
          </p:cNvPr>
          <p:cNvSpPr txBox="1"/>
          <p:nvPr/>
        </p:nvSpPr>
        <p:spPr>
          <a:xfrm>
            <a:off x="1149789" y="3587214"/>
            <a:ext cx="719750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b="1" dirty="0"/>
              <a:t>Deus deu seu único filho para morrer por nossos pecados e ele se entregou por nós como prova do seu grande amor. </a:t>
            </a:r>
            <a:r>
              <a:rPr lang="pt-PT" sz="2000" b="1" dirty="0">
                <a:solidFill>
                  <a:srgbClr val="FF0000"/>
                </a:solidFill>
              </a:rPr>
              <a:t>Romanos 5.8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34A5A9F-2DCE-D4D3-56C1-2FE9742A9247}"/>
              </a:ext>
            </a:extLst>
          </p:cNvPr>
          <p:cNvSpPr txBox="1"/>
          <p:nvPr/>
        </p:nvSpPr>
        <p:spPr>
          <a:xfrm>
            <a:off x="1149789" y="4450849"/>
            <a:ext cx="70254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600" i="1" dirty="0">
                <a:solidFill>
                  <a:srgbClr val="FF0000"/>
                </a:solidFill>
              </a:rPr>
              <a:t>Mas Deus prova o seu amor para </a:t>
            </a:r>
            <a:r>
              <a:rPr lang="pt-PT" sz="1600" i="1" dirty="0" err="1">
                <a:solidFill>
                  <a:srgbClr val="FF0000"/>
                </a:solidFill>
              </a:rPr>
              <a:t>conosco</a:t>
            </a:r>
            <a:r>
              <a:rPr lang="pt-PT" sz="1600" i="1" dirty="0">
                <a:solidFill>
                  <a:srgbClr val="FF0000"/>
                </a:solidFill>
              </a:rPr>
              <a:t>, em que Cristo morreu por nós, sendo nós ainda pecadores.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D01DD63E-9EB2-F1E8-D3B9-25529DD5CD9F}"/>
              </a:ext>
            </a:extLst>
          </p:cNvPr>
          <p:cNvSpPr txBox="1"/>
          <p:nvPr/>
        </p:nvSpPr>
        <p:spPr>
          <a:xfrm>
            <a:off x="688063" y="5035624"/>
            <a:ext cx="81209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i="1" dirty="0"/>
              <a:t>O termo grego, </a:t>
            </a:r>
            <a:r>
              <a:rPr lang="pt-PT" b="1" i="1" dirty="0" err="1"/>
              <a:t>sõter</a:t>
            </a:r>
            <a:r>
              <a:rPr lang="pt-PT" b="1" i="1" dirty="0"/>
              <a:t>, tem o sentido de “salvador, libertador, preservador, conservador”, </a:t>
            </a:r>
            <a:r>
              <a:rPr lang="pt-PT" b="1" i="1" dirty="0">
                <a:solidFill>
                  <a:srgbClr val="FF0000"/>
                </a:solidFill>
              </a:rPr>
              <a:t>(</a:t>
            </a:r>
            <a:r>
              <a:rPr lang="pt-PT" b="1" i="1" dirty="0" err="1">
                <a:solidFill>
                  <a:srgbClr val="FF0000"/>
                </a:solidFill>
              </a:rPr>
              <a:t>Lc</a:t>
            </a:r>
            <a:r>
              <a:rPr lang="pt-PT" b="1" i="1" dirty="0">
                <a:solidFill>
                  <a:srgbClr val="FF0000"/>
                </a:solidFill>
              </a:rPr>
              <a:t> 2.11; </a:t>
            </a:r>
            <a:r>
              <a:rPr lang="pt-PT" b="1" i="1" dirty="0" err="1">
                <a:solidFill>
                  <a:srgbClr val="FF0000"/>
                </a:solidFill>
              </a:rPr>
              <a:t>Jo</a:t>
            </a:r>
            <a:r>
              <a:rPr lang="pt-PT" b="1" i="1" dirty="0">
                <a:solidFill>
                  <a:srgbClr val="FF0000"/>
                </a:solidFill>
              </a:rPr>
              <a:t> 4.42; </a:t>
            </a:r>
            <a:r>
              <a:rPr lang="pt-PT" b="1" i="1" dirty="0" err="1">
                <a:solidFill>
                  <a:srgbClr val="FF0000"/>
                </a:solidFill>
              </a:rPr>
              <a:t>At</a:t>
            </a:r>
            <a:r>
              <a:rPr lang="pt-PT" b="1" i="1" dirty="0">
                <a:solidFill>
                  <a:srgbClr val="FF0000"/>
                </a:solidFill>
              </a:rPr>
              <a:t> 5.31; 2 </a:t>
            </a:r>
            <a:r>
              <a:rPr lang="pt-PT" b="1" i="1" dirty="0" err="1">
                <a:solidFill>
                  <a:srgbClr val="FF0000"/>
                </a:solidFill>
              </a:rPr>
              <a:t>Pe</a:t>
            </a:r>
            <a:r>
              <a:rPr lang="pt-PT" b="1" i="1" dirty="0">
                <a:solidFill>
                  <a:srgbClr val="FF0000"/>
                </a:solidFill>
              </a:rPr>
              <a:t> 1.11).</a:t>
            </a:r>
          </a:p>
          <a:p>
            <a:r>
              <a:rPr lang="pt-PT" b="1" i="1" dirty="0"/>
              <a:t>Quem crê e se arrepende dos seus pecados tem a promessa da salvação garantida.</a:t>
            </a:r>
          </a:p>
        </p:txBody>
      </p:sp>
    </p:spTree>
    <p:extLst>
      <p:ext uri="{BB962C8B-B14F-4D97-AF65-F5344CB8AC3E}">
        <p14:creationId xmlns:p14="http://schemas.microsoft.com/office/powerpoint/2010/main" val="12237090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733AA0B-78BB-3796-45C9-A0839C4D14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8284" t="5889" r="24652" b="54323"/>
          <a:stretch/>
        </p:blipFill>
        <p:spPr>
          <a:xfrm>
            <a:off x="0" y="0"/>
            <a:ext cx="9143999" cy="2031325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8E31EC94-2DD8-7E6A-B9B6-A97CA50F1AA6}"/>
              </a:ext>
            </a:extLst>
          </p:cNvPr>
          <p:cNvSpPr txBox="1"/>
          <p:nvPr/>
        </p:nvSpPr>
        <p:spPr>
          <a:xfrm>
            <a:off x="561313" y="2221332"/>
            <a:ext cx="80213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i="1" dirty="0"/>
              <a:t>II - A NATUREZA DA PROMESSA DE SALVAÇÃO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6FE50DB-7149-CE89-E57D-3D21692AF907}"/>
              </a:ext>
            </a:extLst>
          </p:cNvPr>
          <p:cNvSpPr txBox="1"/>
          <p:nvPr/>
        </p:nvSpPr>
        <p:spPr>
          <a:xfrm>
            <a:off x="1149789" y="2953110"/>
            <a:ext cx="411932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b="1" dirty="0">
                <a:solidFill>
                  <a:srgbClr val="FF0000"/>
                </a:solidFill>
              </a:rPr>
              <a:t>1</a:t>
            </a:r>
            <a:r>
              <a:rPr lang="pt-PT" sz="4000" b="1" dirty="0">
                <a:solidFill>
                  <a:srgbClr val="FF0000"/>
                </a:solidFill>
              </a:rPr>
              <a:t>.</a:t>
            </a:r>
            <a:r>
              <a:rPr lang="pt-PT" sz="2800" b="1" dirty="0"/>
              <a:t>	</a:t>
            </a:r>
            <a:r>
              <a:rPr lang="pt-PT" sz="2800" b="1" dirty="0">
                <a:solidFill>
                  <a:srgbClr val="FF0000"/>
                </a:solidFill>
              </a:rPr>
              <a:t>Justificação.</a:t>
            </a:r>
            <a:endParaRPr lang="pt-PT" b="1" dirty="0">
              <a:solidFill>
                <a:srgbClr val="FF0000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BE32B50-FB3C-A6D3-1FE0-014E33CBAA04}"/>
              </a:ext>
            </a:extLst>
          </p:cNvPr>
          <p:cNvSpPr txBox="1"/>
          <p:nvPr/>
        </p:nvSpPr>
        <p:spPr>
          <a:xfrm>
            <a:off x="561313" y="3857180"/>
            <a:ext cx="827486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dirty="0"/>
              <a:t>Um dos </a:t>
            </a:r>
            <a:r>
              <a:rPr lang="pt-PT" sz="2400" b="1" dirty="0" err="1"/>
              <a:t>aspectos</a:t>
            </a:r>
            <a:r>
              <a:rPr lang="pt-PT" sz="2400" b="1" dirty="0"/>
              <a:t> da obra salvífica que está apresentado em termos bíblicos é a “justificação”. </a:t>
            </a:r>
          </a:p>
          <a:p>
            <a:endParaRPr lang="pt-PT" sz="2400" b="1" dirty="0"/>
          </a:p>
          <a:p>
            <a:r>
              <a:rPr lang="pt-PT" sz="2400" b="1" dirty="0"/>
              <a:t>Quem é alcançado pelo Evangelho de Cristo é “declarado justo”, isto é, livre da culpa e do merecimento da punição divina.</a:t>
            </a:r>
          </a:p>
        </p:txBody>
      </p:sp>
    </p:spTree>
    <p:extLst>
      <p:ext uri="{BB962C8B-B14F-4D97-AF65-F5344CB8AC3E}">
        <p14:creationId xmlns:p14="http://schemas.microsoft.com/office/powerpoint/2010/main" val="19571584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733AA0B-78BB-3796-45C9-A0839C4D14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8284" t="5889" r="24652" b="54323"/>
          <a:stretch/>
        </p:blipFill>
        <p:spPr>
          <a:xfrm>
            <a:off x="0" y="0"/>
            <a:ext cx="9143999" cy="2031325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8E31EC94-2DD8-7E6A-B9B6-A97CA50F1AA6}"/>
              </a:ext>
            </a:extLst>
          </p:cNvPr>
          <p:cNvSpPr txBox="1"/>
          <p:nvPr/>
        </p:nvSpPr>
        <p:spPr>
          <a:xfrm>
            <a:off x="561313" y="2221332"/>
            <a:ext cx="80213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i="1" dirty="0"/>
              <a:t>II - A NATUREZA DA PROMESSA DE SALVAÇÃO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6FE50DB-7149-CE89-E57D-3D21692AF907}"/>
              </a:ext>
            </a:extLst>
          </p:cNvPr>
          <p:cNvSpPr txBox="1"/>
          <p:nvPr/>
        </p:nvSpPr>
        <p:spPr>
          <a:xfrm>
            <a:off x="1149789" y="2953110"/>
            <a:ext cx="411932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b="1" dirty="0">
                <a:solidFill>
                  <a:srgbClr val="FF0000"/>
                </a:solidFill>
              </a:rPr>
              <a:t>1</a:t>
            </a:r>
            <a:r>
              <a:rPr lang="pt-PT" sz="4000" b="1" dirty="0">
                <a:solidFill>
                  <a:srgbClr val="FF0000"/>
                </a:solidFill>
              </a:rPr>
              <a:t>.</a:t>
            </a:r>
            <a:r>
              <a:rPr lang="pt-PT" sz="2800" b="1" dirty="0"/>
              <a:t>	</a:t>
            </a:r>
            <a:r>
              <a:rPr lang="pt-PT" sz="2800" b="1" dirty="0">
                <a:solidFill>
                  <a:srgbClr val="FF0000"/>
                </a:solidFill>
              </a:rPr>
              <a:t>Justificação.</a:t>
            </a:r>
            <a:endParaRPr lang="pt-PT" b="1" dirty="0">
              <a:solidFill>
                <a:srgbClr val="FF0000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BE32B50-FB3C-A6D3-1FE0-014E33CBAA04}"/>
              </a:ext>
            </a:extLst>
          </p:cNvPr>
          <p:cNvSpPr txBox="1"/>
          <p:nvPr/>
        </p:nvSpPr>
        <p:spPr>
          <a:xfrm>
            <a:off x="561313" y="3857180"/>
            <a:ext cx="827486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dirty="0"/>
              <a:t>O pecador é visto por Deus como se não houvesse praticado transgressão alguma.</a:t>
            </a:r>
          </a:p>
          <a:p>
            <a:endParaRPr lang="pt-PT" sz="2400" b="1" dirty="0"/>
          </a:p>
          <a:p>
            <a:r>
              <a:rPr lang="pt-PT" sz="2400" i="1" dirty="0"/>
              <a:t>Pelo sacrifício de Cristo na cruz fomos justificados e, por isso, temos plena paz com Deus por intermédio do nosso Senhor e Salvador Jesus Cristo </a:t>
            </a:r>
            <a:r>
              <a:rPr lang="pt-PT" sz="2400" b="1" dirty="0"/>
              <a:t>(</a:t>
            </a:r>
            <a:r>
              <a:rPr lang="pt-PT" sz="2400" b="1" dirty="0" err="1"/>
              <a:t>Rm</a:t>
            </a:r>
            <a:r>
              <a:rPr lang="pt-PT" sz="2400" b="1" dirty="0"/>
              <a:t> 5.1).</a:t>
            </a:r>
          </a:p>
        </p:txBody>
      </p:sp>
    </p:spTree>
    <p:extLst>
      <p:ext uri="{BB962C8B-B14F-4D97-AF65-F5344CB8AC3E}">
        <p14:creationId xmlns:p14="http://schemas.microsoft.com/office/powerpoint/2010/main" val="2220527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733AA0B-78BB-3796-45C9-A0839C4D14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8284" t="5889" r="24652" b="54323"/>
          <a:stretch/>
        </p:blipFill>
        <p:spPr>
          <a:xfrm>
            <a:off x="0" y="0"/>
            <a:ext cx="9143999" cy="2031325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8E31EC94-2DD8-7E6A-B9B6-A97CA50F1AA6}"/>
              </a:ext>
            </a:extLst>
          </p:cNvPr>
          <p:cNvSpPr txBox="1"/>
          <p:nvPr/>
        </p:nvSpPr>
        <p:spPr>
          <a:xfrm>
            <a:off x="561313" y="2221332"/>
            <a:ext cx="80213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i="1" dirty="0"/>
              <a:t>II - A NATUREZA DA PROMESSA DE SALVAÇÃO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6FE50DB-7149-CE89-E57D-3D21692AF907}"/>
              </a:ext>
            </a:extLst>
          </p:cNvPr>
          <p:cNvSpPr txBox="1"/>
          <p:nvPr/>
        </p:nvSpPr>
        <p:spPr>
          <a:xfrm>
            <a:off x="561313" y="2974125"/>
            <a:ext cx="24715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FF0000"/>
                </a:solidFill>
              </a:rPr>
              <a:t>2.	Regeneração.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CF3BBF6-3137-9E52-4E6A-5EEAA513F31E}"/>
              </a:ext>
            </a:extLst>
          </p:cNvPr>
          <p:cNvSpPr txBox="1"/>
          <p:nvPr/>
        </p:nvSpPr>
        <p:spPr>
          <a:xfrm>
            <a:off x="443619" y="3676236"/>
            <a:ext cx="825675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i="1" dirty="0"/>
              <a:t>A regeneração é o processo da salvação que vem a seguir a conversão do pecador ao se converter a Cristo, É O Novo Nascimento, </a:t>
            </a:r>
            <a:r>
              <a:rPr lang="pt-PT" b="1" i="1" dirty="0">
                <a:solidFill>
                  <a:srgbClr val="FF0000"/>
                </a:solidFill>
              </a:rPr>
              <a:t>João 3,1-6</a:t>
            </a:r>
          </a:p>
          <a:p>
            <a:endParaRPr lang="pt-PT" b="1" i="1" dirty="0">
              <a:solidFill>
                <a:srgbClr val="FF0000"/>
              </a:solidFill>
            </a:endParaRPr>
          </a:p>
          <a:p>
            <a:r>
              <a:rPr lang="pt-PT" b="1" i="1" dirty="0"/>
              <a:t>O Espírito Santo transforma um coração quebrantado pelo Evangelho. </a:t>
            </a:r>
            <a:r>
              <a:rPr lang="pt-PT" b="1" i="1" dirty="0">
                <a:solidFill>
                  <a:srgbClr val="FF0000"/>
                </a:solidFill>
              </a:rPr>
              <a:t>João 16.7-11</a:t>
            </a:r>
          </a:p>
          <a:p>
            <a:endParaRPr lang="pt-PT" b="1" i="1" dirty="0"/>
          </a:p>
          <a:p>
            <a:r>
              <a:rPr lang="pt-PT" b="1" i="1" dirty="0"/>
              <a:t>O pecador de criatura passa a ser filho de Deus </a:t>
            </a:r>
            <a:r>
              <a:rPr lang="pt-PT" b="1" i="1" dirty="0">
                <a:solidFill>
                  <a:srgbClr val="FF0000"/>
                </a:solidFill>
              </a:rPr>
              <a:t>Marcos 16.15 e João 1.12</a:t>
            </a:r>
          </a:p>
        </p:txBody>
      </p:sp>
    </p:spTree>
    <p:extLst>
      <p:ext uri="{BB962C8B-B14F-4D97-AF65-F5344CB8AC3E}">
        <p14:creationId xmlns:p14="http://schemas.microsoft.com/office/powerpoint/2010/main" val="5998378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733AA0B-78BB-3796-45C9-A0839C4D14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8284" t="5889" r="24652" b="54323"/>
          <a:stretch/>
        </p:blipFill>
        <p:spPr>
          <a:xfrm>
            <a:off x="0" y="0"/>
            <a:ext cx="9143999" cy="2031325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8E31EC94-2DD8-7E6A-B9B6-A97CA50F1AA6}"/>
              </a:ext>
            </a:extLst>
          </p:cNvPr>
          <p:cNvSpPr txBox="1"/>
          <p:nvPr/>
        </p:nvSpPr>
        <p:spPr>
          <a:xfrm>
            <a:off x="561313" y="2221332"/>
            <a:ext cx="80213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i="1" dirty="0"/>
              <a:t>II - A NATUREZA DA PROMESSA DE SALVAÇÃO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6FE50DB-7149-CE89-E57D-3D21692AF907}"/>
              </a:ext>
            </a:extLst>
          </p:cNvPr>
          <p:cNvSpPr txBox="1"/>
          <p:nvPr/>
        </p:nvSpPr>
        <p:spPr>
          <a:xfrm>
            <a:off x="561313" y="2974125"/>
            <a:ext cx="24715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>
                <a:solidFill>
                  <a:srgbClr val="FF0000"/>
                </a:solidFill>
              </a:rPr>
              <a:t>3.	Santificação.</a:t>
            </a:r>
            <a:endParaRPr lang="pt-PT" sz="2400" b="1" dirty="0">
              <a:solidFill>
                <a:srgbClr val="FF0000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9BE91CA-4DE5-0149-1F54-A770E11F1B57}"/>
              </a:ext>
            </a:extLst>
          </p:cNvPr>
          <p:cNvSpPr txBox="1"/>
          <p:nvPr/>
        </p:nvSpPr>
        <p:spPr>
          <a:xfrm>
            <a:off x="660900" y="3721035"/>
            <a:ext cx="782219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i="1" dirty="0"/>
              <a:t>A santificação é um </a:t>
            </a:r>
            <a:r>
              <a:rPr lang="pt-PT" sz="2800" i="1" dirty="0" err="1"/>
              <a:t>aspecto</a:t>
            </a:r>
            <a:r>
              <a:rPr lang="pt-PT" sz="2800" i="1" dirty="0"/>
              <a:t> da salvação como resultado da obra do Calvário de nosso Senhor Jesus. </a:t>
            </a:r>
          </a:p>
        </p:txBody>
      </p:sp>
    </p:spTree>
    <p:extLst>
      <p:ext uri="{BB962C8B-B14F-4D97-AF65-F5344CB8AC3E}">
        <p14:creationId xmlns:p14="http://schemas.microsoft.com/office/powerpoint/2010/main" val="17560346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733AA0B-78BB-3796-45C9-A0839C4D14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8284" t="5889" r="24652" b="54323"/>
          <a:stretch/>
        </p:blipFill>
        <p:spPr>
          <a:xfrm>
            <a:off x="0" y="0"/>
            <a:ext cx="9143999" cy="2031325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8E31EC94-2DD8-7E6A-B9B6-A97CA50F1AA6}"/>
              </a:ext>
            </a:extLst>
          </p:cNvPr>
          <p:cNvSpPr txBox="1"/>
          <p:nvPr/>
        </p:nvSpPr>
        <p:spPr>
          <a:xfrm>
            <a:off x="561313" y="2221332"/>
            <a:ext cx="80213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i="1" dirty="0"/>
              <a:t>II - A NATUREZA DA PROMESSA DE SALVAÇÃO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6FE50DB-7149-CE89-E57D-3D21692AF907}"/>
              </a:ext>
            </a:extLst>
          </p:cNvPr>
          <p:cNvSpPr txBox="1"/>
          <p:nvPr/>
        </p:nvSpPr>
        <p:spPr>
          <a:xfrm>
            <a:off x="561313" y="2974125"/>
            <a:ext cx="269793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b="1" dirty="0">
                <a:solidFill>
                  <a:srgbClr val="FF0000"/>
                </a:solidFill>
              </a:rPr>
              <a:t>3.	Santificação.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9BE91CA-4DE5-0149-1F54-A770E11F1B57}"/>
              </a:ext>
            </a:extLst>
          </p:cNvPr>
          <p:cNvSpPr txBox="1"/>
          <p:nvPr/>
        </p:nvSpPr>
        <p:spPr>
          <a:xfrm>
            <a:off x="660900" y="3665363"/>
            <a:ext cx="782219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i="1" dirty="0"/>
              <a:t>Em primeiro lugar, por meio da Justificação e da Regeneração, somos santificados por Deus de maneira posicional, ou seja, imediatamente.</a:t>
            </a:r>
          </a:p>
          <a:p>
            <a:endParaRPr lang="pt-PT" sz="2800" i="1" dirty="0"/>
          </a:p>
          <a:p>
            <a:r>
              <a:rPr lang="pt-PT" sz="2800" i="1" dirty="0"/>
              <a:t>Em segundo lugar, somos santificados de maneira progressiva por meio do relacionamento com Cristo. </a:t>
            </a:r>
          </a:p>
        </p:txBody>
      </p:sp>
    </p:spTree>
    <p:extLst>
      <p:ext uri="{BB962C8B-B14F-4D97-AF65-F5344CB8AC3E}">
        <p14:creationId xmlns:p14="http://schemas.microsoft.com/office/powerpoint/2010/main" val="4011351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733AA0B-78BB-3796-45C9-A0839C4D14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8284" t="5889" r="24652" b="54323"/>
          <a:stretch/>
        </p:blipFill>
        <p:spPr>
          <a:xfrm>
            <a:off x="0" y="0"/>
            <a:ext cx="9143999" cy="2031325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8E31EC94-2DD8-7E6A-B9B6-A97CA50F1AA6}"/>
              </a:ext>
            </a:extLst>
          </p:cNvPr>
          <p:cNvSpPr txBox="1"/>
          <p:nvPr/>
        </p:nvSpPr>
        <p:spPr>
          <a:xfrm>
            <a:off x="561313" y="2221332"/>
            <a:ext cx="80213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i="1" dirty="0"/>
              <a:t>II - A NATUREZA DA PROMESSA DE SALVAÇÃO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6FE50DB-7149-CE89-E57D-3D21692AF907}"/>
              </a:ext>
            </a:extLst>
          </p:cNvPr>
          <p:cNvSpPr txBox="1"/>
          <p:nvPr/>
        </p:nvSpPr>
        <p:spPr>
          <a:xfrm>
            <a:off x="561313" y="2974125"/>
            <a:ext cx="269793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b="1" dirty="0">
                <a:solidFill>
                  <a:srgbClr val="FF0000"/>
                </a:solidFill>
              </a:rPr>
              <a:t>3.	Santificação.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30C5A32-7184-A7A6-5819-F7926BD83FEC}"/>
              </a:ext>
            </a:extLst>
          </p:cNvPr>
          <p:cNvSpPr txBox="1"/>
          <p:nvPr/>
        </p:nvSpPr>
        <p:spPr>
          <a:xfrm>
            <a:off x="561312" y="3665363"/>
            <a:ext cx="802137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/>
              <a:t>Esse processo ocorrerá até o advento da nossa glorificação final por ocasião da transformação do nosso corpo no advento do Arrebatamento da Igreja, </a:t>
            </a:r>
          </a:p>
          <a:p>
            <a:endParaRPr lang="pt-PT" dirty="0"/>
          </a:p>
          <a:p>
            <a:r>
              <a:rPr lang="pt-PT" dirty="0"/>
              <a:t>Teremos um corpo semelhante ao de Jesus ressurreto </a:t>
            </a:r>
            <a:r>
              <a:rPr lang="pt-PT" b="1" dirty="0">
                <a:solidFill>
                  <a:srgbClr val="FF0000"/>
                </a:solidFill>
              </a:rPr>
              <a:t>(</a:t>
            </a:r>
            <a:r>
              <a:rPr lang="pt-PT" b="1" dirty="0" err="1">
                <a:solidFill>
                  <a:srgbClr val="FF0000"/>
                </a:solidFill>
              </a:rPr>
              <a:t>Fp</a:t>
            </a:r>
            <a:r>
              <a:rPr lang="pt-PT" b="1" dirty="0">
                <a:solidFill>
                  <a:srgbClr val="FF0000"/>
                </a:solidFill>
              </a:rPr>
              <a:t> 3.21).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59CE1CC-8D71-17D2-A103-0C596B7BD6E9}"/>
              </a:ext>
            </a:extLst>
          </p:cNvPr>
          <p:cNvSpPr txBox="1"/>
          <p:nvPr/>
        </p:nvSpPr>
        <p:spPr>
          <a:xfrm>
            <a:off x="642796" y="5027292"/>
            <a:ext cx="739668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600" i="1" dirty="0">
                <a:solidFill>
                  <a:srgbClr val="FF0000"/>
                </a:solidFill>
              </a:rPr>
              <a:t>Que transformará o nosso corpo abatido, para ser conforme o seu corpo glorioso, segundo o seu eficaz poder de sujeitar também a si todas as coisas.</a:t>
            </a:r>
          </a:p>
        </p:txBody>
      </p:sp>
    </p:spTree>
    <p:extLst>
      <p:ext uri="{BB962C8B-B14F-4D97-AF65-F5344CB8AC3E}">
        <p14:creationId xmlns:p14="http://schemas.microsoft.com/office/powerpoint/2010/main" val="26993690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733AA0B-78BB-3796-45C9-A0839C4D14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8284" t="5889" r="24652" b="54323"/>
          <a:stretch/>
        </p:blipFill>
        <p:spPr>
          <a:xfrm>
            <a:off x="0" y="0"/>
            <a:ext cx="9143999" cy="2031325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8E31EC94-2DD8-7E6A-B9B6-A97CA50F1AA6}"/>
              </a:ext>
            </a:extLst>
          </p:cNvPr>
          <p:cNvSpPr txBox="1"/>
          <p:nvPr/>
        </p:nvSpPr>
        <p:spPr>
          <a:xfrm>
            <a:off x="425510" y="2221332"/>
            <a:ext cx="82929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i="1"/>
              <a:t> III- PROMESSA E PERSEVERANÇA NA SALVAÇÃO</a:t>
            </a:r>
            <a:endParaRPr lang="pt-PT" sz="3200" b="1" i="1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6FE50DB-7149-CE89-E57D-3D21692AF907}"/>
              </a:ext>
            </a:extLst>
          </p:cNvPr>
          <p:cNvSpPr txBox="1"/>
          <p:nvPr/>
        </p:nvSpPr>
        <p:spPr>
          <a:xfrm>
            <a:off x="561313" y="2974125"/>
            <a:ext cx="67901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b="1">
                <a:solidFill>
                  <a:srgbClr val="FF0000"/>
                </a:solidFill>
              </a:rPr>
              <a:t>1. A base da promessa de salvação é Cristo.</a:t>
            </a:r>
            <a:endParaRPr lang="pt-PT" sz="2800" b="1" dirty="0">
              <a:solidFill>
                <a:srgbClr val="FF0000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701DF69-7719-E697-CF77-EF79D9097B19}"/>
              </a:ext>
            </a:extLst>
          </p:cNvPr>
          <p:cNvSpPr txBox="1"/>
          <p:nvPr/>
        </p:nvSpPr>
        <p:spPr>
          <a:xfrm>
            <a:off x="425510" y="3750894"/>
            <a:ext cx="623784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b="1" i="1" dirty="0"/>
              <a:t>. Jesus é a base da nossa salvação e o centro da promessa.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3372C262-1CD6-D2CA-E485-19AF3408E69A}"/>
              </a:ext>
            </a:extLst>
          </p:cNvPr>
          <p:cNvSpPr txBox="1"/>
          <p:nvPr/>
        </p:nvSpPr>
        <p:spPr>
          <a:xfrm>
            <a:off x="425509" y="4777594"/>
            <a:ext cx="61563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i="1" dirty="0">
                <a:solidFill>
                  <a:srgbClr val="FF0000"/>
                </a:solidFill>
              </a:rPr>
              <a:t>Respondeu Jesus: "Eu sou o caminho, a verdade e a vida. Ninguém vem ao Pai, a não ser por mim</a:t>
            </a:r>
            <a:r>
              <a:rPr lang="pt-PT" b="1" dirty="0">
                <a:solidFill>
                  <a:srgbClr val="FF0000"/>
                </a:solidFill>
              </a:rPr>
              <a:t>. João 14:6</a:t>
            </a:r>
          </a:p>
        </p:txBody>
      </p:sp>
    </p:spTree>
    <p:extLst>
      <p:ext uri="{BB962C8B-B14F-4D97-AF65-F5344CB8AC3E}">
        <p14:creationId xmlns:p14="http://schemas.microsoft.com/office/powerpoint/2010/main" val="15518529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733AA0B-78BB-3796-45C9-A0839C4D14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8284" t="5889" r="24652" b="54323"/>
          <a:stretch/>
        </p:blipFill>
        <p:spPr>
          <a:xfrm>
            <a:off x="0" y="0"/>
            <a:ext cx="9143999" cy="2031325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8E31EC94-2DD8-7E6A-B9B6-A97CA50F1AA6}"/>
              </a:ext>
            </a:extLst>
          </p:cNvPr>
          <p:cNvSpPr txBox="1"/>
          <p:nvPr/>
        </p:nvSpPr>
        <p:spPr>
          <a:xfrm>
            <a:off x="425510" y="2221332"/>
            <a:ext cx="82929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i="1"/>
              <a:t> III- PROMESSA E PERSEVERANÇA NA SALVAÇÃO</a:t>
            </a:r>
            <a:endParaRPr lang="pt-PT" sz="3200" b="1" i="1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6FE50DB-7149-CE89-E57D-3D21692AF907}"/>
              </a:ext>
            </a:extLst>
          </p:cNvPr>
          <p:cNvSpPr txBox="1"/>
          <p:nvPr/>
        </p:nvSpPr>
        <p:spPr>
          <a:xfrm>
            <a:off x="561313" y="2974125"/>
            <a:ext cx="67901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b="1" dirty="0">
                <a:solidFill>
                  <a:srgbClr val="FF0000"/>
                </a:solidFill>
              </a:rPr>
              <a:t>1. A base da promessa de salvação é Cristo.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282FFDE-62DC-B292-0503-0FD19C81DEBA}"/>
              </a:ext>
            </a:extLst>
          </p:cNvPr>
          <p:cNvSpPr txBox="1"/>
          <p:nvPr/>
        </p:nvSpPr>
        <p:spPr>
          <a:xfrm>
            <a:off x="425510" y="3737790"/>
            <a:ext cx="829297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/>
              <a:t>. </a:t>
            </a:r>
            <a:r>
              <a:rPr lang="pt-PT" sz="2400" dirty="0"/>
              <a:t>Deus chama através de Cristo pecadores ao arrependimento para formar uma igreja, que é o corpo de Cristo; </a:t>
            </a:r>
            <a:r>
              <a:rPr lang="pt-PT" sz="2400" b="1" dirty="0">
                <a:solidFill>
                  <a:srgbClr val="FF0000"/>
                </a:solidFill>
              </a:rPr>
              <a:t>Efésios 1.4,5 </a:t>
            </a:r>
            <a:r>
              <a:rPr lang="pt-PT" sz="2400" dirty="0"/>
              <a:t>(Deus predestinou a igreja)</a:t>
            </a:r>
          </a:p>
          <a:p>
            <a:r>
              <a:rPr lang="pt-PT" i="1" dirty="0">
                <a:solidFill>
                  <a:srgbClr val="FF0000"/>
                </a:solidFill>
              </a:rPr>
              <a:t>Como também nos elegeu nele antes da fundação do mundo, para que fôssemos santos e irrepreensíveis diante dele em amor;</a:t>
            </a:r>
          </a:p>
          <a:p>
            <a:r>
              <a:rPr lang="pt-PT" i="1" dirty="0">
                <a:solidFill>
                  <a:srgbClr val="FF0000"/>
                </a:solidFill>
              </a:rPr>
              <a:t>E nos predestinou para filhos de adoção por Jesus Cristo, para si mesmo, segundo o beneplácito de sua vontade.</a:t>
            </a:r>
          </a:p>
        </p:txBody>
      </p:sp>
    </p:spTree>
    <p:extLst>
      <p:ext uri="{BB962C8B-B14F-4D97-AF65-F5344CB8AC3E}">
        <p14:creationId xmlns:p14="http://schemas.microsoft.com/office/powerpoint/2010/main" val="31296957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733AA0B-78BB-3796-45C9-A0839C4D14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8284" t="5889" r="24652" b="54323"/>
          <a:stretch/>
        </p:blipFill>
        <p:spPr>
          <a:xfrm>
            <a:off x="0" y="0"/>
            <a:ext cx="9143999" cy="2031325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8E31EC94-2DD8-7E6A-B9B6-A97CA50F1AA6}"/>
              </a:ext>
            </a:extLst>
          </p:cNvPr>
          <p:cNvSpPr txBox="1"/>
          <p:nvPr/>
        </p:nvSpPr>
        <p:spPr>
          <a:xfrm>
            <a:off x="425510" y="2221332"/>
            <a:ext cx="82929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i="1"/>
              <a:t> III- PROMESSA E PERSEVERANÇA NA SALVAÇÃO</a:t>
            </a:r>
            <a:endParaRPr lang="pt-PT" sz="3200" b="1" i="1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6FE50DB-7149-CE89-E57D-3D21692AF907}"/>
              </a:ext>
            </a:extLst>
          </p:cNvPr>
          <p:cNvSpPr txBox="1"/>
          <p:nvPr/>
        </p:nvSpPr>
        <p:spPr>
          <a:xfrm>
            <a:off x="561313" y="2974125"/>
            <a:ext cx="67901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b="1" dirty="0">
                <a:solidFill>
                  <a:srgbClr val="FF0000"/>
                </a:solidFill>
              </a:rPr>
              <a:t>1. A base da promessa de salvação é Cristo.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76EF6DE-9F70-79A0-CC9B-A098FC0CB717}"/>
              </a:ext>
            </a:extLst>
          </p:cNvPr>
          <p:cNvSpPr txBox="1"/>
          <p:nvPr/>
        </p:nvSpPr>
        <p:spPr>
          <a:xfrm>
            <a:off x="425510" y="3764951"/>
            <a:ext cx="767734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dirty="0"/>
              <a:t>A Igreja de Cristo, o povo de Deus, é constituída de pessoas unidas ao Senhor Jesus </a:t>
            </a:r>
            <a:r>
              <a:rPr lang="pt-PT" sz="2400" b="1" dirty="0">
                <a:solidFill>
                  <a:srgbClr val="FF0000"/>
                </a:solidFill>
              </a:rPr>
              <a:t>(</a:t>
            </a:r>
            <a:r>
              <a:rPr lang="pt-PT" sz="2400" b="1" dirty="0" err="1">
                <a:solidFill>
                  <a:srgbClr val="FF0000"/>
                </a:solidFill>
              </a:rPr>
              <a:t>Ef</a:t>
            </a:r>
            <a:r>
              <a:rPr lang="pt-PT" sz="2400" b="1" dirty="0">
                <a:solidFill>
                  <a:srgbClr val="FF0000"/>
                </a:solidFill>
              </a:rPr>
              <a:t> 1.9,10).</a:t>
            </a:r>
          </a:p>
          <a:p>
            <a:r>
              <a:rPr lang="pt-PT" sz="2400" b="1" dirty="0">
                <a:solidFill>
                  <a:srgbClr val="FF0000"/>
                </a:solidFill>
              </a:rPr>
              <a:t> </a:t>
            </a:r>
          </a:p>
          <a:p>
            <a:r>
              <a:rPr lang="pt-PT" sz="2400" dirty="0"/>
              <a:t>Assim, fazemos parte do Corpo de Cristo e isso só é possível por causa da obra consumada no Calvário </a:t>
            </a:r>
            <a:r>
              <a:rPr lang="pt-PT" sz="2400" b="1" dirty="0">
                <a:solidFill>
                  <a:srgbClr val="FF0000"/>
                </a:solidFill>
              </a:rPr>
              <a:t>(</a:t>
            </a:r>
            <a:r>
              <a:rPr lang="pt-PT" sz="2400" b="1" dirty="0" err="1">
                <a:solidFill>
                  <a:srgbClr val="FF0000"/>
                </a:solidFill>
              </a:rPr>
              <a:t>Ef</a:t>
            </a:r>
            <a:r>
              <a:rPr lang="pt-PT" sz="2400" b="1" dirty="0">
                <a:solidFill>
                  <a:srgbClr val="FF0000"/>
                </a:solidFill>
              </a:rPr>
              <a:t> 1.7).</a:t>
            </a:r>
          </a:p>
        </p:txBody>
      </p:sp>
    </p:spTree>
    <p:extLst>
      <p:ext uri="{BB962C8B-B14F-4D97-AF65-F5344CB8AC3E}">
        <p14:creationId xmlns:p14="http://schemas.microsoft.com/office/powerpoint/2010/main" val="35940270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733AA0B-78BB-3796-45C9-A0839C4D14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8284" t="5889" r="24652" b="54323"/>
          <a:stretch/>
        </p:blipFill>
        <p:spPr>
          <a:xfrm>
            <a:off x="0" y="0"/>
            <a:ext cx="9143999" cy="2031325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8E31EC94-2DD8-7E6A-B9B6-A97CA50F1AA6}"/>
              </a:ext>
            </a:extLst>
          </p:cNvPr>
          <p:cNvSpPr txBox="1"/>
          <p:nvPr/>
        </p:nvSpPr>
        <p:spPr>
          <a:xfrm>
            <a:off x="425510" y="2221332"/>
            <a:ext cx="82929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i="1"/>
              <a:t> III- PROMESSA E PERSEVERANÇA NA SALVAÇÃO</a:t>
            </a:r>
            <a:endParaRPr lang="pt-PT" sz="3200" b="1" i="1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6FE50DB-7149-CE89-E57D-3D21692AF907}"/>
              </a:ext>
            </a:extLst>
          </p:cNvPr>
          <p:cNvSpPr txBox="1"/>
          <p:nvPr/>
        </p:nvSpPr>
        <p:spPr>
          <a:xfrm>
            <a:off x="561313" y="2974125"/>
            <a:ext cx="67901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b="1">
                <a:solidFill>
                  <a:srgbClr val="FF0000"/>
                </a:solidFill>
              </a:rPr>
              <a:t>2. A Apostasia Individual.</a:t>
            </a:r>
            <a:endParaRPr lang="pt-PT" sz="2800" b="1" dirty="0">
              <a:solidFill>
                <a:srgbClr val="FF0000"/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1E628F0-A311-BFAC-C2DF-F50087B92824}"/>
              </a:ext>
            </a:extLst>
          </p:cNvPr>
          <p:cNvSpPr txBox="1"/>
          <p:nvPr/>
        </p:nvSpPr>
        <p:spPr>
          <a:xfrm>
            <a:off x="425509" y="4640199"/>
            <a:ext cx="81571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/>
              <a:t> . A Bíblia adverte que a salvação não é incondicional, pois o homem pode resistir a esta promessa </a:t>
            </a:r>
            <a:r>
              <a:rPr lang="pt-PT" b="1" dirty="0">
                <a:solidFill>
                  <a:srgbClr val="FF0000"/>
                </a:solidFill>
              </a:rPr>
              <a:t>(João 3.18-20)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32B0C38-9BF2-8379-0D7E-EEA1B0CDB47D}"/>
              </a:ext>
            </a:extLst>
          </p:cNvPr>
          <p:cNvSpPr txBox="1"/>
          <p:nvPr/>
        </p:nvSpPr>
        <p:spPr>
          <a:xfrm>
            <a:off x="425509" y="3497345"/>
            <a:ext cx="815717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i="1" dirty="0">
                <a:solidFill>
                  <a:srgbClr val="FF0000"/>
                </a:solidFill>
              </a:rPr>
              <a:t>Apostasia</a:t>
            </a:r>
            <a:r>
              <a:rPr lang="pt-PT" b="1" i="1" dirty="0"/>
              <a:t> (em grego antigo απ</a:t>
            </a:r>
            <a:r>
              <a:rPr lang="pt-PT" b="1" i="1" dirty="0" err="1"/>
              <a:t>όστ</a:t>
            </a:r>
            <a:r>
              <a:rPr lang="pt-PT" b="1" i="1" dirty="0"/>
              <a:t>ασις [apóstasis], "estar longe de") tem o sentido de um afastamento definitivo e deliberado de alguma coisa, uma renúncia de sua anterior fé ou doutrinação</a:t>
            </a:r>
          </a:p>
        </p:txBody>
      </p:sp>
    </p:spTree>
    <p:extLst>
      <p:ext uri="{BB962C8B-B14F-4D97-AF65-F5344CB8AC3E}">
        <p14:creationId xmlns:p14="http://schemas.microsoft.com/office/powerpoint/2010/main" val="19122712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733AA0B-78BB-3796-45C9-A0839C4D14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8284" t="5889" r="24652" b="54323"/>
          <a:stretch/>
        </p:blipFill>
        <p:spPr>
          <a:xfrm>
            <a:off x="0" y="0"/>
            <a:ext cx="9143999" cy="2031325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8E31EC94-2DD8-7E6A-B9B6-A97CA50F1AA6}"/>
              </a:ext>
            </a:extLst>
          </p:cNvPr>
          <p:cNvSpPr txBox="1"/>
          <p:nvPr/>
        </p:nvSpPr>
        <p:spPr>
          <a:xfrm>
            <a:off x="425510" y="2221332"/>
            <a:ext cx="82929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i="1"/>
              <a:t> III- PROMESSA E PERSEVERANÇA NA SALVAÇÃO</a:t>
            </a:r>
            <a:endParaRPr lang="pt-PT" sz="3200" b="1" i="1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6FE50DB-7149-CE89-E57D-3D21692AF907}"/>
              </a:ext>
            </a:extLst>
          </p:cNvPr>
          <p:cNvSpPr txBox="1"/>
          <p:nvPr/>
        </p:nvSpPr>
        <p:spPr>
          <a:xfrm>
            <a:off x="561313" y="2974125"/>
            <a:ext cx="67901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b="1">
                <a:solidFill>
                  <a:srgbClr val="FF0000"/>
                </a:solidFill>
              </a:rPr>
              <a:t>2. A Apostasia Individual.</a:t>
            </a:r>
            <a:endParaRPr lang="pt-PT" sz="2800" b="1" dirty="0">
              <a:solidFill>
                <a:srgbClr val="FF0000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8BC9733-E9DE-8E29-16AB-BCDCDBA50372}"/>
              </a:ext>
            </a:extLst>
          </p:cNvPr>
          <p:cNvSpPr txBox="1"/>
          <p:nvPr/>
        </p:nvSpPr>
        <p:spPr>
          <a:xfrm>
            <a:off x="561313" y="3665363"/>
            <a:ext cx="761396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i="1" dirty="0"/>
              <a:t>. Todos que recebem a salvação experimentam o perdão e o amor de Deus.</a:t>
            </a:r>
          </a:p>
          <a:p>
            <a:endParaRPr lang="pt-PT" sz="2400" b="1" i="1" dirty="0"/>
          </a:p>
          <a:p>
            <a:r>
              <a:rPr lang="pt-PT" sz="2400" b="1" i="1" dirty="0"/>
              <a:t>. Todos que o rejeitam rompem o relacionamento com Ele, pois rejeitam seus ensinos  revelados na sua Palavra (apostasia doutrinaria), voltando a serem escravos do pecado    (apostasia moral).</a:t>
            </a:r>
          </a:p>
        </p:txBody>
      </p:sp>
    </p:spTree>
    <p:extLst>
      <p:ext uri="{BB962C8B-B14F-4D97-AF65-F5344CB8AC3E}">
        <p14:creationId xmlns:p14="http://schemas.microsoft.com/office/powerpoint/2010/main" val="33464508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733AA0B-78BB-3796-45C9-A0839C4D14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8284" t="5889" r="24652" b="54323"/>
          <a:stretch/>
        </p:blipFill>
        <p:spPr>
          <a:xfrm>
            <a:off x="0" y="0"/>
            <a:ext cx="9143999" cy="2031325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8E31EC94-2DD8-7E6A-B9B6-A97CA50F1AA6}"/>
              </a:ext>
            </a:extLst>
          </p:cNvPr>
          <p:cNvSpPr txBox="1"/>
          <p:nvPr/>
        </p:nvSpPr>
        <p:spPr>
          <a:xfrm>
            <a:off x="425510" y="2221332"/>
            <a:ext cx="82929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i="1"/>
              <a:t> III- PROMESSA E PERSEVERANÇA NA SALVAÇÃO</a:t>
            </a:r>
            <a:endParaRPr lang="pt-PT" sz="3200" b="1" i="1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6FE50DB-7149-CE89-E57D-3D21692AF907}"/>
              </a:ext>
            </a:extLst>
          </p:cNvPr>
          <p:cNvSpPr txBox="1"/>
          <p:nvPr/>
        </p:nvSpPr>
        <p:spPr>
          <a:xfrm>
            <a:off x="561313" y="2974125"/>
            <a:ext cx="67901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b="1">
                <a:solidFill>
                  <a:srgbClr val="FF0000"/>
                </a:solidFill>
              </a:rPr>
              <a:t>2. A Apostasia Individual.</a:t>
            </a:r>
            <a:endParaRPr lang="pt-PT" sz="2800" b="1" dirty="0">
              <a:solidFill>
                <a:srgbClr val="FF0000"/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0EFF982-CE4F-FBAB-4C99-275DAEA5B10E}"/>
              </a:ext>
            </a:extLst>
          </p:cNvPr>
          <p:cNvSpPr txBox="1"/>
          <p:nvPr/>
        </p:nvSpPr>
        <p:spPr>
          <a:xfrm>
            <a:off x="425511" y="3848745"/>
            <a:ext cx="660903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/>
              <a:t> </a:t>
            </a:r>
            <a:r>
              <a:rPr lang="pt-PT" sz="2400" dirty="0"/>
              <a:t>. A isso denominamos “apostasia”, que implica uma rebelião contra Deus, abandono    proposital da fé que uma vez nos foi entregue.</a:t>
            </a:r>
          </a:p>
          <a:p>
            <a:endParaRPr lang="pt-PT" sz="2400" dirty="0"/>
          </a:p>
          <a:p>
            <a:r>
              <a:rPr lang="pt-PT" sz="2400" dirty="0"/>
              <a:t>  . Há diversos registos bíblicos que confirmam essa possibilidade </a:t>
            </a:r>
            <a:r>
              <a:rPr lang="pt-PT" sz="2400" b="1" dirty="0">
                <a:solidFill>
                  <a:srgbClr val="FF0000"/>
                </a:solidFill>
              </a:rPr>
              <a:t>(</a:t>
            </a:r>
            <a:r>
              <a:rPr lang="pt-PT" sz="2400" b="1" dirty="0" err="1">
                <a:solidFill>
                  <a:srgbClr val="FF0000"/>
                </a:solidFill>
              </a:rPr>
              <a:t>At</a:t>
            </a:r>
            <a:r>
              <a:rPr lang="pt-PT" sz="2400" b="1" dirty="0">
                <a:solidFill>
                  <a:srgbClr val="FF0000"/>
                </a:solidFill>
              </a:rPr>
              <a:t> 14.21,22; 1 </a:t>
            </a:r>
            <a:r>
              <a:rPr lang="pt-PT" sz="2400" b="1" dirty="0" err="1">
                <a:solidFill>
                  <a:srgbClr val="FF0000"/>
                </a:solidFill>
              </a:rPr>
              <a:t>Tm</a:t>
            </a:r>
            <a:r>
              <a:rPr lang="pt-PT" sz="2400" b="1" dirty="0">
                <a:solidFill>
                  <a:srgbClr val="FF0000"/>
                </a:solidFill>
              </a:rPr>
              <a:t> 6.10-12; </a:t>
            </a:r>
            <a:r>
              <a:rPr lang="pt-PT" sz="2400" b="1" dirty="0" err="1">
                <a:solidFill>
                  <a:srgbClr val="FF0000"/>
                </a:solidFill>
              </a:rPr>
              <a:t>Hb</a:t>
            </a:r>
            <a:r>
              <a:rPr lang="pt-PT" sz="2400" b="1" dirty="0">
                <a:solidFill>
                  <a:srgbClr val="FF0000"/>
                </a:solidFill>
              </a:rPr>
              <a:t> 2.1-3).</a:t>
            </a:r>
          </a:p>
        </p:txBody>
      </p:sp>
    </p:spTree>
    <p:extLst>
      <p:ext uri="{BB962C8B-B14F-4D97-AF65-F5344CB8AC3E}">
        <p14:creationId xmlns:p14="http://schemas.microsoft.com/office/powerpoint/2010/main" val="41949867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733AA0B-78BB-3796-45C9-A0839C4D14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8284" t="5889" r="24652" b="54323"/>
          <a:stretch/>
        </p:blipFill>
        <p:spPr>
          <a:xfrm>
            <a:off x="0" y="0"/>
            <a:ext cx="9143999" cy="2031325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8E31EC94-2DD8-7E6A-B9B6-A97CA50F1AA6}"/>
              </a:ext>
            </a:extLst>
          </p:cNvPr>
          <p:cNvSpPr txBox="1"/>
          <p:nvPr/>
        </p:nvSpPr>
        <p:spPr>
          <a:xfrm>
            <a:off x="425510" y="2221332"/>
            <a:ext cx="82929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i="1"/>
              <a:t> III- PROMESSA E PERSEVERANÇA NA SALVAÇÃO</a:t>
            </a:r>
            <a:endParaRPr lang="pt-PT" sz="3200" b="1" i="1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69F2314-5B88-AC52-468E-A2F29C493485}"/>
              </a:ext>
            </a:extLst>
          </p:cNvPr>
          <p:cNvSpPr txBox="1"/>
          <p:nvPr/>
        </p:nvSpPr>
        <p:spPr>
          <a:xfrm>
            <a:off x="425510" y="2996114"/>
            <a:ext cx="63238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b="1" dirty="0">
                <a:solidFill>
                  <a:srgbClr val="FF0000"/>
                </a:solidFill>
              </a:rPr>
              <a:t>3. A Promessa e a Segurança da Salvação.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9173ABCD-598B-7461-B641-C70753E4B023}"/>
              </a:ext>
            </a:extLst>
          </p:cNvPr>
          <p:cNvSpPr txBox="1"/>
          <p:nvPr/>
        </p:nvSpPr>
        <p:spPr>
          <a:xfrm>
            <a:off x="425510" y="3709341"/>
            <a:ext cx="829297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/>
              <a:t> . A promessa de Salvação nos traz uma certeza, conforme apóstolo Paulo escreveu:</a:t>
            </a:r>
          </a:p>
          <a:p>
            <a:endParaRPr lang="pt-PT" dirty="0"/>
          </a:p>
          <a:p>
            <a:r>
              <a:rPr lang="pt-PT" dirty="0"/>
              <a:t> </a:t>
            </a:r>
            <a:r>
              <a:rPr lang="pt-PT" sz="1600" i="1" dirty="0">
                <a:solidFill>
                  <a:srgbClr val="FF0000"/>
                </a:solidFill>
              </a:rPr>
              <a:t>“Mas de ambos os lados estou em aperto, tendo desejo de partir e estar com Cristo, porque isto é ainda muito melhor” </a:t>
            </a:r>
            <a:r>
              <a:rPr lang="pt-PT" b="1" dirty="0">
                <a:solidFill>
                  <a:srgbClr val="FF0000"/>
                </a:solidFill>
              </a:rPr>
              <a:t>(</a:t>
            </a:r>
            <a:r>
              <a:rPr lang="pt-PT" b="1" dirty="0" err="1">
                <a:solidFill>
                  <a:srgbClr val="FF0000"/>
                </a:solidFill>
              </a:rPr>
              <a:t>Fp</a:t>
            </a:r>
            <a:r>
              <a:rPr lang="pt-PT" b="1" dirty="0">
                <a:solidFill>
                  <a:srgbClr val="FF0000"/>
                </a:solidFill>
              </a:rPr>
              <a:t> 1.23). </a:t>
            </a:r>
          </a:p>
        </p:txBody>
      </p:sp>
    </p:spTree>
    <p:extLst>
      <p:ext uri="{BB962C8B-B14F-4D97-AF65-F5344CB8AC3E}">
        <p14:creationId xmlns:p14="http://schemas.microsoft.com/office/powerpoint/2010/main" val="42214389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733AA0B-78BB-3796-45C9-A0839C4D14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8284" t="5889" r="24652" b="54323"/>
          <a:stretch/>
        </p:blipFill>
        <p:spPr>
          <a:xfrm>
            <a:off x="0" y="0"/>
            <a:ext cx="9143999" cy="2031325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8E31EC94-2DD8-7E6A-B9B6-A97CA50F1AA6}"/>
              </a:ext>
            </a:extLst>
          </p:cNvPr>
          <p:cNvSpPr txBox="1"/>
          <p:nvPr/>
        </p:nvSpPr>
        <p:spPr>
          <a:xfrm>
            <a:off x="425510" y="2221332"/>
            <a:ext cx="82929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i="1"/>
              <a:t> III- PROMESSA E PERSEVERANÇA NA SALVAÇÃO</a:t>
            </a:r>
            <a:endParaRPr lang="pt-PT" sz="3200" b="1" i="1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69F2314-5B88-AC52-468E-A2F29C493485}"/>
              </a:ext>
            </a:extLst>
          </p:cNvPr>
          <p:cNvSpPr txBox="1"/>
          <p:nvPr/>
        </p:nvSpPr>
        <p:spPr>
          <a:xfrm>
            <a:off x="425510" y="2996114"/>
            <a:ext cx="63238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b="1" dirty="0">
                <a:solidFill>
                  <a:srgbClr val="FF0000"/>
                </a:solidFill>
              </a:rPr>
              <a:t>3. A Promessa e a Segurança da Salvação.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650DD2B-A79B-050D-060B-714D47B3597D}"/>
              </a:ext>
            </a:extLst>
          </p:cNvPr>
          <p:cNvSpPr txBox="1"/>
          <p:nvPr/>
        </p:nvSpPr>
        <p:spPr>
          <a:xfrm>
            <a:off x="425509" y="3870511"/>
            <a:ext cx="822054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b="1" i="1" dirty="0"/>
              <a:t>.O ensino bíblico do Novo Testamento afirma que, ao passar pela morte, o salvo já está imediatamente com Cristo.</a:t>
            </a:r>
          </a:p>
          <a:p>
            <a:endParaRPr lang="pt-PT" sz="2000" b="1" i="1" dirty="0"/>
          </a:p>
          <a:p>
            <a:r>
              <a:rPr lang="pt-PT" sz="2000" b="1" i="1" dirty="0"/>
              <a:t> .Assim, os que creem em Cristo, se submetem a Ele como o seu Senhor e, mediante um relacionamento pessoal com Cristo, estão definitivamente seguros para a vida eterna </a:t>
            </a:r>
            <a:r>
              <a:rPr lang="pt-PT" sz="2000" b="1" i="1" dirty="0">
                <a:solidFill>
                  <a:srgbClr val="FF0000"/>
                </a:solidFill>
              </a:rPr>
              <a:t>(1 </a:t>
            </a:r>
            <a:r>
              <a:rPr lang="pt-PT" sz="2000" b="1" i="1" dirty="0" err="1">
                <a:solidFill>
                  <a:srgbClr val="FF0000"/>
                </a:solidFill>
              </a:rPr>
              <a:t>Jo</a:t>
            </a:r>
            <a:r>
              <a:rPr lang="pt-PT" sz="2000" b="1" i="1" dirty="0">
                <a:solidFill>
                  <a:srgbClr val="FF0000"/>
                </a:solidFill>
              </a:rPr>
              <a:t> 5.13).</a:t>
            </a:r>
          </a:p>
        </p:txBody>
      </p:sp>
    </p:spTree>
    <p:extLst>
      <p:ext uri="{BB962C8B-B14F-4D97-AF65-F5344CB8AC3E}">
        <p14:creationId xmlns:p14="http://schemas.microsoft.com/office/powerpoint/2010/main" val="17299609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733AA0B-78BB-3796-45C9-A0839C4D14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8284" t="5889" r="24652" b="54323"/>
          <a:stretch/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226840C8-FDAC-6CA6-86D9-E800F8440380}"/>
              </a:ext>
            </a:extLst>
          </p:cNvPr>
          <p:cNvSpPr txBox="1"/>
          <p:nvPr/>
        </p:nvSpPr>
        <p:spPr>
          <a:xfrm>
            <a:off x="683535" y="4010685"/>
            <a:ext cx="77769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dirty="0">
                <a:solidFill>
                  <a:srgbClr val="976F63"/>
                </a:solidFill>
                <a:latin typeface="Amasis MT Pro Black" panose="02040A04050005020304" pitchFamily="18" charset="0"/>
              </a:rPr>
              <a:t>PROXIMA LIÇÃO 6</a:t>
            </a:r>
          </a:p>
        </p:txBody>
      </p:sp>
    </p:spTree>
    <p:extLst>
      <p:ext uri="{BB962C8B-B14F-4D97-AF65-F5344CB8AC3E}">
        <p14:creationId xmlns:p14="http://schemas.microsoft.com/office/powerpoint/2010/main" val="11719371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AB9F64D-A549-8A53-50DF-BF9C17407799}"/>
              </a:ext>
            </a:extLst>
          </p:cNvPr>
          <p:cNvSpPr txBox="1"/>
          <p:nvPr/>
        </p:nvSpPr>
        <p:spPr>
          <a:xfrm>
            <a:off x="1222215" y="392059"/>
            <a:ext cx="669956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b="1" dirty="0"/>
              <a:t>1. Quais são as duas realidades que se apresentam na promessa de salvação?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9494FE8-E5AC-0687-115E-5916AC7ECCD2}"/>
              </a:ext>
            </a:extLst>
          </p:cNvPr>
          <p:cNvSpPr txBox="1"/>
          <p:nvPr/>
        </p:nvSpPr>
        <p:spPr>
          <a:xfrm>
            <a:off x="330449" y="2639541"/>
            <a:ext cx="848309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200" dirty="0">
                <a:solidFill>
                  <a:srgbClr val="FF0000"/>
                </a:solidFill>
              </a:rPr>
              <a:t>Essa preciosa promessa traz duas realidades:</a:t>
            </a:r>
          </a:p>
          <a:p>
            <a:r>
              <a:rPr lang="pt-PT" sz="3200" b="1" dirty="0">
                <a:solidFill>
                  <a:srgbClr val="FF0000"/>
                </a:solidFill>
              </a:rPr>
              <a:t>1)</a:t>
            </a:r>
            <a:r>
              <a:rPr lang="pt-PT" sz="3200" dirty="0"/>
              <a:t> a de quem crê não será condenado </a:t>
            </a:r>
            <a:r>
              <a:rPr lang="pt-PT" sz="3200" b="1" dirty="0">
                <a:solidFill>
                  <a:srgbClr val="FF0000"/>
                </a:solidFill>
              </a:rPr>
              <a:t>(</a:t>
            </a:r>
            <a:r>
              <a:rPr lang="pt-PT" sz="3200" b="1" dirty="0" err="1">
                <a:solidFill>
                  <a:srgbClr val="FF0000"/>
                </a:solidFill>
              </a:rPr>
              <a:t>Jo</a:t>
            </a:r>
            <a:r>
              <a:rPr lang="pt-PT" sz="3200" b="1" dirty="0">
                <a:solidFill>
                  <a:srgbClr val="FF0000"/>
                </a:solidFill>
              </a:rPr>
              <a:t> 3.18);</a:t>
            </a:r>
          </a:p>
          <a:p>
            <a:r>
              <a:rPr lang="pt-PT" sz="3200" b="1" dirty="0">
                <a:solidFill>
                  <a:srgbClr val="FF0000"/>
                </a:solidFill>
              </a:rPr>
              <a:t>2)</a:t>
            </a:r>
            <a:r>
              <a:rPr lang="pt-PT" sz="3200" dirty="0"/>
              <a:t> a de quem não crê já está condenado </a:t>
            </a:r>
            <a:r>
              <a:rPr lang="pt-PT" sz="3200" b="1" dirty="0">
                <a:solidFill>
                  <a:srgbClr val="FF0000"/>
                </a:solidFill>
              </a:rPr>
              <a:t>(</a:t>
            </a:r>
            <a:r>
              <a:rPr lang="pt-PT" sz="3200" b="1" dirty="0" err="1">
                <a:solidFill>
                  <a:srgbClr val="FF0000"/>
                </a:solidFill>
              </a:rPr>
              <a:t>Jo</a:t>
            </a:r>
            <a:r>
              <a:rPr lang="pt-PT" sz="3200" b="1" dirty="0">
                <a:solidFill>
                  <a:srgbClr val="FF0000"/>
                </a:solidFill>
              </a:rPr>
              <a:t> 3.18). </a:t>
            </a:r>
            <a:r>
              <a:rPr lang="pt-PT" sz="3200" dirty="0"/>
              <a:t>Logo, a salvação é um maravilhoso presente de Deus para todos os que creem em seu Filho.</a:t>
            </a:r>
          </a:p>
        </p:txBody>
      </p:sp>
    </p:spTree>
    <p:extLst>
      <p:ext uri="{BB962C8B-B14F-4D97-AF65-F5344CB8AC3E}">
        <p14:creationId xmlns:p14="http://schemas.microsoft.com/office/powerpoint/2010/main" val="33327042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AB9F64D-A549-8A53-50DF-BF9C17407799}"/>
              </a:ext>
            </a:extLst>
          </p:cNvPr>
          <p:cNvSpPr txBox="1"/>
          <p:nvPr/>
        </p:nvSpPr>
        <p:spPr>
          <a:xfrm>
            <a:off x="1996284" y="482594"/>
            <a:ext cx="515142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b="1"/>
              <a:t>2. Qual é a base da obra de salvação?</a:t>
            </a:r>
            <a:endParaRPr lang="pt-PT" sz="4000" b="1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9494FE8-E5AC-0687-115E-5916AC7ECCD2}"/>
              </a:ext>
            </a:extLst>
          </p:cNvPr>
          <p:cNvSpPr txBox="1"/>
          <p:nvPr/>
        </p:nvSpPr>
        <p:spPr>
          <a:xfrm>
            <a:off x="330448" y="2413204"/>
            <a:ext cx="848309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200" dirty="0">
                <a:solidFill>
                  <a:srgbClr val="FF0000"/>
                </a:solidFill>
              </a:rPr>
              <a:t>Essa preciosa promessa traz duas realidades:</a:t>
            </a:r>
          </a:p>
          <a:p>
            <a:r>
              <a:rPr lang="pt-PT" sz="3200" b="1" dirty="0">
                <a:solidFill>
                  <a:srgbClr val="FF0000"/>
                </a:solidFill>
              </a:rPr>
              <a:t>1)</a:t>
            </a:r>
            <a:r>
              <a:rPr lang="pt-PT" sz="3200" dirty="0"/>
              <a:t> a de quem crê não será condenado </a:t>
            </a:r>
            <a:r>
              <a:rPr lang="pt-PT" sz="3200" b="1" dirty="0">
                <a:solidFill>
                  <a:srgbClr val="FF0000"/>
                </a:solidFill>
              </a:rPr>
              <a:t>(</a:t>
            </a:r>
            <a:r>
              <a:rPr lang="pt-PT" sz="3200" b="1" dirty="0" err="1">
                <a:solidFill>
                  <a:srgbClr val="FF0000"/>
                </a:solidFill>
              </a:rPr>
              <a:t>Jo</a:t>
            </a:r>
            <a:r>
              <a:rPr lang="pt-PT" sz="3200" b="1" dirty="0">
                <a:solidFill>
                  <a:srgbClr val="FF0000"/>
                </a:solidFill>
              </a:rPr>
              <a:t> 3.18);</a:t>
            </a:r>
          </a:p>
          <a:p>
            <a:r>
              <a:rPr lang="pt-PT" sz="3200" b="1" dirty="0">
                <a:solidFill>
                  <a:srgbClr val="FF0000"/>
                </a:solidFill>
              </a:rPr>
              <a:t>2)</a:t>
            </a:r>
            <a:r>
              <a:rPr lang="pt-PT" sz="3200" dirty="0"/>
              <a:t> a de quem não crê já está condenado </a:t>
            </a:r>
            <a:r>
              <a:rPr lang="pt-PT" sz="3200" b="1" dirty="0">
                <a:solidFill>
                  <a:srgbClr val="FF0000"/>
                </a:solidFill>
              </a:rPr>
              <a:t>(</a:t>
            </a:r>
            <a:r>
              <a:rPr lang="pt-PT" sz="3200" b="1" dirty="0" err="1">
                <a:solidFill>
                  <a:srgbClr val="FF0000"/>
                </a:solidFill>
              </a:rPr>
              <a:t>Jo</a:t>
            </a:r>
            <a:r>
              <a:rPr lang="pt-PT" sz="3200" b="1" dirty="0">
                <a:solidFill>
                  <a:srgbClr val="FF0000"/>
                </a:solidFill>
              </a:rPr>
              <a:t> 3.18). </a:t>
            </a:r>
            <a:r>
              <a:rPr lang="pt-PT" sz="3200" dirty="0"/>
              <a:t>Logo, a salvação é um maravilhoso presente de Deus para todos os que creem em seu Filho.</a:t>
            </a:r>
          </a:p>
        </p:txBody>
      </p:sp>
    </p:spTree>
    <p:extLst>
      <p:ext uri="{BB962C8B-B14F-4D97-AF65-F5344CB8AC3E}">
        <p14:creationId xmlns:p14="http://schemas.microsoft.com/office/powerpoint/2010/main" val="35377875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AB9F64D-A549-8A53-50DF-BF9C17407799}"/>
              </a:ext>
            </a:extLst>
          </p:cNvPr>
          <p:cNvSpPr txBox="1"/>
          <p:nvPr/>
        </p:nvSpPr>
        <p:spPr>
          <a:xfrm>
            <a:off x="1618300" y="491648"/>
            <a:ext cx="590739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b="1"/>
              <a:t>3. Na justificação, como o pecador é visto por Deus?</a:t>
            </a:r>
            <a:endParaRPr lang="pt-PT" sz="4000" b="1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9494FE8-E5AC-0687-115E-5916AC7ECCD2}"/>
              </a:ext>
            </a:extLst>
          </p:cNvPr>
          <p:cNvSpPr txBox="1"/>
          <p:nvPr/>
        </p:nvSpPr>
        <p:spPr>
          <a:xfrm>
            <a:off x="330448" y="2413204"/>
            <a:ext cx="848309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200"/>
              <a:t>Justificação, o pecador é visto por Deus como se não houvesse praticado transgressão alguma.</a:t>
            </a:r>
            <a:endParaRPr lang="pt-PT" sz="3200" dirty="0"/>
          </a:p>
        </p:txBody>
      </p:sp>
    </p:spTree>
    <p:extLst>
      <p:ext uri="{BB962C8B-B14F-4D97-AF65-F5344CB8AC3E}">
        <p14:creationId xmlns:p14="http://schemas.microsoft.com/office/powerpoint/2010/main" val="22318298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AB9F64D-A549-8A53-50DF-BF9C17407799}"/>
              </a:ext>
            </a:extLst>
          </p:cNvPr>
          <p:cNvSpPr txBox="1"/>
          <p:nvPr/>
        </p:nvSpPr>
        <p:spPr>
          <a:xfrm>
            <a:off x="525097" y="500701"/>
            <a:ext cx="809379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b="1"/>
              <a:t>4. Quais os dois tipos de santificação, conforme nos ensina a lição?</a:t>
            </a:r>
            <a:endParaRPr lang="pt-PT" sz="4000" b="1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9494FE8-E5AC-0687-115E-5916AC7ECCD2}"/>
              </a:ext>
            </a:extLst>
          </p:cNvPr>
          <p:cNvSpPr txBox="1"/>
          <p:nvPr/>
        </p:nvSpPr>
        <p:spPr>
          <a:xfrm>
            <a:off x="330448" y="2159707"/>
            <a:ext cx="84830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200" dirty="0"/>
              <a:t>Santificação posicional e santificação progressiva.</a:t>
            </a:r>
          </a:p>
        </p:txBody>
      </p:sp>
    </p:spTree>
    <p:extLst>
      <p:ext uri="{BB962C8B-B14F-4D97-AF65-F5344CB8AC3E}">
        <p14:creationId xmlns:p14="http://schemas.microsoft.com/office/powerpoint/2010/main" val="29808245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AB9F64D-A549-8A53-50DF-BF9C17407799}"/>
              </a:ext>
            </a:extLst>
          </p:cNvPr>
          <p:cNvSpPr txBox="1"/>
          <p:nvPr/>
        </p:nvSpPr>
        <p:spPr>
          <a:xfrm>
            <a:off x="525097" y="500701"/>
            <a:ext cx="809379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600" b="1"/>
              <a:t>5. Cite textos bíblicos que apresentem a possibilidade da apostasia individual na vida de um salvo.</a:t>
            </a:r>
            <a:endParaRPr lang="pt-PT" sz="3600" b="1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9494FE8-E5AC-0687-115E-5916AC7ECCD2}"/>
              </a:ext>
            </a:extLst>
          </p:cNvPr>
          <p:cNvSpPr txBox="1"/>
          <p:nvPr/>
        </p:nvSpPr>
        <p:spPr>
          <a:xfrm>
            <a:off x="330448" y="2530899"/>
            <a:ext cx="84830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dirty="0"/>
              <a:t>Atos 14.21,22; 1 Timóteo 6.10-12 e Hebreus 2.1-3.</a:t>
            </a:r>
          </a:p>
        </p:txBody>
      </p:sp>
    </p:spTree>
    <p:extLst>
      <p:ext uri="{BB962C8B-B14F-4D97-AF65-F5344CB8AC3E}">
        <p14:creationId xmlns:p14="http://schemas.microsoft.com/office/powerpoint/2010/main" val="35391885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692</TotalTime>
  <Words>1526</Words>
  <Application>Microsoft Office PowerPoint</Application>
  <PresentationFormat>Apresentação no Ecrã (4:3)</PresentationFormat>
  <Paragraphs>119</Paragraphs>
  <Slides>29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29</vt:i4>
      </vt:variant>
    </vt:vector>
  </HeadingPairs>
  <TitlesOfParts>
    <vt:vector size="36" baseType="lpstr">
      <vt:lpstr>ADLaM Display</vt:lpstr>
      <vt:lpstr>Amasis MT Pro Black</vt:lpstr>
      <vt:lpstr>Arial</vt:lpstr>
      <vt:lpstr>Calibri</vt:lpstr>
      <vt:lpstr>Calibri Light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Dilvane Zanardine</dc:creator>
  <cp:lastModifiedBy>Dilvane Zanardine</cp:lastModifiedBy>
  <cp:revision>3</cp:revision>
  <dcterms:created xsi:type="dcterms:W3CDTF">2024-10-28T11:23:15Z</dcterms:created>
  <dcterms:modified xsi:type="dcterms:W3CDTF">2024-10-29T11:12:20Z</dcterms:modified>
</cp:coreProperties>
</file>