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87" r:id="rId3"/>
    <p:sldId id="263" r:id="rId4"/>
    <p:sldId id="261" r:id="rId5"/>
    <p:sldId id="262" r:id="rId6"/>
    <p:sldId id="258" r:id="rId7"/>
    <p:sldId id="259" r:id="rId8"/>
    <p:sldId id="257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64" r:id="rId27"/>
    <p:sldId id="266" r:id="rId28"/>
    <p:sldId id="267" r:id="rId29"/>
    <p:sldId id="268" r:id="rId30"/>
    <p:sldId id="26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7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41D6-C232-4F9D-A4E9-F316CA39DCC8}" type="datetimeFigureOut">
              <a:rPr lang="pt-PT" smtClean="0"/>
              <a:t>16/11/2024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14B9-B299-4616-BCB2-6CBAAA6512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3054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41D6-C232-4F9D-A4E9-F316CA39DCC8}" type="datetimeFigureOut">
              <a:rPr lang="pt-PT" smtClean="0"/>
              <a:t>16/11/2024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14B9-B299-4616-BCB2-6CBAAA6512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4522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41D6-C232-4F9D-A4E9-F316CA39DCC8}" type="datetimeFigureOut">
              <a:rPr lang="pt-PT" smtClean="0"/>
              <a:t>16/11/2024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14B9-B299-4616-BCB2-6CBAAA6512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99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41D6-C232-4F9D-A4E9-F316CA39DCC8}" type="datetimeFigureOut">
              <a:rPr lang="pt-PT" smtClean="0"/>
              <a:t>16/11/2024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14B9-B299-4616-BCB2-6CBAAA6512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53917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41D6-C232-4F9D-A4E9-F316CA39DCC8}" type="datetimeFigureOut">
              <a:rPr lang="pt-PT" smtClean="0"/>
              <a:t>16/11/2024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14B9-B299-4616-BCB2-6CBAAA6512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292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41D6-C232-4F9D-A4E9-F316CA39DCC8}" type="datetimeFigureOut">
              <a:rPr lang="pt-PT" smtClean="0"/>
              <a:t>16/11/2024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14B9-B299-4616-BCB2-6CBAAA6512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1090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41D6-C232-4F9D-A4E9-F316CA39DCC8}" type="datetimeFigureOut">
              <a:rPr lang="pt-PT" smtClean="0"/>
              <a:t>16/11/2024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14B9-B299-4616-BCB2-6CBAAA6512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307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41D6-C232-4F9D-A4E9-F316CA39DCC8}" type="datetimeFigureOut">
              <a:rPr lang="pt-PT" smtClean="0"/>
              <a:t>16/11/2024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14B9-B299-4616-BCB2-6CBAAA6512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0779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41D6-C232-4F9D-A4E9-F316CA39DCC8}" type="datetimeFigureOut">
              <a:rPr lang="pt-PT" smtClean="0"/>
              <a:t>16/11/2024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14B9-B299-4616-BCB2-6CBAAA6512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5370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41D6-C232-4F9D-A4E9-F316CA39DCC8}" type="datetimeFigureOut">
              <a:rPr lang="pt-PT" smtClean="0"/>
              <a:t>16/11/2024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14B9-B299-4616-BCB2-6CBAAA6512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638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41D6-C232-4F9D-A4E9-F316CA39DCC8}" type="datetimeFigureOut">
              <a:rPr lang="pt-PT" smtClean="0"/>
              <a:t>16/11/2024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14B9-B299-4616-BCB2-6CBAAA6512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61660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E41D6-C232-4F9D-A4E9-F316CA39DCC8}" type="datetimeFigureOut">
              <a:rPr lang="pt-PT" smtClean="0"/>
              <a:t>16/11/2024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714B9-B299-4616-BCB2-6CBAAA65123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937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E87661B-05E0-CE8D-5027-4C3C95476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638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43F5AB7-9E87-AABA-D696-BC9A24BBA2EE}"/>
              </a:ext>
            </a:extLst>
          </p:cNvPr>
          <p:cNvSpPr txBox="1"/>
          <p:nvPr/>
        </p:nvSpPr>
        <p:spPr>
          <a:xfrm>
            <a:off x="769544" y="1443841"/>
            <a:ext cx="760491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 da Lição:</a:t>
            </a:r>
          </a:p>
          <a:p>
            <a:r>
              <a:rPr lang="pt-PT" sz="3600" b="1" dirty="0"/>
              <a:t>I) Conceituar a palavra “coração” de acordo com a Bíblia;</a:t>
            </a:r>
          </a:p>
          <a:p>
            <a:r>
              <a:rPr lang="pt-PT" sz="3600" b="1" dirty="0"/>
              <a:t>II) Destacar a nova </a:t>
            </a:r>
            <a:r>
              <a:rPr lang="pt-PT" sz="3600" b="1" dirty="0" err="1"/>
              <a:t>perspectiva</a:t>
            </a:r>
            <a:r>
              <a:rPr lang="pt-PT" sz="3600" b="1" dirty="0"/>
              <a:t> de vida de quem tem um coração novo;</a:t>
            </a:r>
          </a:p>
          <a:p>
            <a:r>
              <a:rPr lang="pt-PT" sz="3600" b="1" dirty="0"/>
              <a:t>III) Elencar as promessas para o coração novo.</a:t>
            </a:r>
          </a:p>
        </p:txBody>
      </p:sp>
    </p:spTree>
    <p:extLst>
      <p:ext uri="{BB962C8B-B14F-4D97-AF65-F5344CB8AC3E}">
        <p14:creationId xmlns:p14="http://schemas.microsoft.com/office/powerpoint/2010/main" val="930155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-1" y="0"/>
            <a:ext cx="9196163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B2874AC-A5B0-8E35-FD81-E5607C871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815827"/>
            <a:ext cx="1889924" cy="235326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C641FA9-7AA4-DAB1-A345-6F9B56B1A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716" y="1554553"/>
            <a:ext cx="4641884" cy="348450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2AE1F5B-EDA6-3A88-59A7-93AC8EE0A5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29926"/>
            <a:ext cx="2170364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20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2462A03-F636-B6FF-E28D-D7292DCF9A9E}"/>
              </a:ext>
            </a:extLst>
          </p:cNvPr>
          <p:cNvSpPr txBox="1"/>
          <p:nvPr/>
        </p:nvSpPr>
        <p:spPr>
          <a:xfrm>
            <a:off x="606582" y="743407"/>
            <a:ext cx="793083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TEXTO ÁUREO</a:t>
            </a:r>
          </a:p>
          <a:p>
            <a:endParaRPr lang="pt-PT" sz="3600" b="1" dirty="0"/>
          </a:p>
          <a:p>
            <a:r>
              <a:rPr lang="pt-PT" sz="3600" b="1" dirty="0"/>
              <a:t>“E vos darei um coração novo e porei dentro de vós um espírito novo; e tirarei o coração de pedra da vossa carne e vos darei um coração de carne.” </a:t>
            </a:r>
            <a:r>
              <a:rPr lang="pt-P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PT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Ez</a:t>
            </a:r>
            <a:r>
              <a:rPr lang="pt-P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36.26)</a:t>
            </a:r>
          </a:p>
        </p:txBody>
      </p:sp>
    </p:spTree>
    <p:extLst>
      <p:ext uri="{BB962C8B-B14F-4D97-AF65-F5344CB8AC3E}">
        <p14:creationId xmlns:p14="http://schemas.microsoft.com/office/powerpoint/2010/main" val="2025283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D5C1483-24CC-2548-1190-26BDFF0B603E}"/>
              </a:ext>
            </a:extLst>
          </p:cNvPr>
          <p:cNvSpPr txBox="1"/>
          <p:nvPr/>
        </p:nvSpPr>
        <p:spPr>
          <a:xfrm>
            <a:off x="1523245" y="1720840"/>
            <a:ext cx="609750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VERDADE PRÁTICA</a:t>
            </a:r>
          </a:p>
          <a:p>
            <a:endParaRPr lang="pt-PT" sz="3600" b="1" dirty="0"/>
          </a:p>
          <a:p>
            <a:r>
              <a:rPr lang="pt-PT" sz="3600" b="1" dirty="0"/>
              <a:t>O salvo em Cristo Jesus tem um coração novo, voltado para a Palavra de Deus e disposto a fazer a sua vontade.</a:t>
            </a:r>
          </a:p>
        </p:txBody>
      </p:sp>
    </p:spTree>
    <p:extLst>
      <p:ext uri="{BB962C8B-B14F-4D97-AF65-F5344CB8AC3E}">
        <p14:creationId xmlns:p14="http://schemas.microsoft.com/office/powerpoint/2010/main" val="3988531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BB8C87E-82C4-B8A4-FBE2-F282E9A139A8}"/>
              </a:ext>
            </a:extLst>
          </p:cNvPr>
          <p:cNvSpPr txBox="1"/>
          <p:nvPr/>
        </p:nvSpPr>
        <p:spPr>
          <a:xfrm>
            <a:off x="1181477" y="335039"/>
            <a:ext cx="67810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/>
              <a:t>LEITURA BÍBLICA EM CLASSE</a:t>
            </a:r>
          </a:p>
          <a:p>
            <a:endParaRPr lang="pt-PT" sz="3200" b="1" dirty="0"/>
          </a:p>
          <a:p>
            <a:r>
              <a:rPr lang="pt-PT" sz="3200" b="1" i="1" dirty="0">
                <a:solidFill>
                  <a:srgbClr val="FF0000"/>
                </a:solidFill>
              </a:rPr>
              <a:t>Romanos 2.25-29; Jeremias 31.31-34</a:t>
            </a:r>
            <a:endParaRPr lang="pt-PT" b="1" i="1" dirty="0">
              <a:solidFill>
                <a:srgbClr val="FF000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4319F17-73FA-F6F9-87F7-62C5DB77AB9A}"/>
              </a:ext>
            </a:extLst>
          </p:cNvPr>
          <p:cNvSpPr txBox="1"/>
          <p:nvPr/>
        </p:nvSpPr>
        <p:spPr>
          <a:xfrm>
            <a:off x="334977" y="2176303"/>
            <a:ext cx="847404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25</a:t>
            </a:r>
            <a:r>
              <a:rPr lang="pt-PT" dirty="0"/>
              <a:t> - Porque a circuncisão é, na verdade, proveitosa, se tu guardares a lei; mas, se tu és transgressor da lei, a tua circuncisão se torna em incircuncisão.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26</a:t>
            </a:r>
            <a:r>
              <a:rPr lang="pt-PT" dirty="0"/>
              <a:t> - Se, pois, a incircuncisão guardar os preceitos da lei, porventura, a incircuncisão não será reputada como circuncisão?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27</a:t>
            </a:r>
            <a:r>
              <a:rPr lang="pt-PT" dirty="0"/>
              <a:t> - E a incircuncisão que por natureza o é, se cumpre a lei, não te julgará, porventura, a ti, que pela letra e circuncisão és transgressor da lei?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28</a:t>
            </a:r>
            <a:r>
              <a:rPr lang="pt-PT" dirty="0"/>
              <a:t> - Porque não é judeu o que o é exteriormente, nem é circuncisão a que o é exteriormente na carne.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29</a:t>
            </a:r>
            <a:r>
              <a:rPr lang="pt-PT" dirty="0"/>
              <a:t> - Mas é judeu o que o é no interior, e circuncisão, a que é do coração, no espírito, não na letra, cujo louvor não provém dos homens, mas de Deus.</a:t>
            </a:r>
          </a:p>
        </p:txBody>
      </p:sp>
    </p:spTree>
    <p:extLst>
      <p:ext uri="{BB962C8B-B14F-4D97-AF65-F5344CB8AC3E}">
        <p14:creationId xmlns:p14="http://schemas.microsoft.com/office/powerpoint/2010/main" val="1775592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31C2015-EB86-DA9B-08EF-22A0297F0A5A}"/>
              </a:ext>
            </a:extLst>
          </p:cNvPr>
          <p:cNvSpPr txBox="1"/>
          <p:nvPr/>
        </p:nvSpPr>
        <p:spPr>
          <a:xfrm>
            <a:off x="411933" y="766732"/>
            <a:ext cx="832013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Jeremias 31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31</a:t>
            </a:r>
            <a:r>
              <a:rPr lang="pt-PT" sz="2000" dirty="0"/>
              <a:t> - Eis que dias vêm, diz o Senhor, em que farei um concerto novo com a casa de Israel e com a casa de Judá.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32</a:t>
            </a:r>
            <a:r>
              <a:rPr lang="pt-PT" sz="2000" dirty="0"/>
              <a:t> - Não conforme o concerto que fiz com seus pais, no dia em que os tomei pela mão, para os tirar da terra do Egito, porquanto eles invalidaram o meu concerto, apesar de eu os haver desposado, diz o Senhor.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33</a:t>
            </a:r>
            <a:r>
              <a:rPr lang="pt-PT" sz="2000" dirty="0"/>
              <a:t> - Mas este é o concerto que farei com a casa de Israel depois daqueles dias, diz o Senhor: porei a minha lei no seu interior e a escreverei no seu coração; e eu serei o seu Deus, e eles serão o meu povo.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34</a:t>
            </a:r>
            <a:r>
              <a:rPr lang="pt-PT" sz="2000" dirty="0"/>
              <a:t> - E não ensinará alguém mais a seu próximo, nem alguém, a seu irmão, dizendo: Conhecei ao Senhor; porque todos me conhecerão, desde o menor deles até ao maior, diz o Senhor; porque perdoarei a sua maldade e nunca mais me lembrarei dos seus pecados.</a:t>
            </a:r>
          </a:p>
        </p:txBody>
      </p:sp>
    </p:spTree>
    <p:extLst>
      <p:ext uri="{BB962C8B-B14F-4D97-AF65-F5344CB8AC3E}">
        <p14:creationId xmlns:p14="http://schemas.microsoft.com/office/powerpoint/2010/main" val="160758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5305330" y="588476"/>
            <a:ext cx="2706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4055951" y="1678611"/>
            <a:ext cx="468064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400" b="1" dirty="0"/>
              <a:t>O coração significa a vida interior das pessoas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400" b="1" dirty="0"/>
              <a:t>Quando cuidamos do nosso coração guardamos nossa vida das influências do mal.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400" b="1" dirty="0"/>
              <a:t>Vamos estudar as promessas para a vida (coração)</a:t>
            </a:r>
          </a:p>
        </p:txBody>
      </p:sp>
    </p:spTree>
    <p:extLst>
      <p:ext uri="{BB962C8B-B14F-4D97-AF65-F5344CB8AC3E}">
        <p14:creationId xmlns:p14="http://schemas.microsoft.com/office/powerpoint/2010/main" val="387255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4092165" y="316872"/>
            <a:ext cx="45991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- O CORAÇÃO NA PERSPECTIVA BÍBLICA</a:t>
            </a:r>
          </a:p>
          <a:p>
            <a:r>
              <a:rPr lang="pt-PT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O coração na Bíblia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3956364" y="2109147"/>
            <a:ext cx="48707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Bíblia o coração se refere ao órgão físico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2Samuel 18.14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Então disse Joabe: Não me demorarei assim contigo aqui. E tomou três dardos, e traspassou com eles o coração de Absalão, estando ele ainda vivo no meio do carvalho</a:t>
            </a: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2Reis 9.24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 Jeú entesou o seu arco com toda a força, e feriu a </a:t>
            </a:r>
            <a:r>
              <a:rPr lang="pt-PT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Jorão</a:t>
            </a:r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entre os braços, e a flecha lhe saiu pelo coração; e ele caiu no seu carro.</a:t>
            </a:r>
          </a:p>
        </p:txBody>
      </p:sp>
    </p:spTree>
    <p:extLst>
      <p:ext uri="{BB962C8B-B14F-4D97-AF65-F5344CB8AC3E}">
        <p14:creationId xmlns:p14="http://schemas.microsoft.com/office/powerpoint/2010/main" val="2616743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4055949" y="588476"/>
            <a:ext cx="45991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- O CORAÇÃO NA PERSPECTIVA BÍBLICA</a:t>
            </a:r>
          </a:p>
          <a:p>
            <a:r>
              <a:rPr lang="pt-PT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O coração na Bíblia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4436198" y="2339514"/>
            <a:ext cx="405595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coração de forma geral revela o centro da vida interior do homem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mental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emocional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 Espiritual</a:t>
            </a:r>
            <a:endParaRPr lang="pt-PT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6213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4055949" y="514073"/>
            <a:ext cx="45991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- O CORAÇÃO NA PERSPECTIVA BÍBLICA</a:t>
            </a:r>
          </a:p>
          <a:p>
            <a:r>
              <a:rPr lang="pt-PT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O coração na Bíblia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4055949" y="2230872"/>
            <a:ext cx="459916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Quando Paulo se refere ao coração fala da alma e do espírito conforme </a:t>
            </a:r>
          </a:p>
          <a:p>
            <a:pPr>
              <a:buClr>
                <a:srgbClr val="FF0000"/>
              </a:buClr>
            </a:pP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Hebreus 4.12</a:t>
            </a:r>
          </a:p>
          <a:p>
            <a:pPr>
              <a:buClr>
                <a:srgbClr val="FF0000"/>
              </a:buClr>
            </a:pPr>
            <a:r>
              <a:rPr lang="pt-PT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Porque a palavra de Deus é viva e eficaz, e mais penetrante do que espada alguma de dois gumes, e penetra até à divisão da alma e do espírito, e das juntas e medulas, e é apta para discernir os pensamentos e intenções do coração.</a:t>
            </a:r>
          </a:p>
          <a:p>
            <a:pPr>
              <a:buClr>
                <a:srgbClr val="FF0000"/>
              </a:buClr>
            </a:pPr>
            <a:r>
              <a:rPr lang="pt-P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expressão do ser interior ou do coração é demonstrada no corpo físico da pessoa</a:t>
            </a:r>
          </a:p>
        </p:txBody>
      </p:sp>
    </p:spTree>
    <p:extLst>
      <p:ext uri="{BB962C8B-B14F-4D97-AF65-F5344CB8AC3E}">
        <p14:creationId xmlns:p14="http://schemas.microsoft.com/office/powerpoint/2010/main" val="3159081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3675706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3521798" y="450699"/>
            <a:ext cx="5296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- O CORAÇÃO NA PERSPECTIVA BÍBLICA</a:t>
            </a:r>
          </a:p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A circuncisão do coração.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3675706" y="1515648"/>
            <a:ext cx="514236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circuncisão Romanos 2.25-29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Circuncisão</a:t>
            </a: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é um procedimento cirúrgico que remove o prepúcio, a pele que cobre a glande do pênis.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É um termo oriundo do latim, que significa “cortar ao redor”.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cirurgia de circuncisão </a:t>
            </a: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realizada há mais de cinco mil anos, geralmente por motivos religiosos, entre muçulmanos e judeus.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Bíblia, mais precisamente no Velho Testamento,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circuncisão </a:t>
            </a: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descrita como um símbolo distintivo do povo de Deus, um mandamento divino.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Israel, a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circuncisão</a:t>
            </a: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costumava ser realizada no oitavo dia.</a:t>
            </a:r>
          </a:p>
        </p:txBody>
      </p:sp>
    </p:spTree>
    <p:extLst>
      <p:ext uri="{BB962C8B-B14F-4D97-AF65-F5344CB8AC3E}">
        <p14:creationId xmlns:p14="http://schemas.microsoft.com/office/powerpoint/2010/main" val="554956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3675706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2716039" y="548592"/>
            <a:ext cx="6255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- O CORAÇÃO NA PERSPECTIVA BÍBLICA</a:t>
            </a:r>
          </a:p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2. A circuncisão do coração.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3675706" y="1759772"/>
            <a:ext cx="529627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partir do Novo Testamento, entretanto, a identificação do povo de Deus está no coração, pois aqueles que aceitam Jesus e seguem seus mandamentos experimentam uma transformação interior.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apóstolo Paulo aborda esse conceito claramente em Romanos (capítulo 2, versículo 29), ao mencionar a "circuncisão do coração".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circuncisão foi um ato físico estabelecido por Deus para os descendentes de Abraão.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 marca física diferenciava Judeus e gentios.</a:t>
            </a:r>
          </a:p>
        </p:txBody>
      </p:sp>
    </p:spTree>
    <p:extLst>
      <p:ext uri="{BB962C8B-B14F-4D97-AF65-F5344CB8AC3E}">
        <p14:creationId xmlns:p14="http://schemas.microsoft.com/office/powerpoint/2010/main" val="1695584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3675706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2725092" y="494272"/>
            <a:ext cx="6255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- O CORAÇÃO NA PERSPECTIVA BÍBLICA</a:t>
            </a:r>
          </a:p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2. A circuncisão do coração.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3512744" y="1643885"/>
            <a:ext cx="529627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Nova Aliança o que diferencia espiritualmente as pessoas é a circuncisão feita pelo Espírito Santo no coração.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Portanto a obra exclusiva do Espírito Santo no coração do Homem e a restauração mediante a Palavra de Deus.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relacionamento com Deus é a demonstração deste relacionamento- </a:t>
            </a: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João 3.3-8</a:t>
            </a:r>
          </a:p>
        </p:txBody>
      </p:sp>
    </p:spTree>
    <p:extLst>
      <p:ext uri="{BB962C8B-B14F-4D97-AF65-F5344CB8AC3E}">
        <p14:creationId xmlns:p14="http://schemas.microsoft.com/office/powerpoint/2010/main" val="1478986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4055949" y="514073"/>
            <a:ext cx="45991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- O CORAÇÃO NA PERSPECTIVA BÍBLICA</a:t>
            </a:r>
          </a:p>
          <a:p>
            <a:r>
              <a:rPr lang="pt-PT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Um coração novo.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4055949" y="2230872"/>
            <a:ext cx="459916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Jeremias 31;</a:t>
            </a:r>
          </a:p>
          <a:p>
            <a:pPr>
              <a:buClr>
                <a:srgbClr val="FF0000"/>
              </a:buClr>
            </a:pP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</a:t>
            </a:r>
            <a:r>
              <a:rPr lang="pt-P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Mas esta é a aliança que farei com a casa de Israel depois daqueles dias, diz o Senhor: Porei a minha lei no seu interior, e a escreverei no seu coração; e eu serei o seu Deus e eles serão o meu povo.</a:t>
            </a:r>
          </a:p>
          <a:p>
            <a:pPr>
              <a:buClr>
                <a:srgbClr val="FF0000"/>
              </a:buClr>
            </a:pP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 </a:t>
            </a:r>
            <a:r>
              <a:rPr lang="pt-P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não ensinará mais cada um a seu próximo, nem cada um a seu irmão, dizendo: Conhecei ao Senhor; porque todos me conhecerão, desde o menor até ao maior deles, diz o Senhor; porque lhes perdoarei a sua maldade, e nunca mais me lembrarei dos seus pecados.</a:t>
            </a:r>
          </a:p>
        </p:txBody>
      </p:sp>
    </p:spTree>
    <p:extLst>
      <p:ext uri="{BB962C8B-B14F-4D97-AF65-F5344CB8AC3E}">
        <p14:creationId xmlns:p14="http://schemas.microsoft.com/office/powerpoint/2010/main" val="420377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2815629" y="334565"/>
            <a:ext cx="62468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- O CORAÇÃO NA PERSPECTIVA BÍBLICA</a:t>
            </a:r>
          </a:p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3. Um coração novo.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4055952" y="1288672"/>
            <a:ext cx="48164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Romanos cap. 2;</a:t>
            </a:r>
          </a:p>
          <a:p>
            <a:pPr>
              <a:buClr>
                <a:srgbClr val="FF0000"/>
              </a:buClr>
            </a:pP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</a:t>
            </a:r>
            <a:r>
              <a:rPr lang="pt-P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Porque não é judeu o que o é exteriormente, nem é circuncisão a que o é exteriormente na carne.</a:t>
            </a:r>
          </a:p>
          <a:p>
            <a:pPr>
              <a:buClr>
                <a:srgbClr val="FF0000"/>
              </a:buClr>
            </a:pP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</a:t>
            </a:r>
            <a:r>
              <a:rPr lang="pt-P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Mas é judeu o que o é no interior, e circuncisão a que é do coração, no espírito, não na letra; cujo louvor não provém dos homens, mas de Deus.</a:t>
            </a:r>
          </a:p>
          <a:p>
            <a:pPr>
              <a:buClr>
                <a:srgbClr val="FF0000"/>
              </a:buClr>
            </a:pPr>
            <a:r>
              <a:rPr lang="pt-PT" b="1" i="1" dirty="0">
                <a:solidFill>
                  <a:srgbClr val="FF0000"/>
                </a:solidFill>
              </a:rPr>
              <a:t>Paulo Disse exatamente o que disse Jeremias, que as marcas não seriam mais externas e ritualísticas, mas internas , marcadas pelo Espírito Santo que tem poder para regenerar o homem dando-lhe uma nova vida </a:t>
            </a:r>
            <a:r>
              <a:rPr lang="pt-PT" sz="2400" b="1" i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5140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3458428" y="836380"/>
            <a:ext cx="533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- O CORAÇÃO NA PERSPECTIVA BÍBLICA</a:t>
            </a:r>
          </a:p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Um coração novo.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4055952" y="1903811"/>
            <a:ext cx="46172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João 3;</a:t>
            </a:r>
          </a:p>
          <a:p>
            <a:pPr>
              <a:buClr>
                <a:srgbClr val="FF0000"/>
              </a:buClr>
            </a:pPr>
            <a:r>
              <a:rPr lang="pt-PT" sz="2400" b="1" i="1" dirty="0">
                <a:solidFill>
                  <a:srgbClr val="FF0000"/>
                </a:solidFill>
              </a:rPr>
              <a:t>6 </a:t>
            </a:r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nascido da carne é carne, e o que é nascido do Espírito é espírito.</a:t>
            </a:r>
          </a:p>
          <a:p>
            <a:pPr>
              <a:buClr>
                <a:srgbClr val="FF0000"/>
              </a:buClr>
            </a:pPr>
            <a:r>
              <a:rPr lang="pt-PT" sz="2400" b="1" i="1" dirty="0">
                <a:solidFill>
                  <a:srgbClr val="FF0000"/>
                </a:solidFill>
              </a:rPr>
              <a:t>7 </a:t>
            </a:r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te maravilhes de te ter dito: Necessário vos é nascer de novo.</a:t>
            </a:r>
          </a:p>
          <a:p>
            <a:pPr>
              <a:buClr>
                <a:srgbClr val="FF0000"/>
              </a:buClr>
            </a:pPr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 o Espírito Santo tem poder para convencer o homem de sua natureza pecaminosa para viver uma nova vida em Cristo.</a:t>
            </a:r>
          </a:p>
        </p:txBody>
      </p:sp>
    </p:spTree>
    <p:extLst>
      <p:ext uri="{BB962C8B-B14F-4D97-AF65-F5344CB8AC3E}">
        <p14:creationId xmlns:p14="http://schemas.microsoft.com/office/powerpoint/2010/main" val="4124253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4055952" y="828802"/>
            <a:ext cx="4436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– O CORAÇÃO DE QUEM ESTÁ EM DEUS</a:t>
            </a:r>
          </a:p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Um Coração Inclinado a Deus.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4055952" y="2382045"/>
            <a:ext cx="461726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homem com o coração regenerado enxerga o Reino de Deus e conhece a sua necessidade espiritual.</a:t>
            </a:r>
          </a:p>
          <a:p>
            <a:pPr>
              <a:buClr>
                <a:srgbClr val="FF0000"/>
              </a:buClr>
            </a:pP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“Na verdade, na verdade te digo que aquele que não nascer de novo não pode ver o Reino de Deus” </a:t>
            </a:r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PT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</a:t>
            </a:r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3.3).</a:t>
            </a:r>
          </a:p>
        </p:txBody>
      </p:sp>
    </p:spTree>
    <p:extLst>
      <p:ext uri="{BB962C8B-B14F-4D97-AF65-F5344CB8AC3E}">
        <p14:creationId xmlns:p14="http://schemas.microsoft.com/office/powerpoint/2010/main" val="563748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4055952" y="590858"/>
            <a:ext cx="4436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– O CORAÇÃO DE QUEM ESTÁ EM DEUS</a:t>
            </a:r>
          </a:p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	Um coração consciente.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4055951" y="1992746"/>
            <a:ext cx="472590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Maria guardava e conferia em seu coração tudo o que acontecia acerca de Jesus </a:t>
            </a: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Lucas 2.18,19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homem com o coração novo e transformado pela Palavra de Deus, guarda e reflete acerca do Reino de Deus tudo que passa ao seu redor.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homem regenerado pelo Espírito Santo deseja fazer o que é bom e agradável a Deus </a:t>
            </a: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Romanos 12,2</a:t>
            </a:r>
          </a:p>
        </p:txBody>
      </p:sp>
    </p:spTree>
    <p:extLst>
      <p:ext uri="{BB962C8B-B14F-4D97-AF65-F5344CB8AC3E}">
        <p14:creationId xmlns:p14="http://schemas.microsoft.com/office/powerpoint/2010/main" val="3236694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4055952" y="590858"/>
            <a:ext cx="4436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– O CORAÇÃO DE QUEM ESTÁ EM DEUS</a:t>
            </a:r>
          </a:p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	Deus vê o coração.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3802455" y="1992746"/>
            <a:ext cx="49794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livro do Profeta Jeremias está escrito: “Tu, pois, ó Senhor dos Exércitos, que provas o justo e vês os pensamentos e o coração, veja eu a tua vingança sobre eles, pois te descobri a minha causa” </a:t>
            </a: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PT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Jr</a:t>
            </a: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20.12).</a:t>
            </a:r>
          </a:p>
          <a:p>
            <a:pPr>
              <a:buClr>
                <a:srgbClr val="FF0000"/>
              </a:buClr>
            </a:pPr>
            <a:endParaRPr lang="pt-PT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coração é o local mais escondido de uma pessoa, contudo Deus vê o coração.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Assim, quem foi regenerado e transformado é contemplado por Deus em todas as dimensões do coração.</a:t>
            </a:r>
          </a:p>
        </p:txBody>
      </p:sp>
    </p:spTree>
    <p:extLst>
      <p:ext uri="{BB962C8B-B14F-4D97-AF65-F5344CB8AC3E}">
        <p14:creationId xmlns:p14="http://schemas.microsoft.com/office/powerpoint/2010/main" val="1479099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3802455" y="436019"/>
            <a:ext cx="46896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 – PROMESSAS PARA O CORAÇÃO</a:t>
            </a:r>
          </a:p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Um coração feliz.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3680234" y="1554128"/>
            <a:ext cx="518763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coração feliz com Cristo está desapegado das coisas deste Mundo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Mateus 5.8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Bem-aventurados os limpos de coração, porque eles verão a Deus;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Limpos da avareza, da ganância, dos prazeres carnais, das injustiças e da maldade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pt-PT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alegria no coração é saúde para o homem.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 coração alegre serve de bom remédio, mas o espírito abatido virá a secar os ossos”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PT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17.22).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pt-PT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Alegrar-se em Deus é força para um coração vencer dia a dia as adversidades encontradas no mundo 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Neemias 8.10</a:t>
            </a:r>
          </a:p>
        </p:txBody>
      </p:sp>
    </p:spTree>
    <p:extLst>
      <p:ext uri="{BB962C8B-B14F-4D97-AF65-F5344CB8AC3E}">
        <p14:creationId xmlns:p14="http://schemas.microsoft.com/office/powerpoint/2010/main" val="2456118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3802455" y="436019"/>
            <a:ext cx="46896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 – PROMESSAS PARA O CORAÇÃO</a:t>
            </a:r>
          </a:p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	Um coração cheio de amor.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3802455" y="1536174"/>
            <a:ext cx="51876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amor é a identidade do verdadeiro cristão</a:t>
            </a:r>
          </a:p>
          <a:p>
            <a:pPr>
              <a:buClr>
                <a:srgbClr val="FF0000"/>
              </a:buClr>
            </a:pPr>
            <a:endParaRPr lang="pt-PT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apóstolo Paulo escreve: </a:t>
            </a:r>
            <a:r>
              <a:rPr lang="pt-P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“E a esperança não traz confusão, porquanto o amor de Deus está derramado em nosso coração pelo Espírito Santo que nos foi dado” </a:t>
            </a: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PT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</a:t>
            </a: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5.5).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amor é derramado no coração do homem pelo Espírito Santo e não pelas regalias e prazeres mundanos.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salvo em Cristo está sempre com o coração cheio de amor.</a:t>
            </a:r>
          </a:p>
        </p:txBody>
      </p:sp>
    </p:spTree>
    <p:extLst>
      <p:ext uri="{BB962C8B-B14F-4D97-AF65-F5344CB8AC3E}">
        <p14:creationId xmlns:p14="http://schemas.microsoft.com/office/powerpoint/2010/main" val="3607956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3911097" y="608035"/>
            <a:ext cx="46896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 – PROMESSAS PARA O CORAÇÃO</a:t>
            </a:r>
          </a:p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	Um coração cheio de amor.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EFFAAB-2B3E-F1F3-88A3-7039EF8C5226}"/>
              </a:ext>
            </a:extLst>
          </p:cNvPr>
          <p:cNvSpPr txBox="1"/>
          <p:nvPr/>
        </p:nvSpPr>
        <p:spPr>
          <a:xfrm>
            <a:off x="3911097" y="1813173"/>
            <a:ext cx="488887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Dessa forma, podemos viver o que o apóstolo Paulo escreveu: “E, sobre tudo isto, </a:t>
            </a:r>
            <a:r>
              <a:rPr lang="pt-PT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revestivos</a:t>
            </a:r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amor, que é o vínculo da perfeição.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a paz de Deus, para a qual também fostes chamados em um corpo, domine em vossos corações; e sede agradecidos” </a:t>
            </a:r>
          </a:p>
          <a:p>
            <a:pPr>
              <a:buClr>
                <a:srgbClr val="FF0000"/>
              </a:buClr>
            </a:pP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(Cl 3.14,15).</a:t>
            </a:r>
          </a:p>
        </p:txBody>
      </p:sp>
    </p:spTree>
    <p:extLst>
      <p:ext uri="{BB962C8B-B14F-4D97-AF65-F5344CB8AC3E}">
        <p14:creationId xmlns:p14="http://schemas.microsoft.com/office/powerpoint/2010/main" val="1212313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9E1FB-2573-79BD-8758-313CD3842BFF}"/>
              </a:ext>
            </a:extLst>
          </p:cNvPr>
          <p:cNvSpPr txBox="1"/>
          <p:nvPr/>
        </p:nvSpPr>
        <p:spPr>
          <a:xfrm>
            <a:off x="3929204" y="445072"/>
            <a:ext cx="4689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 – PROMESSAS PARA O CORAÇÃO</a:t>
            </a:r>
          </a:p>
          <a:p>
            <a:endParaRPr lang="pt-PT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	O penhor do Espírito no coração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C3D956B-E2F1-7948-6920-113DFBCDBB41}"/>
              </a:ext>
            </a:extLst>
          </p:cNvPr>
          <p:cNvSpPr txBox="1"/>
          <p:nvPr/>
        </p:nvSpPr>
        <p:spPr>
          <a:xfrm>
            <a:off x="4055952" y="1828800"/>
            <a:ext cx="460821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Deus nos Salvou da condenação eterna enviando seu filho amado para morrer por nossos pecados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garantir sua promessa de vir nos buscar para tão gloriosa salvação e herança eterna nos selou, empenhorando com Espírito Santo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Portanto, o Espírito Santo é a maior garantia de que Deus cumprirá integralmente todas     as promessas feitas à sua Igreja.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Quando Jesus vier buscar a igreja, só os que tiverem a marca da circuncisão interna feita no coração pelo Espírito Santo irá subir para o encontro com o Senhor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2759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2FE51-9433-F3DA-7998-48C57CA91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1" t="7657" r="4411" b="44686"/>
          <a:stretch/>
        </p:blipFill>
        <p:spPr>
          <a:xfrm>
            <a:off x="0" y="0"/>
            <a:ext cx="4055952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5E1ECF8-41EC-1C7D-C113-787E7760AA38}"/>
              </a:ext>
            </a:extLst>
          </p:cNvPr>
          <p:cNvSpPr txBox="1"/>
          <p:nvPr/>
        </p:nvSpPr>
        <p:spPr>
          <a:xfrm>
            <a:off x="4055952" y="2105561"/>
            <a:ext cx="3657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600" b="1" dirty="0"/>
              <a:t>FIM</a:t>
            </a:r>
          </a:p>
        </p:txBody>
      </p:sp>
    </p:spTree>
    <p:extLst>
      <p:ext uri="{BB962C8B-B14F-4D97-AF65-F5344CB8AC3E}">
        <p14:creationId xmlns:p14="http://schemas.microsoft.com/office/powerpoint/2010/main" val="2574412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84FC4EB-294D-0582-6B2C-432D98019C4E}"/>
              </a:ext>
            </a:extLst>
          </p:cNvPr>
          <p:cNvSpPr txBox="1"/>
          <p:nvPr/>
        </p:nvSpPr>
        <p:spPr>
          <a:xfrm>
            <a:off x="2007606" y="693521"/>
            <a:ext cx="512878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b="1" dirty="0">
                <a:solidFill>
                  <a:srgbClr val="FF0000"/>
                </a:solidFill>
              </a:rPr>
              <a:t>1. A que a palavra “coração” se refere?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8052BD7-89BA-1FB2-44F1-95D0F7FD6E8E}"/>
              </a:ext>
            </a:extLst>
          </p:cNvPr>
          <p:cNvSpPr txBox="1"/>
          <p:nvPr/>
        </p:nvSpPr>
        <p:spPr>
          <a:xfrm>
            <a:off x="950614" y="2705725"/>
            <a:ext cx="724277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dirty="0"/>
              <a:t>A palavra se refere à realidade da vida interior de cada pessoa</a:t>
            </a:r>
          </a:p>
        </p:txBody>
      </p:sp>
    </p:spTree>
    <p:extLst>
      <p:ext uri="{BB962C8B-B14F-4D97-AF65-F5344CB8AC3E}">
        <p14:creationId xmlns:p14="http://schemas.microsoft.com/office/powerpoint/2010/main" val="113986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84FC4EB-294D-0582-6B2C-432D98019C4E}"/>
              </a:ext>
            </a:extLst>
          </p:cNvPr>
          <p:cNvSpPr txBox="1"/>
          <p:nvPr/>
        </p:nvSpPr>
        <p:spPr>
          <a:xfrm>
            <a:off x="1420262" y="548665"/>
            <a:ext cx="630347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b="1" dirty="0">
                <a:solidFill>
                  <a:srgbClr val="FF0000"/>
                </a:solidFill>
              </a:rPr>
              <a:t>2. O que atesta a obra da Nova Aliança?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8052BD7-89BA-1FB2-44F1-95D0F7FD6E8E}"/>
              </a:ext>
            </a:extLst>
          </p:cNvPr>
          <p:cNvSpPr txBox="1"/>
          <p:nvPr/>
        </p:nvSpPr>
        <p:spPr>
          <a:xfrm>
            <a:off x="516046" y="2569923"/>
            <a:ext cx="811190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dirty="0"/>
              <a:t>O que atesta a Nova Aliança não é mais uma marca física (</a:t>
            </a:r>
            <a:r>
              <a:rPr lang="pt-PT" sz="4000" dirty="0" err="1"/>
              <a:t>Rm</a:t>
            </a:r>
            <a:r>
              <a:rPr lang="pt-PT" sz="4000" dirty="0"/>
              <a:t> 2.28), mas a obra realizada pelo Espírito Santo no coração da pessoa (</a:t>
            </a:r>
            <a:r>
              <a:rPr lang="pt-PT" sz="4000" dirty="0" err="1"/>
              <a:t>Rm</a:t>
            </a:r>
            <a:r>
              <a:rPr lang="pt-PT" sz="4000" dirty="0"/>
              <a:t> 2.29).</a:t>
            </a:r>
          </a:p>
        </p:txBody>
      </p:sp>
    </p:spTree>
    <p:extLst>
      <p:ext uri="{BB962C8B-B14F-4D97-AF65-F5344CB8AC3E}">
        <p14:creationId xmlns:p14="http://schemas.microsoft.com/office/powerpoint/2010/main" val="10416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84FC4EB-294D-0582-6B2C-432D98019C4E}"/>
              </a:ext>
            </a:extLst>
          </p:cNvPr>
          <p:cNvSpPr txBox="1"/>
          <p:nvPr/>
        </p:nvSpPr>
        <p:spPr>
          <a:xfrm>
            <a:off x="878184" y="566772"/>
            <a:ext cx="738762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b="1" dirty="0">
                <a:solidFill>
                  <a:srgbClr val="FF0000"/>
                </a:solidFill>
              </a:rPr>
              <a:t>3. Qual é a capacidade de quem recebe o coração novo?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8052BD7-89BA-1FB2-44F1-95D0F7FD6E8E}"/>
              </a:ext>
            </a:extLst>
          </p:cNvPr>
          <p:cNvSpPr txBox="1"/>
          <p:nvPr/>
        </p:nvSpPr>
        <p:spPr>
          <a:xfrm>
            <a:off x="516045" y="2633297"/>
            <a:ext cx="811190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dirty="0"/>
              <a:t>Tem a capacidade de guardar seu coração e o que se passa a seu redor, de maneira que possa desejar a fazer a boa, agradável e perfeita vontade de Deus (</a:t>
            </a:r>
            <a:r>
              <a:rPr lang="pt-PT" sz="3200" dirty="0" err="1"/>
              <a:t>Rm</a:t>
            </a:r>
            <a:r>
              <a:rPr lang="pt-PT" sz="3200" dirty="0"/>
              <a:t> 12.2; </a:t>
            </a:r>
            <a:r>
              <a:rPr lang="pt-PT" sz="3200" dirty="0" err="1"/>
              <a:t>Fp</a:t>
            </a:r>
            <a:r>
              <a:rPr lang="pt-PT" sz="3200" dirty="0"/>
              <a:t> 4.8,9).</a:t>
            </a:r>
          </a:p>
        </p:txBody>
      </p:sp>
    </p:spTree>
    <p:extLst>
      <p:ext uri="{BB962C8B-B14F-4D97-AF65-F5344CB8AC3E}">
        <p14:creationId xmlns:p14="http://schemas.microsoft.com/office/powerpoint/2010/main" val="310019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84FC4EB-294D-0582-6B2C-432D98019C4E}"/>
              </a:ext>
            </a:extLst>
          </p:cNvPr>
          <p:cNvSpPr txBox="1"/>
          <p:nvPr/>
        </p:nvSpPr>
        <p:spPr>
          <a:xfrm>
            <a:off x="1679414" y="593932"/>
            <a:ext cx="578516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b="1" dirty="0">
                <a:solidFill>
                  <a:srgbClr val="FF0000"/>
                </a:solidFill>
              </a:rPr>
              <a:t>4. Qual é a essência do Cristianismo?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8052BD7-89BA-1FB2-44F1-95D0F7FD6E8E}"/>
              </a:ext>
            </a:extLst>
          </p:cNvPr>
          <p:cNvSpPr txBox="1"/>
          <p:nvPr/>
        </p:nvSpPr>
        <p:spPr>
          <a:xfrm>
            <a:off x="516044" y="2533709"/>
            <a:ext cx="81119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dirty="0"/>
              <a:t>O amor é a essência do Cristianismo. Sem ele, não existe a verdadeira expressão e identidade do que significa ser cristão.</a:t>
            </a:r>
          </a:p>
        </p:txBody>
      </p:sp>
    </p:spTree>
    <p:extLst>
      <p:ext uri="{BB962C8B-B14F-4D97-AF65-F5344CB8AC3E}">
        <p14:creationId xmlns:p14="http://schemas.microsoft.com/office/powerpoint/2010/main" val="46590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84FC4EB-294D-0582-6B2C-432D98019C4E}"/>
              </a:ext>
            </a:extLst>
          </p:cNvPr>
          <p:cNvSpPr txBox="1"/>
          <p:nvPr/>
        </p:nvSpPr>
        <p:spPr>
          <a:xfrm>
            <a:off x="932502" y="584878"/>
            <a:ext cx="727898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b="1" dirty="0">
                <a:solidFill>
                  <a:srgbClr val="FF0000"/>
                </a:solidFill>
              </a:rPr>
              <a:t>5. O que pode ser testificado em nosso coração?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8052BD7-89BA-1FB2-44F1-95D0F7FD6E8E}"/>
              </a:ext>
            </a:extLst>
          </p:cNvPr>
          <p:cNvSpPr txBox="1"/>
          <p:nvPr/>
        </p:nvSpPr>
        <p:spPr>
          <a:xfrm>
            <a:off x="1113569" y="2569922"/>
            <a:ext cx="691685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400" dirty="0"/>
              <a:t>O penhor do Espírito Santo é a garantia de nossa salvação, dada por Deus e testificada em nosso coração.</a:t>
            </a:r>
          </a:p>
        </p:txBody>
      </p:sp>
    </p:spTree>
    <p:extLst>
      <p:ext uri="{BB962C8B-B14F-4D97-AF65-F5344CB8AC3E}">
        <p14:creationId xmlns:p14="http://schemas.microsoft.com/office/powerpoint/2010/main" val="5859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183</TotalTime>
  <Words>2092</Words>
  <Application>Microsoft Office PowerPoint</Application>
  <PresentationFormat>Apresentação no Ecrã (4:3)</PresentationFormat>
  <Paragraphs>145</Paragraphs>
  <Slides>30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5</cp:revision>
  <dcterms:created xsi:type="dcterms:W3CDTF">2024-11-07T20:45:43Z</dcterms:created>
  <dcterms:modified xsi:type="dcterms:W3CDTF">2024-11-16T11:07:41Z</dcterms:modified>
</cp:coreProperties>
</file>