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80" r:id="rId18"/>
    <p:sldId id="275" r:id="rId19"/>
    <p:sldId id="276" r:id="rId20"/>
    <p:sldId id="277" r:id="rId21"/>
    <p:sldId id="278" r:id="rId22"/>
    <p:sldId id="279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72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25FE8-42B7-43CB-B87D-B48275890C87}" type="datetimeFigureOut">
              <a:rPr lang="pt-PT" smtClean="0"/>
              <a:t>28/11/2024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17F40-2FFD-4259-AFEB-00E105B076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52621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25FE8-42B7-43CB-B87D-B48275890C87}" type="datetimeFigureOut">
              <a:rPr lang="pt-PT" smtClean="0"/>
              <a:t>28/11/2024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17F40-2FFD-4259-AFEB-00E105B076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25234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25FE8-42B7-43CB-B87D-B48275890C87}" type="datetimeFigureOut">
              <a:rPr lang="pt-PT" smtClean="0"/>
              <a:t>28/11/2024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17F40-2FFD-4259-AFEB-00E105B076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34198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25FE8-42B7-43CB-B87D-B48275890C87}" type="datetimeFigureOut">
              <a:rPr lang="pt-PT" smtClean="0"/>
              <a:t>28/11/2024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17F40-2FFD-4259-AFEB-00E105B076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01811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25FE8-42B7-43CB-B87D-B48275890C87}" type="datetimeFigureOut">
              <a:rPr lang="pt-PT" smtClean="0"/>
              <a:t>28/11/2024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17F40-2FFD-4259-AFEB-00E105B076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18330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25FE8-42B7-43CB-B87D-B48275890C87}" type="datetimeFigureOut">
              <a:rPr lang="pt-PT" smtClean="0"/>
              <a:t>28/11/2024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17F40-2FFD-4259-AFEB-00E105B076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09324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25FE8-42B7-43CB-B87D-B48275890C87}" type="datetimeFigureOut">
              <a:rPr lang="pt-PT" smtClean="0"/>
              <a:t>28/11/2024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17F40-2FFD-4259-AFEB-00E105B076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89671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25FE8-42B7-43CB-B87D-B48275890C87}" type="datetimeFigureOut">
              <a:rPr lang="pt-PT" smtClean="0"/>
              <a:t>28/11/2024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17F40-2FFD-4259-AFEB-00E105B076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41107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25FE8-42B7-43CB-B87D-B48275890C87}" type="datetimeFigureOut">
              <a:rPr lang="pt-PT" smtClean="0"/>
              <a:t>28/11/2024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17F40-2FFD-4259-AFEB-00E105B076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60775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25FE8-42B7-43CB-B87D-B48275890C87}" type="datetimeFigureOut">
              <a:rPr lang="pt-PT" smtClean="0"/>
              <a:t>28/11/2024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17F40-2FFD-4259-AFEB-00E105B076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59483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25FE8-42B7-43CB-B87D-B48275890C87}" type="datetimeFigureOut">
              <a:rPr lang="pt-PT" smtClean="0"/>
              <a:t>28/11/2024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17F40-2FFD-4259-AFEB-00E105B076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96584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25FE8-42B7-43CB-B87D-B48275890C87}" type="datetimeFigureOut">
              <a:rPr lang="pt-PT" smtClean="0"/>
              <a:t>28/11/2024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A17F40-2FFD-4259-AFEB-00E105B076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4609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CAC63DDA-B9D3-671E-7AC7-0EC42E5B52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787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792BC5BC-7CD6-68C0-02AA-5F5224E66D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592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3E02007-A95A-2D66-A4B0-77DF460773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226" r="9093" b="-1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D88279C0-E531-046B-27DC-DC14BE42FC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33" y="2985701"/>
            <a:ext cx="1889924" cy="235326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A4BDDA36-2284-DC85-4D70-22AD47A638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32" y="2015712"/>
            <a:ext cx="2493105" cy="96934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ADB198D-1F1D-D0CF-1998-E6DC14260A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5216" y="1682344"/>
            <a:ext cx="4651651" cy="3493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15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13EA861-35F2-133F-2E0C-6F8DF75B44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822" b="12525"/>
          <a:stretch/>
        </p:blipFill>
        <p:spPr>
          <a:xfrm>
            <a:off x="0" y="0"/>
            <a:ext cx="9144000" cy="3829616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61409F02-23B1-CA75-0AE8-0236C19D7662}"/>
              </a:ext>
            </a:extLst>
          </p:cNvPr>
          <p:cNvSpPr txBox="1"/>
          <p:nvPr/>
        </p:nvSpPr>
        <p:spPr>
          <a:xfrm>
            <a:off x="3390522" y="3892928"/>
            <a:ext cx="23629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rgbClr val="FF0000"/>
                </a:solidFill>
              </a:rPr>
              <a:t>INTRODUÇÃO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DECD9BE-4992-FA12-2A71-F2678BC4EC8F}"/>
              </a:ext>
            </a:extLst>
          </p:cNvPr>
          <p:cNvSpPr txBox="1"/>
          <p:nvPr/>
        </p:nvSpPr>
        <p:spPr>
          <a:xfrm>
            <a:off x="3485583" y="875581"/>
            <a:ext cx="27160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EBD 4º TRIMESTRE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E828E41-5EEF-FAD1-3910-B148723ED1D7}"/>
              </a:ext>
            </a:extLst>
          </p:cNvPr>
          <p:cNvSpPr txBox="1"/>
          <p:nvPr/>
        </p:nvSpPr>
        <p:spPr>
          <a:xfrm>
            <a:off x="430039" y="4505091"/>
            <a:ext cx="577158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b="1" i="1" dirty="0"/>
              <a:t>Promessas de Deus para os pais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b="1" i="1" dirty="0"/>
              <a:t>Promessas de Deus para os filhos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b="1" i="1" dirty="0"/>
              <a:t>No relacionamento entre ambos quem está errando?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b="1" i="1" dirty="0"/>
              <a:t>Os pais? Em que erram? Os filhos? Em que erram?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BEEDF3D-B62C-6A20-7522-B99F39FCC03D}"/>
              </a:ext>
            </a:extLst>
          </p:cNvPr>
          <p:cNvSpPr txBox="1"/>
          <p:nvPr/>
        </p:nvSpPr>
        <p:spPr>
          <a:xfrm>
            <a:off x="226336" y="5794363"/>
            <a:ext cx="869132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600" b="1" i="1" dirty="0">
                <a:solidFill>
                  <a:srgbClr val="002060"/>
                </a:solidFill>
              </a:rPr>
              <a:t>A Bíblia tem conselhos para que pais e filhos se relacionem bem e desfrutem das promessas de Deus</a:t>
            </a:r>
          </a:p>
        </p:txBody>
      </p:sp>
    </p:spTree>
    <p:extLst>
      <p:ext uri="{BB962C8B-B14F-4D97-AF65-F5344CB8AC3E}">
        <p14:creationId xmlns:p14="http://schemas.microsoft.com/office/powerpoint/2010/main" val="3711697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13EA861-35F2-133F-2E0C-6F8DF75B44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822" b="12525"/>
          <a:stretch/>
        </p:blipFill>
        <p:spPr>
          <a:xfrm>
            <a:off x="1" y="0"/>
            <a:ext cx="4961298" cy="3829616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DECD9BE-4992-FA12-2A71-F2678BC4EC8F}"/>
              </a:ext>
            </a:extLst>
          </p:cNvPr>
          <p:cNvSpPr txBox="1"/>
          <p:nvPr/>
        </p:nvSpPr>
        <p:spPr>
          <a:xfrm>
            <a:off x="1344439" y="948009"/>
            <a:ext cx="27160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EBD 4º TRIMESTRE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EA0B93B-3ABA-0A19-A718-6354E8E59787}"/>
              </a:ext>
            </a:extLst>
          </p:cNvPr>
          <p:cNvSpPr txBox="1"/>
          <p:nvPr/>
        </p:nvSpPr>
        <p:spPr>
          <a:xfrm>
            <a:off x="5404917" y="346077"/>
            <a:ext cx="335883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– O RELACIONAMENTO BÍBLICO ENTRE PAIS E FILHOS</a:t>
            </a:r>
          </a:p>
          <a:p>
            <a:r>
              <a:rPr lang="pt-PT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	Pais e filhos.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96E803C-6606-0EF5-0BC7-AD9FC9313B6B}"/>
              </a:ext>
            </a:extLst>
          </p:cNvPr>
          <p:cNvSpPr txBox="1"/>
          <p:nvPr/>
        </p:nvSpPr>
        <p:spPr>
          <a:xfrm>
            <a:off x="5368702" y="1591642"/>
            <a:ext cx="34312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Salmos 127 diz que os filhos são herança e galardão do Senhor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66FF5E5-BAA2-2793-4662-6947FD8053BF}"/>
              </a:ext>
            </a:extLst>
          </p:cNvPr>
          <p:cNvSpPr txBox="1"/>
          <p:nvPr/>
        </p:nvSpPr>
        <p:spPr>
          <a:xfrm>
            <a:off x="5368701" y="2440497"/>
            <a:ext cx="3431265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i="1" dirty="0">
                <a:solidFill>
                  <a:srgbClr val="FF0000"/>
                </a:solidFill>
              </a:rPr>
              <a:t>      3</a:t>
            </a:r>
            <a:r>
              <a:rPr lang="pt-PT" b="1" i="1" dirty="0"/>
              <a:t> - Eis que os filhos são herança do Senhor, e o fruto do ventre, o seu galardão.</a:t>
            </a:r>
          </a:p>
          <a:p>
            <a:r>
              <a:rPr lang="pt-PT" b="1" i="1" dirty="0">
                <a:solidFill>
                  <a:srgbClr val="FF0000"/>
                </a:solidFill>
              </a:rPr>
              <a:t>       4</a:t>
            </a:r>
            <a:r>
              <a:rPr lang="pt-PT" b="1" i="1" dirty="0"/>
              <a:t> - Como flechas na mão do valente, assim são os filhos da mocidade.</a:t>
            </a:r>
          </a:p>
          <a:p>
            <a:r>
              <a:rPr lang="pt-PT" b="1" i="1" dirty="0"/>
              <a:t>       </a:t>
            </a:r>
            <a:r>
              <a:rPr lang="pt-PT" b="1" i="1" dirty="0">
                <a:solidFill>
                  <a:srgbClr val="FF0000"/>
                </a:solidFill>
              </a:rPr>
              <a:t>5</a:t>
            </a:r>
            <a:r>
              <a:rPr lang="pt-PT" b="1" i="1" dirty="0"/>
              <a:t> - Bem-aventurado o homem que enche deles a sua aljava; não serão confundidos, quando falarem com os seus inimigos à porta.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FE72F384-E7CB-D794-837F-BECBA49D71DF}"/>
              </a:ext>
            </a:extLst>
          </p:cNvPr>
          <p:cNvSpPr txBox="1"/>
          <p:nvPr/>
        </p:nvSpPr>
        <p:spPr>
          <a:xfrm>
            <a:off x="344033" y="4177460"/>
            <a:ext cx="461726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i="1" dirty="0"/>
              <a:t>O salmo ainda diz que eles são como flechas na mão do valente, ou seja, são importantes, não só para os pais, mas também para a sociedade.</a:t>
            </a:r>
          </a:p>
        </p:txBody>
      </p:sp>
    </p:spTree>
    <p:extLst>
      <p:ext uri="{BB962C8B-B14F-4D97-AF65-F5344CB8AC3E}">
        <p14:creationId xmlns:p14="http://schemas.microsoft.com/office/powerpoint/2010/main" val="966577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13EA861-35F2-133F-2E0C-6F8DF75B44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822" b="12525"/>
          <a:stretch/>
        </p:blipFill>
        <p:spPr>
          <a:xfrm>
            <a:off x="1" y="0"/>
            <a:ext cx="4961298" cy="321398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DECD9BE-4992-FA12-2A71-F2678BC4EC8F}"/>
              </a:ext>
            </a:extLst>
          </p:cNvPr>
          <p:cNvSpPr txBox="1"/>
          <p:nvPr/>
        </p:nvSpPr>
        <p:spPr>
          <a:xfrm>
            <a:off x="1344439" y="948009"/>
            <a:ext cx="27160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EBD 4º TRIMESTRE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EA0B93B-3ABA-0A19-A718-6354E8E59787}"/>
              </a:ext>
            </a:extLst>
          </p:cNvPr>
          <p:cNvSpPr txBox="1"/>
          <p:nvPr/>
        </p:nvSpPr>
        <p:spPr>
          <a:xfrm>
            <a:off x="5404917" y="346077"/>
            <a:ext cx="335883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– O RELACIONAMENTO BÍBLICO ENTRE PAIS E FILHOS</a:t>
            </a:r>
          </a:p>
          <a:p>
            <a:r>
              <a:rPr lang="pt-PT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	Pais e filhos.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96E803C-6606-0EF5-0BC7-AD9FC9313B6B}"/>
              </a:ext>
            </a:extLst>
          </p:cNvPr>
          <p:cNvSpPr txBox="1"/>
          <p:nvPr/>
        </p:nvSpPr>
        <p:spPr>
          <a:xfrm>
            <a:off x="5368702" y="1591642"/>
            <a:ext cx="34312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Salmos 127 diz que os filhos são herança e galardão do Senhor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66FF5E5-BAA2-2793-4662-6947FD8053BF}"/>
              </a:ext>
            </a:extLst>
          </p:cNvPr>
          <p:cNvSpPr txBox="1"/>
          <p:nvPr/>
        </p:nvSpPr>
        <p:spPr>
          <a:xfrm>
            <a:off x="5368701" y="2440497"/>
            <a:ext cx="3431265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i="1" dirty="0">
                <a:solidFill>
                  <a:srgbClr val="FF0000"/>
                </a:solidFill>
              </a:rPr>
              <a:t>      3</a:t>
            </a:r>
            <a:r>
              <a:rPr lang="pt-PT" b="1" i="1" dirty="0"/>
              <a:t> - Eis que os filhos são herança do Senhor, e o fruto do ventre, o seu galardão.</a:t>
            </a:r>
          </a:p>
          <a:p>
            <a:r>
              <a:rPr lang="pt-PT" b="1" i="1" dirty="0">
                <a:solidFill>
                  <a:srgbClr val="FF0000"/>
                </a:solidFill>
              </a:rPr>
              <a:t>       4</a:t>
            </a:r>
            <a:r>
              <a:rPr lang="pt-PT" b="1" i="1" dirty="0"/>
              <a:t> - Como flechas na mão do valente, assim são os filhos da mocidade.</a:t>
            </a:r>
          </a:p>
          <a:p>
            <a:r>
              <a:rPr lang="pt-PT" b="1" i="1" dirty="0"/>
              <a:t>       </a:t>
            </a:r>
            <a:r>
              <a:rPr lang="pt-PT" b="1" i="1" dirty="0">
                <a:solidFill>
                  <a:srgbClr val="FF0000"/>
                </a:solidFill>
              </a:rPr>
              <a:t>5</a:t>
            </a:r>
            <a:r>
              <a:rPr lang="pt-PT" b="1" i="1" dirty="0"/>
              <a:t> - Bem-aventurado o homem que enche deles a sua aljava; não serão confundidos, quando falarem com os seus inimigos à porta.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075842B-DB9B-532D-5071-2B8198B2E597}"/>
              </a:ext>
            </a:extLst>
          </p:cNvPr>
          <p:cNvSpPr txBox="1"/>
          <p:nvPr/>
        </p:nvSpPr>
        <p:spPr>
          <a:xfrm>
            <a:off x="217283" y="3429000"/>
            <a:ext cx="474401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i="1" dirty="0"/>
              <a:t>         Quando os filhos se comportam sendo úteis à sociedade, os pais se sentem realizados e Deus é glorificado na atitude deles.</a:t>
            </a:r>
          </a:p>
          <a:p>
            <a:r>
              <a:rPr lang="pt-PT" sz="2000" i="1" dirty="0"/>
              <a:t>         A formação espiritual e o cultivo da fé dos filhos dependem da educação e do ensino que os pais dão a eles.</a:t>
            </a:r>
          </a:p>
          <a:p>
            <a:r>
              <a:rPr lang="pt-PT" sz="2000" i="1" dirty="0"/>
              <a:t>         </a:t>
            </a:r>
            <a:r>
              <a:rPr lang="pt-PT" sz="2000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 pais devem zelar da herança recebida do Senhor.</a:t>
            </a:r>
          </a:p>
        </p:txBody>
      </p:sp>
    </p:spTree>
    <p:extLst>
      <p:ext uri="{BB962C8B-B14F-4D97-AF65-F5344CB8AC3E}">
        <p14:creationId xmlns:p14="http://schemas.microsoft.com/office/powerpoint/2010/main" val="45775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13EA861-35F2-133F-2E0C-6F8DF75B44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822" b="12525"/>
          <a:stretch/>
        </p:blipFill>
        <p:spPr>
          <a:xfrm>
            <a:off x="1" y="0"/>
            <a:ext cx="4961298" cy="295143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DECD9BE-4992-FA12-2A71-F2678BC4EC8F}"/>
              </a:ext>
            </a:extLst>
          </p:cNvPr>
          <p:cNvSpPr txBox="1"/>
          <p:nvPr/>
        </p:nvSpPr>
        <p:spPr>
          <a:xfrm>
            <a:off x="1344439" y="948009"/>
            <a:ext cx="27160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EBD 4º TRIMESTRE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EA0B93B-3ABA-0A19-A718-6354E8E59787}"/>
              </a:ext>
            </a:extLst>
          </p:cNvPr>
          <p:cNvSpPr txBox="1"/>
          <p:nvPr/>
        </p:nvSpPr>
        <p:spPr>
          <a:xfrm>
            <a:off x="5404917" y="346077"/>
            <a:ext cx="335883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– O RELACIONAMENTO BÍBLICO ENTRE PAIS E FILHOS</a:t>
            </a:r>
          </a:p>
          <a:p>
            <a:r>
              <a:rPr lang="pt-PT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	Um mandamento com promessa para os filhos.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1B5F7CF-E195-A8C1-C3E5-278E5B16C8B6}"/>
              </a:ext>
            </a:extLst>
          </p:cNvPr>
          <p:cNvSpPr txBox="1"/>
          <p:nvPr/>
        </p:nvSpPr>
        <p:spPr>
          <a:xfrm>
            <a:off x="5404917" y="1826164"/>
            <a:ext cx="335883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t-PT" sz="2000" i="1" dirty="0"/>
              <a:t>A promessa de Deus é para os filhos que são herança do Senhor para os pais.</a:t>
            </a: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t-PT" sz="2000" i="1" dirty="0"/>
              <a:t>A obediência e a honra dos filhos aos pais são condições para herdarem as promessas de Deus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ED04AA7-29B3-9695-DE22-81A7DC40FF31}"/>
              </a:ext>
            </a:extLst>
          </p:cNvPr>
          <p:cNvSpPr txBox="1"/>
          <p:nvPr/>
        </p:nvSpPr>
        <p:spPr>
          <a:xfrm>
            <a:off x="380247" y="3122143"/>
            <a:ext cx="502467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Exodo</a:t>
            </a:r>
            <a:r>
              <a:rPr lang="pt-PT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20:12</a:t>
            </a:r>
          </a:p>
          <a:p>
            <a:r>
              <a:rPr lang="pt-PT" i="1" dirty="0">
                <a:solidFill>
                  <a:srgbClr val="FF0000"/>
                </a:solidFill>
              </a:rPr>
              <a:t>Honra a teu pai e a tua mãe, para que se prolonguem os teus dias na terra que o Senhor teu Deus te dá.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F65617D1-0C8E-FD2E-9337-B7C8E5A94114}"/>
              </a:ext>
            </a:extLst>
          </p:cNvPr>
          <p:cNvSpPr txBox="1"/>
          <p:nvPr/>
        </p:nvSpPr>
        <p:spPr>
          <a:xfrm>
            <a:off x="1095469" y="4493185"/>
            <a:ext cx="766828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Paulo fala de outras promessas que são extensivas a de </a:t>
            </a:r>
            <a:r>
              <a:rPr lang="pt-PT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 20.12</a:t>
            </a:r>
            <a:r>
              <a:rPr lang="pt-PT" dirty="0"/>
              <a:t>, são também condicionais </a:t>
            </a:r>
            <a:r>
              <a:rPr lang="pt-PT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Efésios 6:1-3</a:t>
            </a:r>
          </a:p>
          <a:p>
            <a:r>
              <a:rPr lang="pt-PT" b="1" dirty="0">
                <a:solidFill>
                  <a:srgbClr val="FF0000"/>
                </a:solidFill>
              </a:rPr>
              <a:t>1</a:t>
            </a:r>
            <a:r>
              <a:rPr lang="pt-PT" dirty="0"/>
              <a:t> </a:t>
            </a:r>
            <a:r>
              <a:rPr lang="pt-PT" i="1" dirty="0">
                <a:solidFill>
                  <a:srgbClr val="FF0000"/>
                </a:solidFill>
              </a:rPr>
              <a:t>Vós, filhos, sede obedientes a vossos pais no Senhor, porque isto é justo.</a:t>
            </a:r>
          </a:p>
          <a:p>
            <a:r>
              <a:rPr lang="pt-PT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pt-PT" i="1" dirty="0">
                <a:solidFill>
                  <a:srgbClr val="FF0000"/>
                </a:solidFill>
              </a:rPr>
              <a:t> Honra a teu pai e a tua mãe, que é o primeiro mandamento com promessa;</a:t>
            </a:r>
          </a:p>
          <a:p>
            <a:r>
              <a:rPr lang="pt-PT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pt-PT" i="1" dirty="0">
                <a:solidFill>
                  <a:srgbClr val="FF0000"/>
                </a:solidFill>
              </a:rPr>
              <a:t> Para que te vá bem, e vivas muito tempo sobre a terra</a:t>
            </a:r>
            <a:r>
              <a:rPr lang="pt-PT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39490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13EA861-35F2-133F-2E0C-6F8DF75B44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822" b="12525"/>
          <a:stretch/>
        </p:blipFill>
        <p:spPr>
          <a:xfrm>
            <a:off x="1" y="0"/>
            <a:ext cx="4961298" cy="295143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DECD9BE-4992-FA12-2A71-F2678BC4EC8F}"/>
              </a:ext>
            </a:extLst>
          </p:cNvPr>
          <p:cNvSpPr txBox="1"/>
          <p:nvPr/>
        </p:nvSpPr>
        <p:spPr>
          <a:xfrm>
            <a:off x="1344439" y="948009"/>
            <a:ext cx="27160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EBD 4º TRIMESTRE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EA0B93B-3ABA-0A19-A718-6354E8E59787}"/>
              </a:ext>
            </a:extLst>
          </p:cNvPr>
          <p:cNvSpPr txBox="1"/>
          <p:nvPr/>
        </p:nvSpPr>
        <p:spPr>
          <a:xfrm>
            <a:off x="5404917" y="346077"/>
            <a:ext cx="335883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– O RELACIONAMENTO BÍBLICO ENTRE PAIS E FILHOS</a:t>
            </a:r>
          </a:p>
          <a:p>
            <a:r>
              <a:rPr lang="pt-PT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	Mandamentos e bênçãos para os pais.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0BB3F2D-617C-3108-0A50-F1BF2D0027EE}"/>
              </a:ext>
            </a:extLst>
          </p:cNvPr>
          <p:cNvSpPr txBox="1"/>
          <p:nvPr/>
        </p:nvSpPr>
        <p:spPr>
          <a:xfrm>
            <a:off x="5404917" y="1797268"/>
            <a:ext cx="335883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 desfrutar das bênçãos de Deus na criação dos filhos os pais devem ser sábios e prudentes</a:t>
            </a:r>
            <a:r>
              <a:rPr lang="pt-PT" dirty="0"/>
              <a:t>;</a:t>
            </a:r>
          </a:p>
          <a:p>
            <a:r>
              <a:rPr lang="pt-PT" dirty="0"/>
              <a:t> - Paciência com eles</a:t>
            </a:r>
          </a:p>
          <a:p>
            <a:r>
              <a:rPr lang="pt-PT" dirty="0"/>
              <a:t>- Aplicar a disciplina com amor e sabedoria</a:t>
            </a:r>
          </a:p>
          <a:p>
            <a:r>
              <a:rPr lang="pt-PT" dirty="0"/>
              <a:t>- Educá-los e ensiná-los o caminho da fé em Deus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552F88A-41D2-FF22-FA02-0ACDE4EE9E25}"/>
              </a:ext>
            </a:extLst>
          </p:cNvPr>
          <p:cNvSpPr txBox="1"/>
          <p:nvPr/>
        </p:nvSpPr>
        <p:spPr>
          <a:xfrm>
            <a:off x="190123" y="3074540"/>
            <a:ext cx="5024671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Salmos 128.1-6</a:t>
            </a:r>
          </a:p>
          <a:p>
            <a:r>
              <a:rPr lang="pt-PT" sz="1600" b="1" dirty="0">
                <a:solidFill>
                  <a:srgbClr val="FF0000"/>
                </a:solidFill>
              </a:rPr>
              <a:t>1-</a:t>
            </a:r>
            <a:r>
              <a:rPr lang="pt-PT" sz="1600" dirty="0"/>
              <a:t> Bem-aventurado aquele que teme ao SENHOR e anda nos seus caminhos.</a:t>
            </a:r>
          </a:p>
          <a:p>
            <a:r>
              <a:rPr lang="pt-PT" sz="1600" b="1" dirty="0">
                <a:solidFill>
                  <a:srgbClr val="FF0000"/>
                </a:solidFill>
              </a:rPr>
              <a:t>2</a:t>
            </a:r>
            <a:r>
              <a:rPr lang="pt-PT" sz="1600" dirty="0"/>
              <a:t> Pois comerás do trabalho das tuas mãos; feliz serás, e te irá bem.</a:t>
            </a:r>
          </a:p>
          <a:p>
            <a:r>
              <a:rPr lang="pt-PT" sz="1600" b="1" i="1" dirty="0">
                <a:solidFill>
                  <a:srgbClr val="FF0000"/>
                </a:solidFill>
              </a:rPr>
              <a:t>3</a:t>
            </a:r>
            <a:r>
              <a:rPr lang="pt-PT" sz="1600" dirty="0"/>
              <a:t> A tua mulher será como a videira frutífera aos lados da tua casa; os teus filhos como plantas de oliveira à roda da tua mesa.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8925AC2-ADE8-0CCF-9ECF-9ECA11F82DC4}"/>
              </a:ext>
            </a:extLst>
          </p:cNvPr>
          <p:cNvSpPr txBox="1"/>
          <p:nvPr/>
        </p:nvSpPr>
        <p:spPr>
          <a:xfrm>
            <a:off x="2098139" y="5149025"/>
            <a:ext cx="661355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4 </a:t>
            </a:r>
            <a:r>
              <a:rPr lang="pt-PT" dirty="0"/>
              <a:t>Eis que assim será abençoado o homem que teme ao Senhor.</a:t>
            </a:r>
          </a:p>
          <a:p>
            <a:r>
              <a:rPr lang="pt-PT" b="1" dirty="0">
                <a:solidFill>
                  <a:srgbClr val="FF0000"/>
                </a:solidFill>
              </a:rPr>
              <a:t>5</a:t>
            </a:r>
            <a:r>
              <a:rPr lang="pt-PT" dirty="0"/>
              <a:t> O Senhor te abençoará desde Sião, e tu verás o bem de Jerusalém em todos os dias da tua vida.</a:t>
            </a:r>
          </a:p>
          <a:p>
            <a:r>
              <a:rPr lang="pt-PT" b="1" dirty="0">
                <a:solidFill>
                  <a:srgbClr val="FF0000"/>
                </a:solidFill>
              </a:rPr>
              <a:t>6</a:t>
            </a:r>
            <a:r>
              <a:rPr lang="pt-PT" dirty="0"/>
              <a:t> E verás os filhos de teus filhos, e a paz sobre Israel.</a:t>
            </a:r>
          </a:p>
        </p:txBody>
      </p:sp>
    </p:spTree>
    <p:extLst>
      <p:ext uri="{BB962C8B-B14F-4D97-AF65-F5344CB8AC3E}">
        <p14:creationId xmlns:p14="http://schemas.microsoft.com/office/powerpoint/2010/main" val="3489415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13EA861-35F2-133F-2E0C-6F8DF75B44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822" b="12525"/>
          <a:stretch/>
        </p:blipFill>
        <p:spPr>
          <a:xfrm>
            <a:off x="2" y="0"/>
            <a:ext cx="3530850" cy="229052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DECD9BE-4992-FA12-2A71-F2678BC4EC8F}"/>
              </a:ext>
            </a:extLst>
          </p:cNvPr>
          <p:cNvSpPr txBox="1"/>
          <p:nvPr/>
        </p:nvSpPr>
        <p:spPr>
          <a:xfrm>
            <a:off x="674482" y="830314"/>
            <a:ext cx="27160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EBD 4º TRIMESTRE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EA0B93B-3ABA-0A19-A718-6354E8E59787}"/>
              </a:ext>
            </a:extLst>
          </p:cNvPr>
          <p:cNvSpPr txBox="1"/>
          <p:nvPr/>
        </p:nvSpPr>
        <p:spPr>
          <a:xfrm>
            <a:off x="4572000" y="241021"/>
            <a:ext cx="335883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– O CUIDADO DOS PAIS COM OS FILHOS</a:t>
            </a:r>
          </a:p>
          <a:p>
            <a:r>
              <a:rPr lang="pt-PT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	Cultivando o ensino da Palavra de Deus.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29583DF-6C55-4632-4A8F-AE87CD07B77E}"/>
              </a:ext>
            </a:extLst>
          </p:cNvPr>
          <p:cNvSpPr txBox="1"/>
          <p:nvPr/>
        </p:nvSpPr>
        <p:spPr>
          <a:xfrm>
            <a:off x="3647416" y="1628807"/>
            <a:ext cx="520800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pt-PT" sz="2000" b="1" i="1" dirty="0"/>
              <a:t>É responsabilidade dos pais cultivar o ensino da Palavra de Deus na família.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pt-PT" sz="2000" b="1" i="1" dirty="0"/>
              <a:t>A Palavra de Deus é a base para a formação espiritual, moral, emocional e social.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D50550A2-94C3-FD86-C574-12EE9090C57E}"/>
              </a:ext>
            </a:extLst>
          </p:cNvPr>
          <p:cNvSpPr txBox="1"/>
          <p:nvPr/>
        </p:nvSpPr>
        <p:spPr>
          <a:xfrm>
            <a:off x="377985" y="3264952"/>
            <a:ext cx="838802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Ouve, Israel, o Senhor nosso Deus é o único Senhor.</a:t>
            </a:r>
          </a:p>
          <a:p>
            <a:r>
              <a:rPr lang="pt-PT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Amarás, pois, o Senhor teu Deus de todo o teu coração, e de toda a tua alma, e de todas as tuas forças.</a:t>
            </a:r>
          </a:p>
          <a:p>
            <a:r>
              <a:rPr lang="pt-PT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 E estas palavras, que hoje te ordeno, estarão no teu coração;</a:t>
            </a:r>
          </a:p>
          <a:p>
            <a:r>
              <a:rPr lang="pt-PT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E as ensinarás a teus filhos e delas falarás assentado em tua casa, e andando pelo caminho, e deitando-te e levantando-te.</a:t>
            </a:r>
          </a:p>
          <a:p>
            <a:r>
              <a:rPr lang="pt-PT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 Também as atarás por sinal na tua mão, e te serão por frontais entre os teus olhos.</a:t>
            </a:r>
          </a:p>
          <a:p>
            <a:r>
              <a:rPr lang="pt-PT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 E as escreverás nos umbrais de tua casa, e nas tuas portas.</a:t>
            </a:r>
          </a:p>
          <a:p>
            <a:r>
              <a:rPr lang="pt-PT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 pais devem também incentivar, estimular e encorajar os filhos a irem a igreja cultuar a Deus e participarem dos estudos da Palavra de Deus. </a:t>
            </a:r>
          </a:p>
        </p:txBody>
      </p:sp>
    </p:spTree>
    <p:extLst>
      <p:ext uri="{BB962C8B-B14F-4D97-AF65-F5344CB8AC3E}">
        <p14:creationId xmlns:p14="http://schemas.microsoft.com/office/powerpoint/2010/main" val="243712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13EA861-35F2-133F-2E0C-6F8DF75B44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822" b="12525"/>
          <a:stretch/>
        </p:blipFill>
        <p:spPr>
          <a:xfrm>
            <a:off x="2" y="0"/>
            <a:ext cx="3530850" cy="229052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DECD9BE-4992-FA12-2A71-F2678BC4EC8F}"/>
              </a:ext>
            </a:extLst>
          </p:cNvPr>
          <p:cNvSpPr txBox="1"/>
          <p:nvPr/>
        </p:nvSpPr>
        <p:spPr>
          <a:xfrm>
            <a:off x="674482" y="830314"/>
            <a:ext cx="27160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EBD 4º TRIMESTRE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EA0B93B-3ABA-0A19-A718-6354E8E59787}"/>
              </a:ext>
            </a:extLst>
          </p:cNvPr>
          <p:cNvSpPr txBox="1"/>
          <p:nvPr/>
        </p:nvSpPr>
        <p:spPr>
          <a:xfrm>
            <a:off x="3856776" y="241021"/>
            <a:ext cx="48888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– O CUIDADO DOS PAIS COM OS FILHOS</a:t>
            </a:r>
          </a:p>
          <a:p>
            <a:r>
              <a:rPr lang="pt-PT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	Cultivando o ensino da Palavra de Deus.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BC866AB-C5C0-07D0-878C-831D47D22495}"/>
              </a:ext>
            </a:extLst>
          </p:cNvPr>
          <p:cNvSpPr txBox="1"/>
          <p:nvPr/>
        </p:nvSpPr>
        <p:spPr>
          <a:xfrm>
            <a:off x="3856776" y="1145263"/>
            <a:ext cx="488887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Marcos 10:13-16</a:t>
            </a:r>
          </a:p>
          <a:p>
            <a:r>
              <a:rPr lang="pt-PT" b="1" dirty="0">
                <a:solidFill>
                  <a:srgbClr val="FF0000"/>
                </a:solidFill>
              </a:rPr>
              <a:t>13</a:t>
            </a:r>
            <a:r>
              <a:rPr lang="pt-PT" dirty="0"/>
              <a:t> E traziam-lhe meninos para que lhes tocasse, mas os discípulos repreendiam aos que lhos traziam.</a:t>
            </a:r>
          </a:p>
          <a:p>
            <a:r>
              <a:rPr lang="pt-PT" b="1" dirty="0">
                <a:solidFill>
                  <a:srgbClr val="FF0000"/>
                </a:solidFill>
              </a:rPr>
              <a:t>14 </a:t>
            </a:r>
            <a:r>
              <a:rPr lang="pt-PT" dirty="0"/>
              <a:t>Jesus, porém, vendo isto, indignou-se e disse-lhes: Deixai vir os meninos a mim, e não os impeçais; porque dos tais é o reino de Deus.</a:t>
            </a:r>
          </a:p>
          <a:p>
            <a:r>
              <a:rPr lang="pt-PT" b="1" dirty="0">
                <a:solidFill>
                  <a:srgbClr val="FF0000"/>
                </a:solidFill>
              </a:rPr>
              <a:t>15</a:t>
            </a:r>
            <a:r>
              <a:rPr lang="pt-PT" dirty="0"/>
              <a:t> Em verdade vos digo que qualquer que não receber o reino de Deus como menino, de maneira nenhuma entrará nele.</a:t>
            </a:r>
          </a:p>
          <a:p>
            <a:r>
              <a:rPr lang="pt-PT" b="1" dirty="0">
                <a:solidFill>
                  <a:srgbClr val="FF0000"/>
                </a:solidFill>
              </a:rPr>
              <a:t>16</a:t>
            </a:r>
            <a:r>
              <a:rPr lang="pt-PT" dirty="0"/>
              <a:t> E, tomando-os nos seus braços, e impondo-lhes as mãos, os abençoou.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E64C5C8-CC5B-EE33-9CFA-65D463A83E18}"/>
              </a:ext>
            </a:extLst>
          </p:cNvPr>
          <p:cNvSpPr txBox="1"/>
          <p:nvPr/>
        </p:nvSpPr>
        <p:spPr>
          <a:xfrm>
            <a:off x="258022" y="2644634"/>
            <a:ext cx="31325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t-PT" b="1" i="1" dirty="0"/>
              <a:t>As famílias quando passam a viver uma vida em Cristo fortalecem a igreja em que congregam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t-PT" b="1" i="1" dirty="0"/>
              <a:t>A igreja deve ser a extensão do lar e o lar deve ser uma extensão da igreja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t-PT" b="1" i="1" dirty="0">
                <a:solidFill>
                  <a:srgbClr val="FF0000"/>
                </a:solidFill>
              </a:rPr>
              <a:t>“Alegrei-me quando me disseram: Vamos à Casa do Senhor!” (</a:t>
            </a:r>
            <a:r>
              <a:rPr lang="pt-PT" b="1" i="1" dirty="0" err="1">
                <a:solidFill>
                  <a:srgbClr val="FF0000"/>
                </a:solidFill>
              </a:rPr>
              <a:t>Sl</a:t>
            </a:r>
            <a:r>
              <a:rPr lang="pt-PT" b="1" i="1" dirty="0">
                <a:solidFill>
                  <a:srgbClr val="FF0000"/>
                </a:solidFill>
              </a:rPr>
              <a:t> 122.1).</a:t>
            </a:r>
          </a:p>
        </p:txBody>
      </p:sp>
    </p:spTree>
    <p:extLst>
      <p:ext uri="{BB962C8B-B14F-4D97-AF65-F5344CB8AC3E}">
        <p14:creationId xmlns:p14="http://schemas.microsoft.com/office/powerpoint/2010/main" val="1519175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13EA861-35F2-133F-2E0C-6F8DF75B44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822" b="12525"/>
          <a:stretch/>
        </p:blipFill>
        <p:spPr>
          <a:xfrm>
            <a:off x="2" y="0"/>
            <a:ext cx="5042778" cy="2585323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DECD9BE-4992-FA12-2A71-F2678BC4EC8F}"/>
              </a:ext>
            </a:extLst>
          </p:cNvPr>
          <p:cNvSpPr txBox="1"/>
          <p:nvPr/>
        </p:nvSpPr>
        <p:spPr>
          <a:xfrm>
            <a:off x="674482" y="830314"/>
            <a:ext cx="27160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EBD 4º TRIMESTRE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EA0B93B-3ABA-0A19-A718-6354E8E59787}"/>
              </a:ext>
            </a:extLst>
          </p:cNvPr>
          <p:cNvSpPr txBox="1"/>
          <p:nvPr/>
        </p:nvSpPr>
        <p:spPr>
          <a:xfrm>
            <a:off x="5355126" y="646331"/>
            <a:ext cx="311439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– O CUIDADO DOS PAIS COM OS FILHOS</a:t>
            </a:r>
          </a:p>
          <a:p>
            <a:endParaRPr lang="pt-PT" sz="24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PT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Prioridades na vida familiar.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92AA6A5-B8FF-22E3-254E-B814E9E9DAB5}"/>
              </a:ext>
            </a:extLst>
          </p:cNvPr>
          <p:cNvSpPr txBox="1"/>
          <p:nvPr/>
        </p:nvSpPr>
        <p:spPr>
          <a:xfrm>
            <a:off x="572631" y="3053002"/>
            <a:ext cx="799873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pt-PT" sz="2400" b="1" i="1" dirty="0">
                <a:solidFill>
                  <a:srgbClr val="002060"/>
                </a:solidFill>
              </a:rPr>
              <a:t>Os cristãos devem ter cuidado e atenção com sua família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t-PT" sz="2400" b="1" i="1" dirty="0">
                <a:solidFill>
                  <a:srgbClr val="002060"/>
                </a:solidFill>
              </a:rPr>
              <a:t>Por isso, se pudéssemos estabelecer uma hierarquia de prioridades na vida do cristão, faríamos assim: </a:t>
            </a:r>
          </a:p>
          <a:p>
            <a:r>
              <a:rPr lang="pt-PT" sz="2400" b="1" i="1" dirty="0">
                <a:solidFill>
                  <a:srgbClr val="FF0000"/>
                </a:solidFill>
              </a:rPr>
              <a:t>1) o cônjuge; 2) os filhos; 3) a igreja local.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t-PT" sz="2400" b="1" i="1" dirty="0">
                <a:solidFill>
                  <a:srgbClr val="002060"/>
                </a:solidFill>
              </a:rPr>
              <a:t>Assim, quando a nossa família está bem cuidada, consequentemente, teremos uma igreja bem assistida.  </a:t>
            </a:r>
          </a:p>
        </p:txBody>
      </p:sp>
    </p:spTree>
    <p:extLst>
      <p:ext uri="{BB962C8B-B14F-4D97-AF65-F5344CB8AC3E}">
        <p14:creationId xmlns:p14="http://schemas.microsoft.com/office/powerpoint/2010/main" val="798065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13EA861-35F2-133F-2E0C-6F8DF75B44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822" b="12525"/>
          <a:stretch/>
        </p:blipFill>
        <p:spPr>
          <a:xfrm>
            <a:off x="2" y="0"/>
            <a:ext cx="5042778" cy="34290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DECD9BE-4992-FA12-2A71-F2678BC4EC8F}"/>
              </a:ext>
            </a:extLst>
          </p:cNvPr>
          <p:cNvSpPr txBox="1"/>
          <p:nvPr/>
        </p:nvSpPr>
        <p:spPr>
          <a:xfrm>
            <a:off x="674482" y="830314"/>
            <a:ext cx="27160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EBD 4º TRIMESTRE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EA0B93B-3ABA-0A19-A718-6354E8E59787}"/>
              </a:ext>
            </a:extLst>
          </p:cNvPr>
          <p:cNvSpPr txBox="1"/>
          <p:nvPr/>
        </p:nvSpPr>
        <p:spPr>
          <a:xfrm>
            <a:off x="5187638" y="769441"/>
            <a:ext cx="328188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– O CUIDADO DOS PAIS COM OS FILHOS</a:t>
            </a:r>
          </a:p>
          <a:p>
            <a:r>
              <a:rPr lang="pt-PT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Disciplina e estímulos aos filhos.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92AA6A5-B8FF-22E3-254E-B814E9E9DAB5}"/>
              </a:ext>
            </a:extLst>
          </p:cNvPr>
          <p:cNvSpPr txBox="1"/>
          <p:nvPr/>
        </p:nvSpPr>
        <p:spPr>
          <a:xfrm>
            <a:off x="572631" y="3813493"/>
            <a:ext cx="799873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pt-PT" sz="2400" b="1" i="1">
                <a:solidFill>
                  <a:srgbClr val="002060"/>
                </a:solidFill>
              </a:rPr>
              <a:t>A disciplina pelo ensino e  exemplo dos pais geram nos filhos obediência, honra e responsabilidade.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t-PT" sz="2400" b="1" i="1">
                <a:solidFill>
                  <a:srgbClr val="002060"/>
                </a:solidFill>
              </a:rPr>
              <a:t>Os pais devem corrigir os filhos, mas também elogia-los, dar carinho e atenção que é a demonstração de amor e cuidado com eles.</a:t>
            </a:r>
            <a:endParaRPr lang="pt-PT" sz="24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723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13EA861-35F2-133F-2E0C-6F8DF75B44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822" b="12525"/>
          <a:stretch/>
        </p:blipFill>
        <p:spPr>
          <a:xfrm>
            <a:off x="2" y="0"/>
            <a:ext cx="4744014" cy="3041964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DECD9BE-4992-FA12-2A71-F2678BC4EC8F}"/>
              </a:ext>
            </a:extLst>
          </p:cNvPr>
          <p:cNvSpPr txBox="1"/>
          <p:nvPr/>
        </p:nvSpPr>
        <p:spPr>
          <a:xfrm>
            <a:off x="674482" y="830314"/>
            <a:ext cx="27160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EBD 4º TRIMESTRE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EA0B93B-3ABA-0A19-A718-6354E8E59787}"/>
              </a:ext>
            </a:extLst>
          </p:cNvPr>
          <p:cNvSpPr txBox="1"/>
          <p:nvPr/>
        </p:nvSpPr>
        <p:spPr>
          <a:xfrm>
            <a:off x="5232904" y="1226082"/>
            <a:ext cx="345842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 – BÊNÇÃOS, PAIS E FILHOS</a:t>
            </a:r>
          </a:p>
          <a:p>
            <a:r>
              <a:rPr lang="pt-PT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	Bênçãos para posteridade.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1F95A19-A873-70F7-905E-88F6A3515E10}"/>
              </a:ext>
            </a:extLst>
          </p:cNvPr>
          <p:cNvSpPr txBox="1"/>
          <p:nvPr/>
        </p:nvSpPr>
        <p:spPr>
          <a:xfrm>
            <a:off x="674482" y="3429000"/>
            <a:ext cx="765697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i="1" dirty="0"/>
              <a:t>Em </a:t>
            </a:r>
            <a:r>
              <a:rPr lang="pt-PT" sz="2000" b="1" i="1" dirty="0">
                <a:solidFill>
                  <a:srgbClr val="FF0000"/>
                </a:solidFill>
              </a:rPr>
              <a:t>Isaías 44: 3,4 </a:t>
            </a:r>
            <a:r>
              <a:rPr lang="pt-PT" sz="2000" b="1" i="1" dirty="0"/>
              <a:t>Vemos as bênçãos espirituais; </a:t>
            </a:r>
          </a:p>
          <a:p>
            <a:r>
              <a:rPr lang="pt-PT" sz="2000" b="1" i="1" dirty="0"/>
              <a:t>Um derramamento do Espírito sobre os filhos e sobre a sua posteridade.</a:t>
            </a:r>
          </a:p>
          <a:p>
            <a:r>
              <a:rPr lang="pt-PT" sz="2000" i="1" dirty="0">
                <a:solidFill>
                  <a:srgbClr val="FF0000"/>
                </a:solidFill>
              </a:rPr>
              <a:t>3 Porque derramarei água sobre o sedento, e rios sobre a terra seca; derramarei o meu Espírito sobre a tua posteridade, e a minha bênção sobre os teus descendentes.</a:t>
            </a:r>
          </a:p>
          <a:p>
            <a:r>
              <a:rPr lang="pt-PT" sz="2000" i="1" dirty="0">
                <a:solidFill>
                  <a:srgbClr val="FF0000"/>
                </a:solidFill>
              </a:rPr>
              <a:t>4 E brotarão como a erva, como salgueiros junto aos ribeiros das águas.</a:t>
            </a:r>
          </a:p>
        </p:txBody>
      </p:sp>
    </p:spTree>
    <p:extLst>
      <p:ext uri="{BB962C8B-B14F-4D97-AF65-F5344CB8AC3E}">
        <p14:creationId xmlns:p14="http://schemas.microsoft.com/office/powerpoint/2010/main" val="37953006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13EA861-35F2-133F-2E0C-6F8DF75B44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822" b="12525"/>
          <a:stretch/>
        </p:blipFill>
        <p:spPr>
          <a:xfrm>
            <a:off x="2" y="0"/>
            <a:ext cx="4744014" cy="3041964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DECD9BE-4992-FA12-2A71-F2678BC4EC8F}"/>
              </a:ext>
            </a:extLst>
          </p:cNvPr>
          <p:cNvSpPr txBox="1"/>
          <p:nvPr/>
        </p:nvSpPr>
        <p:spPr>
          <a:xfrm>
            <a:off x="674482" y="830314"/>
            <a:ext cx="27160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EBD 4º TRIMESTRE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EA0B93B-3ABA-0A19-A718-6354E8E59787}"/>
              </a:ext>
            </a:extLst>
          </p:cNvPr>
          <p:cNvSpPr txBox="1"/>
          <p:nvPr/>
        </p:nvSpPr>
        <p:spPr>
          <a:xfrm>
            <a:off x="5232904" y="1226082"/>
            <a:ext cx="345842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 – BÊNÇÃOS, PAIS E FILHOS</a:t>
            </a:r>
          </a:p>
          <a:p>
            <a:r>
              <a:rPr lang="pt-PT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	Bênçãos para posteridade.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C894101-3EAB-EDB2-C737-0BB1134E5995}"/>
              </a:ext>
            </a:extLst>
          </p:cNvPr>
          <p:cNvSpPr txBox="1"/>
          <p:nvPr/>
        </p:nvSpPr>
        <p:spPr>
          <a:xfrm>
            <a:off x="285183" y="3429000"/>
            <a:ext cx="840614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dirty="0"/>
              <a:t>Em </a:t>
            </a:r>
            <a:r>
              <a:rPr lang="pt-PT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Joel 2.28 </a:t>
            </a:r>
            <a:r>
              <a:rPr lang="pt-PT" sz="2400" dirty="0"/>
              <a:t>as filhas e os filhos profetizarão</a:t>
            </a:r>
          </a:p>
          <a:p>
            <a:r>
              <a:rPr lang="pt-PT" sz="2400" dirty="0"/>
              <a:t>   </a:t>
            </a:r>
            <a:r>
              <a:rPr lang="pt-PT" sz="2400" i="1" dirty="0">
                <a:solidFill>
                  <a:srgbClr val="FF0000"/>
                </a:solidFill>
              </a:rPr>
              <a:t>E há de ser que, depois derramarei o meu Espírito sobre toda a carne, e vossos filhos e vossas filhas profetizarão, os vossos velhos terão sonhos, os vossos jovens terão visões.</a:t>
            </a:r>
          </a:p>
          <a:p>
            <a:r>
              <a:rPr lang="pt-PT" sz="2400" dirty="0"/>
              <a:t>Em </a:t>
            </a:r>
            <a:r>
              <a:rPr lang="pt-PT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Atos 2.39 </a:t>
            </a:r>
            <a:r>
              <a:rPr lang="pt-PT" sz="2400" dirty="0"/>
              <a:t>Pedro diz que </a:t>
            </a:r>
            <a:r>
              <a:rPr lang="pt-PT" sz="2400" i="1" dirty="0">
                <a:solidFill>
                  <a:srgbClr val="FF0000"/>
                </a:solidFill>
              </a:rPr>
              <a:t>“a promessa diz respeito a vós, a vossos filhos e a todos os que estão longe: a tantos quantos Deus, o nosso Senhor, chamar”</a:t>
            </a:r>
          </a:p>
        </p:txBody>
      </p:sp>
    </p:spTree>
    <p:extLst>
      <p:ext uri="{BB962C8B-B14F-4D97-AF65-F5344CB8AC3E}">
        <p14:creationId xmlns:p14="http://schemas.microsoft.com/office/powerpoint/2010/main" val="21340621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13EA861-35F2-133F-2E0C-6F8DF75B44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822" b="12525"/>
          <a:stretch/>
        </p:blipFill>
        <p:spPr>
          <a:xfrm>
            <a:off x="2" y="0"/>
            <a:ext cx="4744014" cy="3041964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DECD9BE-4992-FA12-2A71-F2678BC4EC8F}"/>
              </a:ext>
            </a:extLst>
          </p:cNvPr>
          <p:cNvSpPr txBox="1"/>
          <p:nvPr/>
        </p:nvSpPr>
        <p:spPr>
          <a:xfrm>
            <a:off x="674482" y="830314"/>
            <a:ext cx="27160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EBD 4º TRIMESTRE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EA0B93B-3ABA-0A19-A718-6354E8E59787}"/>
              </a:ext>
            </a:extLst>
          </p:cNvPr>
          <p:cNvSpPr txBox="1"/>
          <p:nvPr/>
        </p:nvSpPr>
        <p:spPr>
          <a:xfrm>
            <a:off x="5232904" y="1226082"/>
            <a:ext cx="345842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 – BÊNÇÃOS, PAIS E FILHOS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3B17C69-713D-20EA-ADF0-62525D8C40AD}"/>
              </a:ext>
            </a:extLst>
          </p:cNvPr>
          <p:cNvSpPr txBox="1"/>
          <p:nvPr/>
        </p:nvSpPr>
        <p:spPr>
          <a:xfrm>
            <a:off x="674482" y="3662149"/>
            <a:ext cx="801684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i="1" dirty="0"/>
              <a:t>É na nossa família que nossos filhos devem ser abençoados diariamente</a:t>
            </a:r>
          </a:p>
          <a:p>
            <a:r>
              <a:rPr lang="pt-PT" sz="2000" b="1" i="1" dirty="0"/>
              <a:t>Experiências com Deus</a:t>
            </a:r>
          </a:p>
          <a:p>
            <a:endParaRPr lang="pt-PT" sz="2000" b="1" i="1" dirty="0"/>
          </a:p>
          <a:p>
            <a:r>
              <a:rPr lang="pt-PT" sz="2000" b="1" i="1" dirty="0"/>
              <a:t>Oração, Louvor e a Palavra de Deus não devem faltar em nosso lar</a:t>
            </a:r>
          </a:p>
          <a:p>
            <a:r>
              <a:rPr lang="pt-PT" sz="2000" b="1" i="1" dirty="0"/>
              <a:t>Nossos filhos devem ter a liberdade de expressar suas lutas e problemas e buscar dos pais um caminho certo para serem vitoriosos.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FAEE623-129A-C4CB-347C-30D590560465}"/>
              </a:ext>
            </a:extLst>
          </p:cNvPr>
          <p:cNvSpPr txBox="1"/>
          <p:nvPr/>
        </p:nvSpPr>
        <p:spPr>
          <a:xfrm>
            <a:off x="5232902" y="2379929"/>
            <a:ext cx="34584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2.Família: Lugar onde os filhos devem ser abençoados.</a:t>
            </a:r>
          </a:p>
        </p:txBody>
      </p:sp>
    </p:spTree>
    <p:extLst>
      <p:ext uri="{BB962C8B-B14F-4D97-AF65-F5344CB8AC3E}">
        <p14:creationId xmlns:p14="http://schemas.microsoft.com/office/powerpoint/2010/main" val="18650310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13EA861-35F2-133F-2E0C-6F8DF75B44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822" b="12525"/>
          <a:stretch/>
        </p:blipFill>
        <p:spPr>
          <a:xfrm>
            <a:off x="2" y="0"/>
            <a:ext cx="4744014" cy="3041964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DECD9BE-4992-FA12-2A71-F2678BC4EC8F}"/>
              </a:ext>
            </a:extLst>
          </p:cNvPr>
          <p:cNvSpPr txBox="1"/>
          <p:nvPr/>
        </p:nvSpPr>
        <p:spPr>
          <a:xfrm>
            <a:off x="674482" y="830314"/>
            <a:ext cx="27160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EBD 4º TRIMESTRE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EA0B93B-3ABA-0A19-A718-6354E8E59787}"/>
              </a:ext>
            </a:extLst>
          </p:cNvPr>
          <p:cNvSpPr txBox="1"/>
          <p:nvPr/>
        </p:nvSpPr>
        <p:spPr>
          <a:xfrm>
            <a:off x="5232904" y="1226082"/>
            <a:ext cx="345842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 – BÊNÇÃOS, PAIS E FILHOS</a:t>
            </a:r>
          </a:p>
          <a:p>
            <a:r>
              <a:rPr lang="pt-PT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	Pais que protegem seus filhos.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EF5A286-535B-EC51-9C52-328B97E4F235}"/>
              </a:ext>
            </a:extLst>
          </p:cNvPr>
          <p:cNvSpPr txBox="1"/>
          <p:nvPr/>
        </p:nvSpPr>
        <p:spPr>
          <a:xfrm>
            <a:off x="674481" y="3349068"/>
            <a:ext cx="801684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t-PT" sz="2400" b="1" i="1" dirty="0"/>
              <a:t>Nosso Lar deve ser um lugar de proteção e guarida para nossos filhos</a:t>
            </a:r>
          </a:p>
          <a:p>
            <a:pPr marL="342900" indent="-342900"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t-PT" sz="2400" b="1" i="1" dirty="0"/>
              <a:t>A infância, adolescência e juventude de nossos filhos devem ser seguidas e cuidadas com sabedoria para que em cada fase sejam abençoados</a:t>
            </a:r>
          </a:p>
          <a:p>
            <a:pPr marL="342900" indent="-342900"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t-PT" sz="2400" b="1" i="1" dirty="0"/>
              <a:t>Nossos filhos devem sempre ouvir de nós palavras sabias, palavras de animo e de encorajamento para vencerem as lutas do dia a dia</a:t>
            </a:r>
          </a:p>
        </p:txBody>
      </p:sp>
    </p:spTree>
    <p:extLst>
      <p:ext uri="{BB962C8B-B14F-4D97-AF65-F5344CB8AC3E}">
        <p14:creationId xmlns:p14="http://schemas.microsoft.com/office/powerpoint/2010/main" val="15007728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13EA861-35F2-133F-2E0C-6F8DF75B44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822" b="12525"/>
          <a:stretch/>
        </p:blipFill>
        <p:spPr>
          <a:xfrm>
            <a:off x="1" y="-1"/>
            <a:ext cx="9219767" cy="685800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DECD9BE-4992-FA12-2A71-F2678BC4EC8F}"/>
              </a:ext>
            </a:extLst>
          </p:cNvPr>
          <p:cNvSpPr txBox="1"/>
          <p:nvPr/>
        </p:nvSpPr>
        <p:spPr>
          <a:xfrm>
            <a:off x="3251864" y="1880516"/>
            <a:ext cx="27160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EBD 4º TRIMESTRE</a:t>
            </a:r>
          </a:p>
        </p:txBody>
      </p:sp>
    </p:spTree>
    <p:extLst>
      <p:ext uri="{BB962C8B-B14F-4D97-AF65-F5344CB8AC3E}">
        <p14:creationId xmlns:p14="http://schemas.microsoft.com/office/powerpoint/2010/main" val="15610656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13EA861-35F2-133F-2E0C-6F8DF75B44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822" b="12525"/>
          <a:stretch/>
        </p:blipFill>
        <p:spPr>
          <a:xfrm>
            <a:off x="2" y="0"/>
            <a:ext cx="9143998" cy="235390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DECD9BE-4992-FA12-2A71-F2678BC4EC8F}"/>
              </a:ext>
            </a:extLst>
          </p:cNvPr>
          <p:cNvSpPr txBox="1"/>
          <p:nvPr/>
        </p:nvSpPr>
        <p:spPr>
          <a:xfrm>
            <a:off x="3213980" y="946117"/>
            <a:ext cx="27160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EBD 4º TRIMESTRE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973F069-50F7-79C5-C35A-C929CA507190}"/>
              </a:ext>
            </a:extLst>
          </p:cNvPr>
          <p:cNvSpPr txBox="1"/>
          <p:nvPr/>
        </p:nvSpPr>
        <p:spPr>
          <a:xfrm>
            <a:off x="1496085" y="2638298"/>
            <a:ext cx="615183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 dirty="0">
                <a:solidFill>
                  <a:srgbClr val="FF0000"/>
                </a:solidFill>
              </a:rPr>
              <a:t>1.</a:t>
            </a:r>
            <a:r>
              <a:rPr lang="pt-PT" sz="4000" b="1" dirty="0"/>
              <a:t>  Como os filhos são qualificados no Salmo 127?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D002778-756E-B0F5-EE19-2639C3F68876}"/>
              </a:ext>
            </a:extLst>
          </p:cNvPr>
          <p:cNvSpPr txBox="1"/>
          <p:nvPr/>
        </p:nvSpPr>
        <p:spPr>
          <a:xfrm>
            <a:off x="482097" y="4246134"/>
            <a:ext cx="817980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dirty="0"/>
              <a:t>Os filhos são apresentados como “herança do Senhor” e “galardão” (</a:t>
            </a:r>
            <a:r>
              <a:rPr lang="pt-PT" sz="3600" dirty="0" err="1"/>
              <a:t>Sl</a:t>
            </a:r>
            <a:r>
              <a:rPr lang="pt-PT" sz="3600" dirty="0"/>
              <a:t> 127.3).</a:t>
            </a:r>
          </a:p>
        </p:txBody>
      </p:sp>
    </p:spTree>
    <p:extLst>
      <p:ext uri="{BB962C8B-B14F-4D97-AF65-F5344CB8AC3E}">
        <p14:creationId xmlns:p14="http://schemas.microsoft.com/office/powerpoint/2010/main" val="2928704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13EA861-35F2-133F-2E0C-6F8DF75B44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822" b="12525"/>
          <a:stretch/>
        </p:blipFill>
        <p:spPr>
          <a:xfrm>
            <a:off x="2" y="0"/>
            <a:ext cx="9143998" cy="1938993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DECD9BE-4992-FA12-2A71-F2678BC4EC8F}"/>
              </a:ext>
            </a:extLst>
          </p:cNvPr>
          <p:cNvSpPr txBox="1"/>
          <p:nvPr/>
        </p:nvSpPr>
        <p:spPr>
          <a:xfrm>
            <a:off x="3213980" y="800480"/>
            <a:ext cx="27160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EBD 4º TRIMESTRE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973F069-50F7-79C5-C35A-C929CA507190}"/>
              </a:ext>
            </a:extLst>
          </p:cNvPr>
          <p:cNvSpPr txBox="1"/>
          <p:nvPr/>
        </p:nvSpPr>
        <p:spPr>
          <a:xfrm>
            <a:off x="989091" y="2062625"/>
            <a:ext cx="716581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 dirty="0">
                <a:solidFill>
                  <a:srgbClr val="FF0000"/>
                </a:solidFill>
              </a:rPr>
              <a:t>2.</a:t>
            </a:r>
            <a:r>
              <a:rPr lang="pt-PT" sz="4000" b="1" dirty="0"/>
              <a:t>  O que pode promover um ambiente em que pais e filhos cresçam juntos na fé em Cristo?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D002778-756E-B0F5-EE19-2639C3F68876}"/>
              </a:ext>
            </a:extLst>
          </p:cNvPr>
          <p:cNvSpPr txBox="1"/>
          <p:nvPr/>
        </p:nvSpPr>
        <p:spPr>
          <a:xfrm>
            <a:off x="482097" y="4125249"/>
            <a:ext cx="817980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i="1" dirty="0"/>
              <a:t>A parceria em amor e a disciplina aplicada com sabedoria promoverão um ambiente em que pais e filhos crescerão juntos na fé em Cristo.</a:t>
            </a:r>
          </a:p>
        </p:txBody>
      </p:sp>
    </p:spTree>
    <p:extLst>
      <p:ext uri="{BB962C8B-B14F-4D97-AF65-F5344CB8AC3E}">
        <p14:creationId xmlns:p14="http://schemas.microsoft.com/office/powerpoint/2010/main" val="255337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13EA861-35F2-133F-2E0C-6F8DF75B44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822" b="12525"/>
          <a:stretch/>
        </p:blipFill>
        <p:spPr>
          <a:xfrm>
            <a:off x="2" y="0"/>
            <a:ext cx="9143998" cy="229958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DECD9BE-4992-FA12-2A71-F2678BC4EC8F}"/>
              </a:ext>
            </a:extLst>
          </p:cNvPr>
          <p:cNvSpPr txBox="1"/>
          <p:nvPr/>
        </p:nvSpPr>
        <p:spPr>
          <a:xfrm>
            <a:off x="3213980" y="800480"/>
            <a:ext cx="27160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EBD 4º TRIMESTRE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973F069-50F7-79C5-C35A-C929CA507190}"/>
              </a:ext>
            </a:extLst>
          </p:cNvPr>
          <p:cNvSpPr txBox="1"/>
          <p:nvPr/>
        </p:nvSpPr>
        <p:spPr>
          <a:xfrm>
            <a:off x="669956" y="2493512"/>
            <a:ext cx="780408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b="1" dirty="0">
                <a:solidFill>
                  <a:srgbClr val="FF0000"/>
                </a:solidFill>
              </a:rPr>
              <a:t>3.</a:t>
            </a:r>
            <a:r>
              <a:rPr lang="pt-PT" sz="3200" b="1" dirty="0"/>
              <a:t> Qual é uma das principais responsabilidades dos pais com os filhos?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D002778-756E-B0F5-EE19-2639C3F68876}"/>
              </a:ext>
            </a:extLst>
          </p:cNvPr>
          <p:cNvSpPr txBox="1"/>
          <p:nvPr/>
        </p:nvSpPr>
        <p:spPr>
          <a:xfrm>
            <a:off x="482097" y="3862699"/>
            <a:ext cx="817980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i="1" dirty="0"/>
              <a:t>Uma dessas maiores responsabilidades é a de cultivar o ensino da Palavra de Deus na família.</a:t>
            </a:r>
          </a:p>
        </p:txBody>
      </p:sp>
    </p:spTree>
    <p:extLst>
      <p:ext uri="{BB962C8B-B14F-4D97-AF65-F5344CB8AC3E}">
        <p14:creationId xmlns:p14="http://schemas.microsoft.com/office/powerpoint/2010/main" val="3258591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13EA861-35F2-133F-2E0C-6F8DF75B44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822" b="12525"/>
          <a:stretch/>
        </p:blipFill>
        <p:spPr>
          <a:xfrm>
            <a:off x="2" y="0"/>
            <a:ext cx="9143998" cy="229958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DECD9BE-4992-FA12-2A71-F2678BC4EC8F}"/>
              </a:ext>
            </a:extLst>
          </p:cNvPr>
          <p:cNvSpPr txBox="1"/>
          <p:nvPr/>
        </p:nvSpPr>
        <p:spPr>
          <a:xfrm>
            <a:off x="3213980" y="800480"/>
            <a:ext cx="27160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EBD 4º TRIMESTRE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973F069-50F7-79C5-C35A-C929CA507190}"/>
              </a:ext>
            </a:extLst>
          </p:cNvPr>
          <p:cNvSpPr txBox="1"/>
          <p:nvPr/>
        </p:nvSpPr>
        <p:spPr>
          <a:xfrm>
            <a:off x="669956" y="2493512"/>
            <a:ext cx="780408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b="1" dirty="0">
                <a:solidFill>
                  <a:srgbClr val="FF0000"/>
                </a:solidFill>
              </a:rPr>
              <a:t>4. </a:t>
            </a:r>
            <a:r>
              <a:rPr lang="pt-PT" sz="3200" b="1" dirty="0"/>
              <a:t>Se por um lado deve ocorrer a disciplina, por outro deve ocorrer o quê?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D002778-756E-B0F5-EE19-2639C3F68876}"/>
              </a:ext>
            </a:extLst>
          </p:cNvPr>
          <p:cNvSpPr txBox="1"/>
          <p:nvPr/>
        </p:nvSpPr>
        <p:spPr>
          <a:xfrm>
            <a:off x="669956" y="3764662"/>
            <a:ext cx="780408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i="1" dirty="0"/>
              <a:t>Se por um lado deve ocorrer a disciplina; por outro, deve ocorrer o elogio, o afago, a demonstração de carinho e afeto pelos filhos para que haja a devida confiança e segurança no relacionamento familiar.</a:t>
            </a:r>
          </a:p>
        </p:txBody>
      </p:sp>
    </p:spTree>
    <p:extLst>
      <p:ext uri="{BB962C8B-B14F-4D97-AF65-F5344CB8AC3E}">
        <p14:creationId xmlns:p14="http://schemas.microsoft.com/office/powerpoint/2010/main" val="4075146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13EA861-35F2-133F-2E0C-6F8DF75B44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822" b="12525"/>
          <a:stretch/>
        </p:blipFill>
        <p:spPr>
          <a:xfrm>
            <a:off x="2" y="0"/>
            <a:ext cx="9143998" cy="229958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DECD9BE-4992-FA12-2A71-F2678BC4EC8F}"/>
              </a:ext>
            </a:extLst>
          </p:cNvPr>
          <p:cNvSpPr txBox="1"/>
          <p:nvPr/>
        </p:nvSpPr>
        <p:spPr>
          <a:xfrm>
            <a:off x="3213980" y="800480"/>
            <a:ext cx="27160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EBD 4º TRIMESTRE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973F069-50F7-79C5-C35A-C929CA507190}"/>
              </a:ext>
            </a:extLst>
          </p:cNvPr>
          <p:cNvSpPr txBox="1"/>
          <p:nvPr/>
        </p:nvSpPr>
        <p:spPr>
          <a:xfrm>
            <a:off x="669956" y="2493512"/>
            <a:ext cx="780408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b="1" dirty="0">
                <a:solidFill>
                  <a:srgbClr val="FF0000"/>
                </a:solidFill>
              </a:rPr>
              <a:t>5. </a:t>
            </a:r>
            <a:r>
              <a:rPr lang="pt-PT" sz="3200" b="1" dirty="0"/>
              <a:t>Na família, o que os pais devem garantir para os seus filhos?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D002778-756E-B0F5-EE19-2639C3F68876}"/>
              </a:ext>
            </a:extLst>
          </p:cNvPr>
          <p:cNvSpPr txBox="1"/>
          <p:nvPr/>
        </p:nvSpPr>
        <p:spPr>
          <a:xfrm>
            <a:off x="669955" y="3873303"/>
            <a:ext cx="780408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i="1" dirty="0"/>
              <a:t>Os pais devem garantir um ambiente na família em que os filhos se sintam protegidos em cada etapa do desenvolvimento, ou seja, quer na infância, na adolescência ou na juventude.</a:t>
            </a:r>
          </a:p>
        </p:txBody>
      </p:sp>
    </p:spTree>
    <p:extLst>
      <p:ext uri="{BB962C8B-B14F-4D97-AF65-F5344CB8AC3E}">
        <p14:creationId xmlns:p14="http://schemas.microsoft.com/office/powerpoint/2010/main" val="3714726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108</TotalTime>
  <Words>1745</Words>
  <Application>Microsoft Office PowerPoint</Application>
  <PresentationFormat>Apresentação no Ecrã (4:3)</PresentationFormat>
  <Paragraphs>129</Paragraphs>
  <Slides>22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Dilvane Zanardine</dc:creator>
  <cp:lastModifiedBy>Dilvane Zanardine</cp:lastModifiedBy>
  <cp:revision>2</cp:revision>
  <dcterms:created xsi:type="dcterms:W3CDTF">2024-11-27T18:05:11Z</dcterms:created>
  <dcterms:modified xsi:type="dcterms:W3CDTF">2024-11-28T18:17:31Z</dcterms:modified>
</cp:coreProperties>
</file>