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80" r:id="rId3"/>
    <p:sldId id="281" r:id="rId4"/>
    <p:sldId id="273" r:id="rId5"/>
    <p:sldId id="257" r:id="rId6"/>
    <p:sldId id="258" r:id="rId7"/>
    <p:sldId id="259" r:id="rId8"/>
    <p:sldId id="264" r:id="rId9"/>
    <p:sldId id="260" r:id="rId10"/>
    <p:sldId id="261" r:id="rId11"/>
    <p:sldId id="262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9" r:id="rId21"/>
    <p:sldId id="274" r:id="rId22"/>
    <p:sldId id="275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7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3479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026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247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8669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5747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190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091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361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840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523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4019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B83C9-FD19-445F-97E6-C0552B836747}" type="datetimeFigureOut">
              <a:rPr lang="pt-PT" smtClean="0"/>
              <a:t>01/01/2025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BAF82-6147-43DA-A58B-B781E8E69A9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804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4B27DC6-EFDF-5038-2D08-20A65D2D40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36" b="3498"/>
          <a:stretch/>
        </p:blipFill>
        <p:spPr>
          <a:xfrm>
            <a:off x="-1" y="0"/>
            <a:ext cx="4363771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3C84D46-66A1-14DB-340C-90DC9B86E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70" y="0"/>
            <a:ext cx="478023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4AA930C-B59D-1B3F-3811-6F52E599F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789" y="57313"/>
            <a:ext cx="1889924" cy="235326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600923C-8F4A-C910-FA18-0B993F728EF8}"/>
              </a:ext>
            </a:extLst>
          </p:cNvPr>
          <p:cNvSpPr txBox="1"/>
          <p:nvPr/>
        </p:nvSpPr>
        <p:spPr>
          <a:xfrm>
            <a:off x="4412442" y="4767465"/>
            <a:ext cx="2462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latin typeface="Bungee Inline" pitchFamily="2" charset="0"/>
              </a:rPr>
              <a:t>Professor </a:t>
            </a:r>
            <a:r>
              <a:rPr lang="pt-PT" b="1" i="1" dirty="0" err="1">
                <a:latin typeface="Bungee Inline" pitchFamily="2" charset="0"/>
              </a:rPr>
              <a:t>Quaglio</a:t>
            </a:r>
            <a:r>
              <a:rPr lang="pt-PT" b="1" i="1" dirty="0">
                <a:latin typeface="Bungee Inline" pitchFamily="2" charset="0"/>
              </a:rPr>
              <a:t> </a:t>
            </a:r>
            <a:r>
              <a:rPr lang="pt-PT" b="1" i="1" dirty="0" err="1">
                <a:latin typeface="Bungee Inline" pitchFamily="2" charset="0"/>
              </a:rPr>
              <a:t>Junior</a:t>
            </a:r>
            <a:endParaRPr lang="pt-PT" b="1" i="1" dirty="0">
              <a:latin typeface="Bungee Inlin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516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12B502F-5E45-0B04-EFF8-44DBDBA0BDD6}"/>
              </a:ext>
            </a:extLst>
          </p:cNvPr>
          <p:cNvSpPr txBox="1"/>
          <p:nvPr/>
        </p:nvSpPr>
        <p:spPr>
          <a:xfrm>
            <a:off x="1586620" y="798431"/>
            <a:ext cx="597076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/>
              <a:t>TEXTO ÁUREO</a:t>
            </a:r>
          </a:p>
          <a:p>
            <a:endParaRPr lang="pt-PT" sz="3200" b="1" dirty="0"/>
          </a:p>
          <a:p>
            <a:r>
              <a:rPr lang="pt-PT" sz="2800" i="1" dirty="0"/>
              <a:t>“Amados, procurando eu escrever-vos com toda a diligência acerca da comum salvação, tive por necessidade escrever-vos e exortar-vos a batalhar pela fé que uma vez foi dada aos santos.” (</a:t>
            </a:r>
            <a:r>
              <a:rPr lang="pt-PT" sz="2800" i="1" dirty="0" err="1"/>
              <a:t>Jd</a:t>
            </a:r>
            <a:r>
              <a:rPr lang="pt-PT" sz="2800" i="1" dirty="0"/>
              <a:t> 3)</a:t>
            </a:r>
          </a:p>
        </p:txBody>
      </p:sp>
    </p:spTree>
    <p:extLst>
      <p:ext uri="{BB962C8B-B14F-4D97-AF65-F5344CB8AC3E}">
        <p14:creationId xmlns:p14="http://schemas.microsoft.com/office/powerpoint/2010/main" val="405975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AC941F8-0CC9-C7BA-F329-CA21C279F671}"/>
              </a:ext>
            </a:extLst>
          </p:cNvPr>
          <p:cNvSpPr txBox="1"/>
          <p:nvPr/>
        </p:nvSpPr>
        <p:spPr>
          <a:xfrm>
            <a:off x="1455344" y="890960"/>
            <a:ext cx="6233311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/>
              <a:t>VERDADE PRÁTICA</a:t>
            </a:r>
          </a:p>
          <a:p>
            <a:endParaRPr lang="pt-PT" dirty="0"/>
          </a:p>
          <a:p>
            <a:r>
              <a:rPr lang="pt-PT" sz="2800" i="1" dirty="0"/>
              <a:t>Heresias são crenças e práticas contrárias ao pensamento bíblico que distorcem os pontos principais da doutrina bíblica.</a:t>
            </a:r>
          </a:p>
        </p:txBody>
      </p:sp>
    </p:spTree>
    <p:extLst>
      <p:ext uri="{BB962C8B-B14F-4D97-AF65-F5344CB8AC3E}">
        <p14:creationId xmlns:p14="http://schemas.microsoft.com/office/powerpoint/2010/main" val="2680582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3E51CE2-CE8B-5723-F32B-16032A5C64F9}"/>
              </a:ext>
            </a:extLst>
          </p:cNvPr>
          <p:cNvSpPr txBox="1"/>
          <p:nvPr/>
        </p:nvSpPr>
        <p:spPr>
          <a:xfrm>
            <a:off x="1729212" y="1500240"/>
            <a:ext cx="56855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I) Identificar as ameaças hereges que assolam a Igreja de Cristo nos últimos dias;</a:t>
            </a:r>
          </a:p>
          <a:p>
            <a:r>
              <a:rPr lang="pt-PT" sz="3200" b="1" dirty="0">
                <a:solidFill>
                  <a:srgbClr val="FF0000"/>
                </a:solidFill>
              </a:rPr>
              <a:t>II) Apresentar o conceito de Apologética Cristã;</a:t>
            </a:r>
          </a:p>
          <a:p>
            <a:r>
              <a:rPr lang="pt-PT" sz="3200" b="1" dirty="0">
                <a:solidFill>
                  <a:srgbClr val="FF0000"/>
                </a:solidFill>
              </a:rPr>
              <a:t>III) Definir o que são as heresias.</a:t>
            </a:r>
          </a:p>
        </p:txBody>
      </p:sp>
    </p:spTree>
    <p:extLst>
      <p:ext uri="{BB962C8B-B14F-4D97-AF65-F5344CB8AC3E}">
        <p14:creationId xmlns:p14="http://schemas.microsoft.com/office/powerpoint/2010/main" val="90604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2446A2A-4137-DA59-36A7-0B40FE26A4F7}"/>
              </a:ext>
            </a:extLst>
          </p:cNvPr>
          <p:cNvSpPr txBox="1"/>
          <p:nvPr/>
        </p:nvSpPr>
        <p:spPr>
          <a:xfrm>
            <a:off x="5748950" y="325926"/>
            <a:ext cx="2625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D08C4C1-BB08-EA55-D3AC-2BF3E8D9B696}"/>
              </a:ext>
            </a:extLst>
          </p:cNvPr>
          <p:cNvSpPr txBox="1"/>
          <p:nvPr/>
        </p:nvSpPr>
        <p:spPr>
          <a:xfrm>
            <a:off x="5280433" y="1016748"/>
            <a:ext cx="35625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Heresias são crenças e práticas contrárias ao pensamento bíblico.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68A81B-907D-6E49-5E40-9F9C7D60A371}"/>
              </a:ext>
            </a:extLst>
          </p:cNvPr>
          <p:cNvSpPr txBox="1"/>
          <p:nvPr/>
        </p:nvSpPr>
        <p:spPr>
          <a:xfrm>
            <a:off x="5404918" y="2000816"/>
            <a:ext cx="33135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/>
              <a:t>As heresias distorcem pontos principais da doutrina cristã.</a:t>
            </a:r>
          </a:p>
          <a:p>
            <a:endParaRPr lang="pt-PT" sz="2400" b="1" i="1" dirty="0"/>
          </a:p>
          <a:p>
            <a:r>
              <a:rPr lang="pt-PT" sz="2400" b="1" i="1" dirty="0"/>
              <a:t>Confrontam o cristianismo histórico e criam um problema para as igrejas e as famílias.</a:t>
            </a:r>
          </a:p>
        </p:txBody>
      </p:sp>
    </p:spTree>
    <p:extLst>
      <p:ext uri="{BB962C8B-B14F-4D97-AF65-F5344CB8AC3E}">
        <p14:creationId xmlns:p14="http://schemas.microsoft.com/office/powerpoint/2010/main" val="378053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2446A2A-4137-DA59-36A7-0B40FE26A4F7}"/>
              </a:ext>
            </a:extLst>
          </p:cNvPr>
          <p:cNvSpPr txBox="1"/>
          <p:nvPr/>
        </p:nvSpPr>
        <p:spPr>
          <a:xfrm>
            <a:off x="5748950" y="325926"/>
            <a:ext cx="2625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D08C4C1-BB08-EA55-D3AC-2BF3E8D9B696}"/>
              </a:ext>
            </a:extLst>
          </p:cNvPr>
          <p:cNvSpPr txBox="1"/>
          <p:nvPr/>
        </p:nvSpPr>
        <p:spPr>
          <a:xfrm>
            <a:off x="4927351" y="1101815"/>
            <a:ext cx="39156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>
                <a:solidFill>
                  <a:srgbClr val="FF0000"/>
                </a:solidFill>
              </a:rPr>
              <a:t>Heresias são crenças e práticas contrárias ao pensamento bíblico.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68A81B-907D-6E49-5E40-9F9C7D60A371}"/>
              </a:ext>
            </a:extLst>
          </p:cNvPr>
          <p:cNvSpPr txBox="1"/>
          <p:nvPr/>
        </p:nvSpPr>
        <p:spPr>
          <a:xfrm>
            <a:off x="5051835" y="2000816"/>
            <a:ext cx="39156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/>
              <a:t>As heresias da atualidade são as mesmas da antiguidade, mas com uma roupagem nova, que foram rejeitadas pelos apóstolos e primeiros cristãos, pois </a:t>
            </a:r>
            <a:r>
              <a:rPr lang="pt-PT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"nada há novo debaixo do sol"(Ect.9).</a:t>
            </a:r>
          </a:p>
        </p:txBody>
      </p:sp>
    </p:spTree>
    <p:extLst>
      <p:ext uri="{BB962C8B-B14F-4D97-AF65-F5344CB8AC3E}">
        <p14:creationId xmlns:p14="http://schemas.microsoft.com/office/powerpoint/2010/main" val="3726379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2446A2A-4137-DA59-36A7-0B40FE26A4F7}"/>
              </a:ext>
            </a:extLst>
          </p:cNvPr>
          <p:cNvSpPr txBox="1"/>
          <p:nvPr/>
        </p:nvSpPr>
        <p:spPr>
          <a:xfrm>
            <a:off x="5400394" y="270818"/>
            <a:ext cx="2969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I – AS AMEÇAS DOS LOBOS VORAZES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D08C4C1-BB08-EA55-D3AC-2BF3E8D9B696}"/>
              </a:ext>
            </a:extLst>
          </p:cNvPr>
          <p:cNvSpPr txBox="1"/>
          <p:nvPr/>
        </p:nvSpPr>
        <p:spPr>
          <a:xfrm>
            <a:off x="5051835" y="1101815"/>
            <a:ext cx="39156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Os Cuidados pastorais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68A81B-907D-6E49-5E40-9F9C7D60A371}"/>
              </a:ext>
            </a:extLst>
          </p:cNvPr>
          <p:cNvSpPr txBox="1"/>
          <p:nvPr/>
        </p:nvSpPr>
        <p:spPr>
          <a:xfrm>
            <a:off x="5051835" y="1671202"/>
            <a:ext cx="39156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pastores consagrados pelo Espírito Santo, alimenta, guia e protege a igreja que foi lhe confiada por Deus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722813E-B32E-DD1E-A7B8-18AFDAE86E31}"/>
              </a:ext>
            </a:extLst>
          </p:cNvPr>
          <p:cNvSpPr txBox="1"/>
          <p:nvPr/>
        </p:nvSpPr>
        <p:spPr>
          <a:xfrm>
            <a:off x="5094838" y="3429000"/>
            <a:ext cx="358064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i="1" dirty="0">
                <a:solidFill>
                  <a:srgbClr val="FF0000"/>
                </a:solidFill>
              </a:rPr>
              <a:t>Lucas 15.4 </a:t>
            </a:r>
            <a:r>
              <a:rPr lang="pt-PT" b="1" i="1" dirty="0"/>
              <a:t>Que homem dentre vós, tendo cem ovelhas, e perdendo uma delas, não deixa no deserto as noventa e nove, e vai após a perdida até que venha a achá-la?</a:t>
            </a:r>
          </a:p>
          <a:p>
            <a:endParaRPr lang="pt-PT" b="1" i="1" dirty="0"/>
          </a:p>
          <a:p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Mateus 7.15-20</a:t>
            </a:r>
          </a:p>
        </p:txBody>
      </p:sp>
    </p:spTree>
    <p:extLst>
      <p:ext uri="{BB962C8B-B14F-4D97-AF65-F5344CB8AC3E}">
        <p14:creationId xmlns:p14="http://schemas.microsoft.com/office/powerpoint/2010/main" val="2806185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19EAA1C-9FCB-7BBF-9A7B-4D349096FD4D}"/>
              </a:ext>
            </a:extLst>
          </p:cNvPr>
          <p:cNvSpPr/>
          <p:nvPr/>
        </p:nvSpPr>
        <p:spPr>
          <a:xfrm>
            <a:off x="497940" y="1939705"/>
            <a:ext cx="8148119" cy="2978589"/>
          </a:xfrm>
          <a:prstGeom prst="rect">
            <a:avLst/>
          </a:prstGeom>
          <a:solidFill>
            <a:srgbClr val="6D76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/>
              <a:t>I - AS AMEÇAS DOS LOBOS VORAZES</a:t>
            </a:r>
          </a:p>
        </p:txBody>
      </p:sp>
    </p:spTree>
    <p:extLst>
      <p:ext uri="{BB962C8B-B14F-4D97-AF65-F5344CB8AC3E}">
        <p14:creationId xmlns:p14="http://schemas.microsoft.com/office/powerpoint/2010/main" val="2049570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D08C4C1-BB08-EA55-D3AC-2BF3E8D9B696}"/>
              </a:ext>
            </a:extLst>
          </p:cNvPr>
          <p:cNvSpPr txBox="1"/>
          <p:nvPr/>
        </p:nvSpPr>
        <p:spPr>
          <a:xfrm>
            <a:off x="5426422" y="524171"/>
            <a:ext cx="32501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2.”Depois da minha partida</a:t>
            </a:r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"(v.29).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577E04-5AA6-4553-AB3B-BCD653818477}"/>
              </a:ext>
            </a:extLst>
          </p:cNvPr>
          <p:cNvSpPr txBox="1"/>
          <p:nvPr/>
        </p:nvSpPr>
        <p:spPr>
          <a:xfrm>
            <a:off x="5194426" y="1951767"/>
            <a:ext cx="37141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400" i="1" dirty="0"/>
              <a:t>O Apóstolo Paulo chama atenção da igreja dos seus dias quanto ao avanço dos hereges na igreja depois que ele partisse.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2400" i="1" dirty="0"/>
              <a:t>Ele fala sobre os falsos doutrinadores, chamando-os de lobos.</a:t>
            </a:r>
          </a:p>
        </p:txBody>
      </p:sp>
    </p:spTree>
    <p:extLst>
      <p:ext uri="{BB962C8B-B14F-4D97-AF65-F5344CB8AC3E}">
        <p14:creationId xmlns:p14="http://schemas.microsoft.com/office/powerpoint/2010/main" val="1282715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2446A2A-4137-DA59-36A7-0B40FE26A4F7}"/>
              </a:ext>
            </a:extLst>
          </p:cNvPr>
          <p:cNvSpPr txBox="1"/>
          <p:nvPr/>
        </p:nvSpPr>
        <p:spPr>
          <a:xfrm>
            <a:off x="5194426" y="264472"/>
            <a:ext cx="3164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I – AS AMEÇAS DOS LOBOS VORAZES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D08C4C1-BB08-EA55-D3AC-2BF3E8D9B696}"/>
              </a:ext>
            </a:extLst>
          </p:cNvPr>
          <p:cNvSpPr txBox="1"/>
          <p:nvPr/>
        </p:nvSpPr>
        <p:spPr>
          <a:xfrm>
            <a:off x="5151423" y="1348036"/>
            <a:ext cx="32501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2.”Depois da minha partida</a:t>
            </a:r>
            <a:r>
              <a:rPr lang="pt-P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"(v.29).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577E04-5AA6-4553-AB3B-BCD653818477}"/>
              </a:ext>
            </a:extLst>
          </p:cNvPr>
          <p:cNvSpPr txBox="1"/>
          <p:nvPr/>
        </p:nvSpPr>
        <p:spPr>
          <a:xfrm>
            <a:off x="5194426" y="2505670"/>
            <a:ext cx="37413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i="1" dirty="0"/>
              <a:t>O verdadeiro ensino não é suficiente para impedir o falso ensino.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>
                <a:solidFill>
                  <a:srgbClr val="FF0000"/>
                </a:solidFill>
              </a:rPr>
              <a:t>2ª de Pedro 2.1</a:t>
            </a:r>
            <a:r>
              <a:rPr lang="pt-PT" i="1" dirty="0"/>
              <a:t>, fala dos falsos profetas “entre” o povo que introduzem heresias de perdição.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i="1" dirty="0"/>
              <a:t>A presença deles era notável no período apostólico,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sz="1600" b="1" i="1" dirty="0"/>
              <a:t>Gálatas 1.7 </a:t>
            </a:r>
            <a:r>
              <a:rPr lang="pt-PT" sz="1600" b="1" i="1" dirty="0">
                <a:solidFill>
                  <a:srgbClr val="FF0000"/>
                </a:solidFill>
              </a:rPr>
              <a:t>O qual não é outro, mas há alguns que vos inquietam e querem transtornar o evangelho de Cristo.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pt-PT" i="1" dirty="0"/>
          </a:p>
        </p:txBody>
      </p:sp>
    </p:spTree>
    <p:extLst>
      <p:ext uri="{BB962C8B-B14F-4D97-AF65-F5344CB8AC3E}">
        <p14:creationId xmlns:p14="http://schemas.microsoft.com/office/powerpoint/2010/main" val="1568039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2446A2A-4137-DA59-36A7-0B40FE26A4F7}"/>
              </a:ext>
            </a:extLst>
          </p:cNvPr>
          <p:cNvSpPr txBox="1"/>
          <p:nvPr/>
        </p:nvSpPr>
        <p:spPr>
          <a:xfrm>
            <a:off x="5194426" y="264472"/>
            <a:ext cx="3164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I – AS AMEÇAS DOS LOBOS VORAZES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D08C4C1-BB08-EA55-D3AC-2BF3E8D9B696}"/>
              </a:ext>
            </a:extLst>
          </p:cNvPr>
          <p:cNvSpPr txBox="1"/>
          <p:nvPr/>
        </p:nvSpPr>
        <p:spPr>
          <a:xfrm>
            <a:off x="5281566" y="1218579"/>
            <a:ext cx="35670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3.A origem dos falsos mestres(v.3o)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577E04-5AA6-4553-AB3B-BCD653818477}"/>
              </a:ext>
            </a:extLst>
          </p:cNvPr>
          <p:cNvSpPr txBox="1"/>
          <p:nvPr/>
        </p:nvSpPr>
        <p:spPr>
          <a:xfrm>
            <a:off x="5118603" y="2413338"/>
            <a:ext cx="3892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i="1" dirty="0"/>
              <a:t>Os lobos surgem de dentro da própria igreja “dentre vós mesmos”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i="1" dirty="0"/>
              <a:t>Falam coisas perversas para atraírem discípulos após si.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i="1" dirty="0"/>
              <a:t>Os discípulos dos falsos profetas permanecem andar em nosso meio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E79D84E-F584-6A6E-6C18-0FADCA6736E2}"/>
              </a:ext>
            </a:extLst>
          </p:cNvPr>
          <p:cNvSpPr/>
          <p:nvPr/>
        </p:nvSpPr>
        <p:spPr>
          <a:xfrm>
            <a:off x="4725909" y="4444662"/>
            <a:ext cx="4418091" cy="2413338"/>
          </a:xfrm>
          <a:prstGeom prst="rect">
            <a:avLst/>
          </a:prstGeom>
          <a:solidFill>
            <a:srgbClr val="6D76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Eles estão nas redes sociais corrigindo as Escrituras Sagradas.</a:t>
            </a:r>
          </a:p>
          <a:p>
            <a:pPr algn="ctr"/>
            <a:r>
              <a:rPr lang="pt-PT" dirty="0"/>
              <a:t>Seus discursos são modernos e emocionais a fim de ganhar adeptos para o seguirem. </a:t>
            </a:r>
          </a:p>
          <a:p>
            <a:pPr algn="ctr"/>
            <a:r>
              <a:rPr lang="pt-PT" b="1" i="1" dirty="0"/>
              <a:t>2ª Coríntios 11.13-15</a:t>
            </a:r>
          </a:p>
          <a:p>
            <a:pPr algn="ctr"/>
            <a:endParaRPr lang="pt-PT" b="1" i="1" dirty="0"/>
          </a:p>
          <a:p>
            <a:pPr algn="ctr"/>
            <a:endParaRPr lang="pt-PT" b="1" i="1" dirty="0"/>
          </a:p>
        </p:txBody>
      </p:sp>
    </p:spTree>
    <p:extLst>
      <p:ext uri="{BB962C8B-B14F-4D97-AF65-F5344CB8AC3E}">
        <p14:creationId xmlns:p14="http://schemas.microsoft.com/office/powerpoint/2010/main" val="2345432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8C02414-3EBD-ECB5-B8A6-2A4BEFC5E741}"/>
              </a:ext>
            </a:extLst>
          </p:cNvPr>
          <p:cNvSpPr/>
          <p:nvPr/>
        </p:nvSpPr>
        <p:spPr>
          <a:xfrm>
            <a:off x="593002" y="1844643"/>
            <a:ext cx="7957996" cy="3168713"/>
          </a:xfrm>
          <a:prstGeom prst="rect">
            <a:avLst/>
          </a:prstGeom>
          <a:solidFill>
            <a:srgbClr val="6D76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/>
              <a:t>II – O QUE É APOLOGÉTICA?</a:t>
            </a:r>
          </a:p>
        </p:txBody>
      </p:sp>
    </p:spTree>
    <p:extLst>
      <p:ext uri="{BB962C8B-B14F-4D97-AF65-F5344CB8AC3E}">
        <p14:creationId xmlns:p14="http://schemas.microsoft.com/office/powerpoint/2010/main" val="3349166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A6D79EB-FF8C-6675-F72A-0086D5BE051E}"/>
              </a:ext>
            </a:extLst>
          </p:cNvPr>
          <p:cNvSpPr txBox="1"/>
          <p:nvPr/>
        </p:nvSpPr>
        <p:spPr>
          <a:xfrm>
            <a:off x="4947718" y="340436"/>
            <a:ext cx="39337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</a:rPr>
              <a:t>1- Definição (1º </a:t>
            </a:r>
            <a:r>
              <a:rPr lang="pt-PT" sz="2800" b="1" dirty="0" err="1">
                <a:solidFill>
                  <a:srgbClr val="FF0000"/>
                </a:solidFill>
              </a:rPr>
              <a:t>Pe</a:t>
            </a:r>
            <a:r>
              <a:rPr lang="pt-PT" sz="2800" b="1" dirty="0">
                <a:solidFill>
                  <a:srgbClr val="FF0000"/>
                </a:solidFill>
              </a:rPr>
              <a:t> 3.15).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9CC9B9E-68BF-44C8-77C2-479233273962}"/>
              </a:ext>
            </a:extLst>
          </p:cNvPr>
          <p:cNvSpPr txBox="1"/>
          <p:nvPr/>
        </p:nvSpPr>
        <p:spPr>
          <a:xfrm flipH="1">
            <a:off x="4947718" y="2495199"/>
            <a:ext cx="39337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/>
              <a:t>Apologética cristã é a defesa lógica e racional da fé cristã e de suas práticas doutrinárias.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/>
              <a:t>É uma resposta ou uma explicação do cristão que não tem duvida da fé que professa.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PT" b="1" i="1" dirty="0"/>
              <a:t>Este Cristão está sempre preparado para dar uma resposta racional de porque segue a Cristo.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345AA52-54D3-29C1-FEA8-0BF57905CBB3}"/>
              </a:ext>
            </a:extLst>
          </p:cNvPr>
          <p:cNvSpPr txBox="1"/>
          <p:nvPr/>
        </p:nvSpPr>
        <p:spPr>
          <a:xfrm>
            <a:off x="4947718" y="1017708"/>
            <a:ext cx="39337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i="1" dirty="0">
                <a:solidFill>
                  <a:srgbClr val="FF0000"/>
                </a:solidFill>
              </a:rPr>
              <a:t>Antes, santificai ao Senhor Deus em vossos corações; e estai sempre preparados para responder com mansidão e temor a qualquer que vos pedir a razão da esperança que há em vós,</a:t>
            </a:r>
          </a:p>
        </p:txBody>
      </p:sp>
    </p:spTree>
    <p:extLst>
      <p:ext uri="{BB962C8B-B14F-4D97-AF65-F5344CB8AC3E}">
        <p14:creationId xmlns:p14="http://schemas.microsoft.com/office/powerpoint/2010/main" val="94601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A6D79EB-FF8C-6675-F72A-0086D5BE051E}"/>
              </a:ext>
            </a:extLst>
          </p:cNvPr>
          <p:cNvSpPr txBox="1"/>
          <p:nvPr/>
        </p:nvSpPr>
        <p:spPr>
          <a:xfrm>
            <a:off x="5475079" y="358623"/>
            <a:ext cx="28790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2. A que defesa Pedro se refere.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C56EA7B-F3FF-C259-C804-4F42FABA42C0}"/>
              </a:ext>
            </a:extLst>
          </p:cNvPr>
          <p:cNvSpPr txBox="1"/>
          <p:nvPr/>
        </p:nvSpPr>
        <p:spPr>
          <a:xfrm>
            <a:off x="5133311" y="1611518"/>
            <a:ext cx="35625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/>
              <a:t>O versículo 16 fala do bom testemunho cristão que devemos dar em demonstração da razão da fé que professamos.</a:t>
            </a:r>
          </a:p>
          <a:p>
            <a:endParaRPr lang="pt-PT" b="1" i="1" dirty="0"/>
          </a:p>
          <a:p>
            <a:r>
              <a:rPr lang="pt-PT" b="1" i="1" dirty="0"/>
              <a:t>Paulo deu testemunho de Cristo diante de Festo e de Agripa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Atos 26. 24-29</a:t>
            </a:r>
          </a:p>
        </p:txBody>
      </p:sp>
    </p:spTree>
    <p:extLst>
      <p:ext uri="{BB962C8B-B14F-4D97-AF65-F5344CB8AC3E}">
        <p14:creationId xmlns:p14="http://schemas.microsoft.com/office/powerpoint/2010/main" val="3324875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A6D79EB-FF8C-6675-F72A-0086D5BE051E}"/>
              </a:ext>
            </a:extLst>
          </p:cNvPr>
          <p:cNvSpPr txBox="1"/>
          <p:nvPr/>
        </p:nvSpPr>
        <p:spPr>
          <a:xfrm>
            <a:off x="5133312" y="358623"/>
            <a:ext cx="35625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3. Por que devemos combater as heresias? 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1ª Pedro 3.16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C56EA7B-F3FF-C259-C804-4F42FABA42C0}"/>
              </a:ext>
            </a:extLst>
          </p:cNvPr>
          <p:cNvSpPr txBox="1"/>
          <p:nvPr/>
        </p:nvSpPr>
        <p:spPr>
          <a:xfrm>
            <a:off x="5133312" y="1712861"/>
            <a:ext cx="356253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i="1" dirty="0"/>
              <a:t>Tendo uma boa consciência, para que, naquilo em que falam mal de vós, como de malfeitores, fiquem confundidos os que blasfemam do vosso bom porte em Cristo.</a:t>
            </a:r>
          </a:p>
          <a:p>
            <a:endParaRPr lang="pt-PT" i="1" dirty="0"/>
          </a:p>
          <a:p>
            <a:r>
              <a:rPr lang="pt-PT" i="1" dirty="0"/>
              <a:t>Os cristãos devem se defender dos grupos que confrontam a Bíblia com suas heresias.</a:t>
            </a:r>
          </a:p>
          <a:p>
            <a:endParaRPr lang="pt-PT" i="1" dirty="0"/>
          </a:p>
          <a:p>
            <a:r>
              <a:rPr lang="pt-PT" i="1" dirty="0"/>
              <a:t>Devem ajudar outros na compreensão dos pontos fundamentais da fé cristã.</a:t>
            </a:r>
          </a:p>
          <a:p>
            <a:endParaRPr lang="pt-PT" i="1" dirty="0"/>
          </a:p>
          <a:p>
            <a:r>
              <a:rPr lang="pt-PT" i="1" dirty="0"/>
              <a:t>Devem estudar e debater sobre os pontos fundamentais  das outras religiões.</a:t>
            </a:r>
          </a:p>
        </p:txBody>
      </p:sp>
    </p:spTree>
    <p:extLst>
      <p:ext uri="{BB962C8B-B14F-4D97-AF65-F5344CB8AC3E}">
        <p14:creationId xmlns:p14="http://schemas.microsoft.com/office/powerpoint/2010/main" val="2252194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E305F9D-2AFC-89FB-6432-CBA2D336F4E8}"/>
              </a:ext>
            </a:extLst>
          </p:cNvPr>
          <p:cNvSpPr/>
          <p:nvPr/>
        </p:nvSpPr>
        <p:spPr>
          <a:xfrm>
            <a:off x="823865" y="2184148"/>
            <a:ext cx="7496270" cy="2489703"/>
          </a:xfrm>
          <a:prstGeom prst="rect">
            <a:avLst/>
          </a:prstGeom>
          <a:solidFill>
            <a:srgbClr val="6D76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i="1" dirty="0"/>
              <a:t>III - O QUE SÃO HERESIAS?</a:t>
            </a:r>
          </a:p>
        </p:txBody>
      </p:sp>
    </p:spTree>
    <p:extLst>
      <p:ext uri="{BB962C8B-B14F-4D97-AF65-F5344CB8AC3E}">
        <p14:creationId xmlns:p14="http://schemas.microsoft.com/office/powerpoint/2010/main" val="2867794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A6D79EB-FF8C-6675-F72A-0086D5BE051E}"/>
              </a:ext>
            </a:extLst>
          </p:cNvPr>
          <p:cNvSpPr txBox="1"/>
          <p:nvPr/>
        </p:nvSpPr>
        <p:spPr>
          <a:xfrm>
            <a:off x="5115206" y="295249"/>
            <a:ext cx="36757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1 – Seitas e heresias.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5C4CA27-7AFD-85E6-977C-C6CEED50A60B}"/>
              </a:ext>
            </a:extLst>
          </p:cNvPr>
          <p:cNvSpPr txBox="1"/>
          <p:nvPr/>
        </p:nvSpPr>
        <p:spPr>
          <a:xfrm>
            <a:off x="5024673" y="977774"/>
            <a:ext cx="385677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/>
              <a:t>Atos 5.17 – </a:t>
            </a:r>
            <a:r>
              <a:rPr lang="pt-PT" b="1" i="1" dirty="0">
                <a:solidFill>
                  <a:srgbClr val="FF0000"/>
                </a:solidFill>
              </a:rPr>
              <a:t>Seita dos Saduceus</a:t>
            </a:r>
          </a:p>
          <a:p>
            <a:r>
              <a:rPr lang="pt-PT" b="1" i="1" dirty="0"/>
              <a:t>Atos 15.5 – </a:t>
            </a:r>
            <a:r>
              <a:rPr lang="pt-PT" b="1" i="1" dirty="0">
                <a:solidFill>
                  <a:srgbClr val="FF0000"/>
                </a:solidFill>
              </a:rPr>
              <a:t>Seita dos fariseus</a:t>
            </a:r>
          </a:p>
          <a:p>
            <a:r>
              <a:rPr lang="pt-PT" b="1" i="1" dirty="0"/>
              <a:t>Atos 24.5 – </a:t>
            </a:r>
            <a:r>
              <a:rPr lang="pt-PT" b="1" i="1" dirty="0">
                <a:solidFill>
                  <a:srgbClr val="FF0000"/>
                </a:solidFill>
              </a:rPr>
              <a:t>Seita dos Nazarenos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Essas eram as principais seitas que perturbavam a igreja primitiva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Apalavra </a:t>
            </a:r>
            <a:r>
              <a:rPr lang="pt-PT" dirty="0" err="1"/>
              <a:t>hairesis</a:t>
            </a:r>
            <a:r>
              <a:rPr lang="pt-PT" dirty="0"/>
              <a:t> no Novo Testamento grego é traduzida como “seita“.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dirty="0"/>
              <a:t>O cristianismo também foi chamado de seita por aqueles que não conheciam a verdade do Evangelho de Cristo.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dirty="0"/>
              <a:t>Heterodoxia</a:t>
            </a:r>
            <a:r>
              <a:rPr lang="pt-PT" dirty="0"/>
              <a:t> (do grego </a:t>
            </a:r>
            <a:r>
              <a:rPr lang="pt-PT" dirty="0" err="1"/>
              <a:t>heteródoxos</a:t>
            </a:r>
            <a:r>
              <a:rPr lang="pt-PT" dirty="0"/>
              <a:t>, "de opinião diferente") inclui "quaisquer opiniões ou doutrinas que discordem de uma posição oficial ou ortodoxa".</a:t>
            </a:r>
          </a:p>
        </p:txBody>
      </p:sp>
    </p:spTree>
    <p:extLst>
      <p:ext uri="{BB962C8B-B14F-4D97-AF65-F5344CB8AC3E}">
        <p14:creationId xmlns:p14="http://schemas.microsoft.com/office/powerpoint/2010/main" val="1580421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A6D79EB-FF8C-6675-F72A-0086D5BE051E}"/>
              </a:ext>
            </a:extLst>
          </p:cNvPr>
          <p:cNvSpPr txBox="1"/>
          <p:nvPr/>
        </p:nvSpPr>
        <p:spPr>
          <a:xfrm>
            <a:off x="5454711" y="146777"/>
            <a:ext cx="29966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2. “</a:t>
            </a:r>
            <a:r>
              <a:rPr lang="pt-PT" sz="2400" b="1" dirty="0" err="1">
                <a:solidFill>
                  <a:srgbClr val="FF0000"/>
                </a:solidFill>
              </a:rPr>
              <a:t>Hairesis</a:t>
            </a:r>
            <a:r>
              <a:rPr lang="pt-PT" sz="2400" b="1" dirty="0">
                <a:solidFill>
                  <a:srgbClr val="FF0000"/>
                </a:solidFill>
              </a:rPr>
              <a:t>” no Novo Testamento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5C4CA27-7AFD-85E6-977C-C6CEED50A60B}"/>
              </a:ext>
            </a:extLst>
          </p:cNvPr>
          <p:cNvSpPr txBox="1"/>
          <p:nvPr/>
        </p:nvSpPr>
        <p:spPr>
          <a:xfrm>
            <a:off x="5024671" y="1195057"/>
            <a:ext cx="385677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dirty="0"/>
              <a:t>Esse vocábulo aparece com o sentido de “partido, espírito sectário”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dirty="0"/>
              <a:t>Os saduceus e os fariseus eram seitas que formavam </a:t>
            </a:r>
            <a:r>
              <a:rPr lang="pt-PT" b="1" dirty="0" err="1"/>
              <a:t>facções</a:t>
            </a:r>
            <a:r>
              <a:rPr lang="pt-PT" b="1" dirty="0"/>
              <a:t> dentro do próprio judaísmo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At</a:t>
            </a:r>
            <a:r>
              <a:rPr lang="pt-PT" b="1" i="1" dirty="0">
                <a:solidFill>
                  <a:srgbClr val="FF0000"/>
                </a:solidFill>
              </a:rPr>
              <a:t> 5.17; 26.5),</a:t>
            </a:r>
            <a:r>
              <a:rPr lang="pt-PT" b="1" dirty="0"/>
              <a:t> e a versão bíblica NAA traduz por “partido”.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b="1" dirty="0"/>
              <a:t>Paulo adverte para que não haja no seio da igreja essas divisões (</a:t>
            </a:r>
            <a:r>
              <a:rPr lang="pt-PT" b="1" dirty="0" err="1"/>
              <a:t>hairesis</a:t>
            </a:r>
            <a:r>
              <a:rPr lang="pt-PT" b="1" dirty="0"/>
              <a:t>) e condena as inovações doutrinárias que causam divisão ou dissensão </a:t>
            </a:r>
            <a:r>
              <a:rPr lang="pt-PT" b="1" i="1" dirty="0">
                <a:solidFill>
                  <a:srgbClr val="FF0000"/>
                </a:solidFill>
              </a:rPr>
              <a:t>(1 Co 11.19; </a:t>
            </a:r>
            <a:r>
              <a:rPr lang="pt-PT" b="1" i="1" dirty="0" err="1">
                <a:solidFill>
                  <a:srgbClr val="FF0000"/>
                </a:solidFill>
              </a:rPr>
              <a:t>Gl</a:t>
            </a:r>
            <a:r>
              <a:rPr lang="pt-PT" b="1" i="1" dirty="0">
                <a:solidFill>
                  <a:srgbClr val="FF0000"/>
                </a:solidFill>
              </a:rPr>
              <a:t> 5.20).</a:t>
            </a:r>
          </a:p>
        </p:txBody>
      </p:sp>
    </p:spTree>
    <p:extLst>
      <p:ext uri="{BB962C8B-B14F-4D97-AF65-F5344CB8AC3E}">
        <p14:creationId xmlns:p14="http://schemas.microsoft.com/office/powerpoint/2010/main" val="2984198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9727AC-E6DD-61E7-5CBA-A092B435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812"/>
          <a:stretch/>
        </p:blipFill>
        <p:spPr>
          <a:xfrm>
            <a:off x="0" y="0"/>
            <a:ext cx="4789283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CFDB2C5-DD17-4D60-6F8A-B820FD1668EC}"/>
              </a:ext>
            </a:extLst>
          </p:cNvPr>
          <p:cNvSpPr txBox="1"/>
          <p:nvPr/>
        </p:nvSpPr>
        <p:spPr>
          <a:xfrm>
            <a:off x="4961298" y="558865"/>
            <a:ext cx="3902045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3- Heresias de perdição (2 </a:t>
            </a:r>
            <a:r>
              <a:rPr lang="pt-PT" b="1" i="1" dirty="0" err="1">
                <a:solidFill>
                  <a:srgbClr val="FF0000"/>
                </a:solidFill>
              </a:rPr>
              <a:t>Pe</a:t>
            </a:r>
            <a:r>
              <a:rPr lang="pt-PT" b="1" i="1" dirty="0">
                <a:solidFill>
                  <a:srgbClr val="FF0000"/>
                </a:solidFill>
              </a:rPr>
              <a:t> 2.1).</a:t>
            </a:r>
          </a:p>
          <a:p>
            <a:endParaRPr lang="pt-PT" b="1" i="1" dirty="0">
              <a:solidFill>
                <a:srgbClr val="FF0000"/>
              </a:solidFill>
            </a:endParaRPr>
          </a:p>
          <a:p>
            <a:r>
              <a:rPr lang="pt-PT" sz="1600" dirty="0"/>
              <a:t>É nessa passagem que </a:t>
            </a:r>
            <a:r>
              <a:rPr lang="pt-PT" sz="1600" dirty="0" err="1"/>
              <a:t>hairesis</a:t>
            </a:r>
            <a:r>
              <a:rPr lang="pt-PT" sz="1600" dirty="0"/>
              <a:t> apresenta o sentido de erro doutrinário como a “heresia”, propriamente dita, no campo teológico que nós conhecemos hoje. </a:t>
            </a:r>
          </a:p>
          <a:p>
            <a:endParaRPr lang="pt-PT" sz="1600" dirty="0"/>
          </a:p>
          <a:p>
            <a:r>
              <a:rPr lang="pt-PT" sz="1600" dirty="0"/>
              <a:t>As heresias distorcem os pontos principais da doutrina cristã no que diz respeito a Deus: Trindade, o Senhor Jesus Cristo e o Espírito Santo; ao ser humano: natureza, pecado, salvação, origem e destino; aos anjos; à igreja e às Escrituras Sagradas.</a:t>
            </a:r>
          </a:p>
          <a:p>
            <a:endParaRPr lang="pt-PT" sz="1600" dirty="0"/>
          </a:p>
          <a:p>
            <a:r>
              <a:rPr lang="pt-PT" sz="1600" dirty="0"/>
              <a:t>O mais grave erro é quando diz respeito à Divindade e interfere na salvação (v.1b), pois não existe salvação sem Jesus (</a:t>
            </a:r>
            <a:r>
              <a:rPr lang="pt-PT" sz="1600" dirty="0" err="1"/>
              <a:t>Jo</a:t>
            </a:r>
            <a:r>
              <a:rPr lang="pt-PT" sz="1600" dirty="0"/>
              <a:t> 14.6; </a:t>
            </a:r>
            <a:r>
              <a:rPr lang="pt-PT" sz="1600" dirty="0" err="1"/>
              <a:t>At</a:t>
            </a:r>
            <a:r>
              <a:rPr lang="pt-PT" sz="1600" dirty="0"/>
              <a:t> 4.12).</a:t>
            </a:r>
          </a:p>
        </p:txBody>
      </p:sp>
    </p:spTree>
    <p:extLst>
      <p:ext uri="{BB962C8B-B14F-4D97-AF65-F5344CB8AC3E}">
        <p14:creationId xmlns:p14="http://schemas.microsoft.com/office/powerpoint/2010/main" val="2419833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410" y="-3970"/>
            <a:ext cx="7748362" cy="6874811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" name="Imagem 1" descr="Uma imagem com texto, mamífero, cão, canis&#10;&#10;Descrição gerada automaticamente">
            <a:extLst>
              <a:ext uri="{FF2B5EF4-FFF2-40B4-BE49-F238E27FC236}">
                <a16:creationId xmlns:a16="http://schemas.microsoft.com/office/drawing/2014/main" id="{9DDCA3E8-BF62-31AE-DCE7-C66793857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771" y="1172029"/>
            <a:ext cx="2877638" cy="451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23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7258402-77C3-80D9-EA4F-911F7D823032}"/>
              </a:ext>
            </a:extLst>
          </p:cNvPr>
          <p:cNvSpPr txBox="1"/>
          <p:nvPr/>
        </p:nvSpPr>
        <p:spPr>
          <a:xfrm>
            <a:off x="1468925" y="926213"/>
            <a:ext cx="62061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dirty="0">
                <a:solidFill>
                  <a:srgbClr val="FF0000"/>
                </a:solidFill>
              </a:rPr>
              <a:t>1-</a:t>
            </a:r>
            <a:r>
              <a:rPr lang="pt-PT" sz="3600" b="1" dirty="0"/>
              <a:t> Nesta lição, qual a exortação apostólica aos líderes da igreja?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D1BECA-B99B-A81C-178A-1FA04291B771}"/>
              </a:ext>
            </a:extLst>
          </p:cNvPr>
          <p:cNvSpPr txBox="1"/>
          <p:nvPr/>
        </p:nvSpPr>
        <p:spPr>
          <a:xfrm>
            <a:off x="651850" y="2650588"/>
            <a:ext cx="70232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/>
              <a:t>A exortação apostólica aos líderes da igreja visa proteger os irmãos e as irmãs das heresias e guiar todos na verdade do Evangelho.</a:t>
            </a:r>
          </a:p>
        </p:txBody>
      </p:sp>
    </p:spTree>
    <p:extLst>
      <p:ext uri="{BB962C8B-B14F-4D97-AF65-F5344CB8AC3E}">
        <p14:creationId xmlns:p14="http://schemas.microsoft.com/office/powerpoint/2010/main" val="121731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7258402-77C3-80D9-EA4F-911F7D823032}"/>
              </a:ext>
            </a:extLst>
          </p:cNvPr>
          <p:cNvSpPr txBox="1"/>
          <p:nvPr/>
        </p:nvSpPr>
        <p:spPr>
          <a:xfrm>
            <a:off x="1468925" y="926213"/>
            <a:ext cx="62061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dirty="0">
                <a:solidFill>
                  <a:srgbClr val="FF0000"/>
                </a:solidFill>
              </a:rPr>
              <a:t>2</a:t>
            </a:r>
            <a:r>
              <a:rPr lang="pt-PT" sz="3600" b="1" dirty="0"/>
              <a:t>- Qual a definição de Apologética Cristã?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D1BECA-B99B-A81C-178A-1FA04291B771}"/>
              </a:ext>
            </a:extLst>
          </p:cNvPr>
          <p:cNvSpPr txBox="1"/>
          <p:nvPr/>
        </p:nvSpPr>
        <p:spPr>
          <a:xfrm>
            <a:off x="1060387" y="2474893"/>
            <a:ext cx="70232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/>
              <a:t>Apologética Cristã é a defesa lógica e racional da fé cristã e de suas práticas doutrinárias.</a:t>
            </a:r>
          </a:p>
        </p:txBody>
      </p:sp>
    </p:spTree>
    <p:extLst>
      <p:ext uri="{BB962C8B-B14F-4D97-AF65-F5344CB8AC3E}">
        <p14:creationId xmlns:p14="http://schemas.microsoft.com/office/powerpoint/2010/main" val="104651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7258402-77C3-80D9-EA4F-911F7D823032}"/>
              </a:ext>
            </a:extLst>
          </p:cNvPr>
          <p:cNvSpPr txBox="1"/>
          <p:nvPr/>
        </p:nvSpPr>
        <p:spPr>
          <a:xfrm>
            <a:off x="1468925" y="926213"/>
            <a:ext cx="62061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/>
              <a:t>3- Por que devemos combater as heresias?</a:t>
            </a:r>
            <a:endParaRPr lang="pt-PT" sz="36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D1BECA-B99B-A81C-178A-1FA04291B771}"/>
              </a:ext>
            </a:extLst>
          </p:cNvPr>
          <p:cNvSpPr txBox="1"/>
          <p:nvPr/>
        </p:nvSpPr>
        <p:spPr>
          <a:xfrm>
            <a:off x="439093" y="2459504"/>
            <a:ext cx="826581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Para defesa própria </a:t>
            </a:r>
            <a:r>
              <a:rPr lang="pt-PT" sz="2400" dirty="0">
                <a:solidFill>
                  <a:srgbClr val="FF0000"/>
                </a:solidFill>
              </a:rPr>
              <a:t>(1 </a:t>
            </a:r>
            <a:r>
              <a:rPr lang="pt-PT" sz="2400" dirty="0" err="1">
                <a:solidFill>
                  <a:srgbClr val="FF0000"/>
                </a:solidFill>
              </a:rPr>
              <a:t>Tm</a:t>
            </a:r>
            <a:r>
              <a:rPr lang="pt-PT" sz="2400" dirty="0">
                <a:solidFill>
                  <a:srgbClr val="FF0000"/>
                </a:solidFill>
              </a:rPr>
              <a:t> 4.16): </a:t>
            </a:r>
          </a:p>
          <a:p>
            <a:r>
              <a:rPr lang="pt-PT" sz="2400" dirty="0"/>
              <a:t>a) Os cristãos devem estar informados daquilo que os vários grupos ensinam e saber a forma de refutá-los biblicamente; </a:t>
            </a:r>
          </a:p>
          <a:p>
            <a:r>
              <a:rPr lang="pt-PT" sz="2400" dirty="0"/>
              <a:t>b) Para ajudar os outros na compreensão da própria fé: principalmente os que rejeitam pontos fundamentais da fé cristã e, muitas vezes, de forma inconsciente, pois sabemos que existem muitas pessoas sinceras as quais buscam servir a Deus e precisam conhecer a sua Palavra </a:t>
            </a:r>
            <a:r>
              <a:rPr lang="pt-PT" sz="2400" dirty="0">
                <a:solidFill>
                  <a:srgbClr val="FF0000"/>
                </a:solidFill>
              </a:rPr>
              <a:t>(</a:t>
            </a:r>
            <a:r>
              <a:rPr lang="pt-PT" sz="2400" dirty="0" err="1">
                <a:solidFill>
                  <a:srgbClr val="FF0000"/>
                </a:solidFill>
              </a:rPr>
              <a:t>Tt</a:t>
            </a:r>
            <a:r>
              <a:rPr lang="pt-PT" sz="2400" dirty="0">
                <a:solidFill>
                  <a:srgbClr val="FF0000"/>
                </a:solidFill>
              </a:rPr>
              <a:t> 1.9).</a:t>
            </a:r>
          </a:p>
        </p:txBody>
      </p:sp>
    </p:spTree>
    <p:extLst>
      <p:ext uri="{BB962C8B-B14F-4D97-AF65-F5344CB8AC3E}">
        <p14:creationId xmlns:p14="http://schemas.microsoft.com/office/powerpoint/2010/main" val="226460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7258402-77C3-80D9-EA4F-911F7D823032}"/>
              </a:ext>
            </a:extLst>
          </p:cNvPr>
          <p:cNvSpPr txBox="1"/>
          <p:nvPr/>
        </p:nvSpPr>
        <p:spPr>
          <a:xfrm>
            <a:off x="1186004" y="859087"/>
            <a:ext cx="67719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dirty="0"/>
              <a:t>4- Onde, no Novo Testamento, </a:t>
            </a:r>
            <a:r>
              <a:rPr lang="pt-PT" sz="3600" b="1" dirty="0" err="1"/>
              <a:t>hairesis</a:t>
            </a:r>
            <a:r>
              <a:rPr lang="pt-PT" sz="3600" b="1" dirty="0"/>
              <a:t> tem o sentido de heresia, como erro doutrinário?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D1BECA-B99B-A81C-178A-1FA04291B771}"/>
              </a:ext>
            </a:extLst>
          </p:cNvPr>
          <p:cNvSpPr txBox="1"/>
          <p:nvPr/>
        </p:nvSpPr>
        <p:spPr>
          <a:xfrm>
            <a:off x="1186004" y="2912178"/>
            <a:ext cx="67719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FF0000"/>
                </a:solidFill>
              </a:rPr>
              <a:t>2 Pedro 2.1. </a:t>
            </a:r>
            <a:r>
              <a:rPr lang="pt-PT" sz="2400" dirty="0"/>
              <a:t>É nessa passagem que </a:t>
            </a:r>
            <a:r>
              <a:rPr lang="pt-PT" sz="2400" dirty="0" err="1"/>
              <a:t>hairesis</a:t>
            </a:r>
            <a:r>
              <a:rPr lang="pt-PT" sz="2400" dirty="0"/>
              <a:t> apresenta o sentido de erro doutrinário como a “heresia”, propriamente dita, no campo teológico que nós conhecemos hoje.</a:t>
            </a:r>
          </a:p>
        </p:txBody>
      </p:sp>
    </p:spTree>
    <p:extLst>
      <p:ext uri="{BB962C8B-B14F-4D97-AF65-F5344CB8AC3E}">
        <p14:creationId xmlns:p14="http://schemas.microsoft.com/office/powerpoint/2010/main" val="92600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7258402-77C3-80D9-EA4F-911F7D823032}"/>
              </a:ext>
            </a:extLst>
          </p:cNvPr>
          <p:cNvSpPr txBox="1"/>
          <p:nvPr/>
        </p:nvSpPr>
        <p:spPr>
          <a:xfrm>
            <a:off x="1186004" y="967729"/>
            <a:ext cx="52147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dirty="0"/>
              <a:t>5- Qual a pergunta para a nossa reflexão?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D1BECA-B99B-A81C-178A-1FA04291B771}"/>
              </a:ext>
            </a:extLst>
          </p:cNvPr>
          <p:cNvSpPr txBox="1"/>
          <p:nvPr/>
        </p:nvSpPr>
        <p:spPr>
          <a:xfrm>
            <a:off x="1186004" y="2326399"/>
            <a:ext cx="5513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/>
              <a:t>Estamos a fazer pela verdade o que esses agentes da heresia fazem pela mentira?</a:t>
            </a:r>
          </a:p>
        </p:txBody>
      </p:sp>
    </p:spTree>
    <p:extLst>
      <p:ext uri="{BB962C8B-B14F-4D97-AF65-F5344CB8AC3E}">
        <p14:creationId xmlns:p14="http://schemas.microsoft.com/office/powerpoint/2010/main" val="133269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365</TotalTime>
  <Words>1212</Words>
  <Application>Microsoft Office PowerPoint</Application>
  <PresentationFormat>Apresentação no Ecrã (4:3)</PresentationFormat>
  <Paragraphs>94</Paragraphs>
  <Slides>25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25</vt:i4>
      </vt:variant>
    </vt:vector>
  </HeadingPairs>
  <TitlesOfParts>
    <vt:vector size="31" baseType="lpstr">
      <vt:lpstr>Arial</vt:lpstr>
      <vt:lpstr>Bungee Inline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3</cp:revision>
  <dcterms:created xsi:type="dcterms:W3CDTF">2024-12-30T11:23:18Z</dcterms:created>
  <dcterms:modified xsi:type="dcterms:W3CDTF">2025-01-01T22:00:12Z</dcterms:modified>
</cp:coreProperties>
</file>