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7" r:id="rId3"/>
    <p:sldId id="267" r:id="rId4"/>
    <p:sldId id="268" r:id="rId5"/>
    <p:sldId id="259" r:id="rId6"/>
    <p:sldId id="260" r:id="rId7"/>
    <p:sldId id="266" r:id="rId8"/>
    <p:sldId id="265" r:id="rId9"/>
    <p:sldId id="264" r:id="rId10"/>
    <p:sldId id="263" r:id="rId11"/>
    <p:sldId id="262" r:id="rId12"/>
    <p:sldId id="261" r:id="rId13"/>
    <p:sldId id="269" r:id="rId14"/>
    <p:sldId id="270" r:id="rId15"/>
    <p:sldId id="276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77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4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C8FC-6181-4CBC-9D40-B28B565F3059}" type="datetimeFigureOut">
              <a:rPr lang="pt-PT" smtClean="0"/>
              <a:t>09/01/2025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23C2D-9CAB-4132-9865-E4CFAA0E7BA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89669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C8FC-6181-4CBC-9D40-B28B565F3059}" type="datetimeFigureOut">
              <a:rPr lang="pt-PT" smtClean="0"/>
              <a:t>09/01/2025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23C2D-9CAB-4132-9865-E4CFAA0E7BA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35697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C8FC-6181-4CBC-9D40-B28B565F3059}" type="datetimeFigureOut">
              <a:rPr lang="pt-PT" smtClean="0"/>
              <a:t>09/01/2025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23C2D-9CAB-4132-9865-E4CFAA0E7BA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854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C8FC-6181-4CBC-9D40-B28B565F3059}" type="datetimeFigureOut">
              <a:rPr lang="pt-PT" smtClean="0"/>
              <a:t>09/01/2025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23C2D-9CAB-4132-9865-E4CFAA0E7BA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06632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C8FC-6181-4CBC-9D40-B28B565F3059}" type="datetimeFigureOut">
              <a:rPr lang="pt-PT" smtClean="0"/>
              <a:t>09/01/2025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23C2D-9CAB-4132-9865-E4CFAA0E7BA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25109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C8FC-6181-4CBC-9D40-B28B565F3059}" type="datetimeFigureOut">
              <a:rPr lang="pt-PT" smtClean="0"/>
              <a:t>09/01/2025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23C2D-9CAB-4132-9865-E4CFAA0E7BA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9450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C8FC-6181-4CBC-9D40-B28B565F3059}" type="datetimeFigureOut">
              <a:rPr lang="pt-PT" smtClean="0"/>
              <a:t>09/01/2025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23C2D-9CAB-4132-9865-E4CFAA0E7BA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3379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C8FC-6181-4CBC-9D40-B28B565F3059}" type="datetimeFigureOut">
              <a:rPr lang="pt-PT" smtClean="0"/>
              <a:t>09/01/2025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23C2D-9CAB-4132-9865-E4CFAA0E7BA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88242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C8FC-6181-4CBC-9D40-B28B565F3059}" type="datetimeFigureOut">
              <a:rPr lang="pt-PT" smtClean="0"/>
              <a:t>09/01/2025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23C2D-9CAB-4132-9865-E4CFAA0E7BA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594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C8FC-6181-4CBC-9D40-B28B565F3059}" type="datetimeFigureOut">
              <a:rPr lang="pt-PT" smtClean="0"/>
              <a:t>09/01/2025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23C2D-9CAB-4132-9865-E4CFAA0E7BA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6445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C8FC-6181-4CBC-9D40-B28B565F3059}" type="datetimeFigureOut">
              <a:rPr lang="pt-PT" smtClean="0"/>
              <a:t>09/01/2025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23C2D-9CAB-4132-9865-E4CFAA0E7BA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47579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4C8FC-6181-4CBC-9D40-B28B565F3059}" type="datetimeFigureOut">
              <a:rPr lang="pt-PT" smtClean="0"/>
              <a:t>09/01/2025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23C2D-9CAB-4132-9865-E4CFAA0E7BA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3069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D59E735-7974-03EB-5920-F8E7D99E8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16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captura de ecrã, cama, carta&#10;&#10;Descrição gerada automaticamente">
            <a:extLst>
              <a:ext uri="{FF2B5EF4-FFF2-40B4-BE49-F238E27FC236}">
                <a16:creationId xmlns:a16="http://schemas.microsoft.com/office/drawing/2014/main" id="{77E7CCA3-560D-08C6-3360-EB209DB2C2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05" r="29406" b="36337"/>
          <a:stretch/>
        </p:blipFill>
        <p:spPr>
          <a:xfrm>
            <a:off x="0" y="0"/>
            <a:ext cx="9144000" cy="686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64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E777A7A-5C81-0D16-5AF3-14207FBD3227}"/>
              </a:ext>
            </a:extLst>
          </p:cNvPr>
          <p:cNvSpPr txBox="1"/>
          <p:nvPr/>
        </p:nvSpPr>
        <p:spPr>
          <a:xfrm>
            <a:off x="380246" y="335411"/>
            <a:ext cx="8383508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i="1" dirty="0"/>
              <a:t>LEITURA BÍBLICA EM CLASSE: </a:t>
            </a:r>
            <a:r>
              <a:rPr lang="pt-PT" sz="3200" b="1" i="1" dirty="0">
                <a:solidFill>
                  <a:srgbClr val="FF0000"/>
                </a:solidFill>
              </a:rPr>
              <a:t>Gaiatas 2.1-9,14</a:t>
            </a:r>
          </a:p>
          <a:p>
            <a:endParaRPr lang="pt-PT" dirty="0"/>
          </a:p>
          <a:p>
            <a:r>
              <a:rPr lang="pt-PT" sz="2000" dirty="0">
                <a:solidFill>
                  <a:srgbClr val="FF0000"/>
                </a:solidFill>
              </a:rPr>
              <a:t>1</a:t>
            </a:r>
            <a:r>
              <a:rPr lang="pt-PT" sz="2000" dirty="0"/>
              <a:t> DEPOIS, passados catorze anos, subi outra vez a Jerusalém com Barnabé, levando também comigo Tito.</a:t>
            </a:r>
          </a:p>
          <a:p>
            <a:endParaRPr lang="pt-PT" sz="2000" dirty="0"/>
          </a:p>
          <a:p>
            <a:r>
              <a:rPr lang="pt-PT" sz="2000" dirty="0">
                <a:solidFill>
                  <a:srgbClr val="FF0000"/>
                </a:solidFill>
              </a:rPr>
              <a:t>2</a:t>
            </a:r>
            <a:r>
              <a:rPr lang="pt-PT" sz="2000" dirty="0"/>
              <a:t> E subi por uma revelação, e lhes expus o evangelho, que prego entre os gentios, e particularmente aos que estavam em estima; para que de maneira alguma não corresse ou não tivesse corrido em vão.</a:t>
            </a:r>
          </a:p>
          <a:p>
            <a:endParaRPr lang="pt-PT" sz="2000" dirty="0"/>
          </a:p>
          <a:p>
            <a:r>
              <a:rPr lang="pt-PT" sz="2000" dirty="0">
                <a:solidFill>
                  <a:srgbClr val="FF0000"/>
                </a:solidFill>
              </a:rPr>
              <a:t>3</a:t>
            </a:r>
            <a:r>
              <a:rPr lang="pt-PT" sz="2000" dirty="0"/>
              <a:t> Mas nem ainda Tito, que estava comigo, sendo grego, foi constrangido a circuncidar-se;</a:t>
            </a:r>
          </a:p>
          <a:p>
            <a:endParaRPr lang="pt-PT" sz="2000" dirty="0"/>
          </a:p>
          <a:p>
            <a:r>
              <a:rPr lang="pt-PT" sz="2000" dirty="0">
                <a:solidFill>
                  <a:srgbClr val="FF0000"/>
                </a:solidFill>
              </a:rPr>
              <a:t>4</a:t>
            </a:r>
            <a:r>
              <a:rPr lang="pt-PT" sz="2000" dirty="0"/>
              <a:t> E isto por causa dos falsos irmãos que se intrometeram, e secretamente entraram a espiar a nossa liberdade, que temos em Cristo Jesus, para nos porem em servidão;</a:t>
            </a:r>
          </a:p>
          <a:p>
            <a:endParaRPr lang="pt-PT" sz="2000" dirty="0"/>
          </a:p>
          <a:p>
            <a:r>
              <a:rPr lang="pt-PT" sz="2000" dirty="0">
                <a:solidFill>
                  <a:srgbClr val="FF0000"/>
                </a:solidFill>
              </a:rPr>
              <a:t>5</a:t>
            </a:r>
            <a:r>
              <a:rPr lang="pt-PT" sz="2000" dirty="0"/>
              <a:t> Aos quais nem ainda por uma hora cedemos com sujeição, para que a verdade do evangelho permanecesse entre vós.</a:t>
            </a:r>
          </a:p>
        </p:txBody>
      </p:sp>
    </p:spTree>
    <p:extLst>
      <p:ext uri="{BB962C8B-B14F-4D97-AF65-F5344CB8AC3E}">
        <p14:creationId xmlns:p14="http://schemas.microsoft.com/office/powerpoint/2010/main" val="366804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B83CEB3-52EC-432C-E434-6754160610E7}"/>
              </a:ext>
            </a:extLst>
          </p:cNvPr>
          <p:cNvSpPr txBox="1"/>
          <p:nvPr/>
        </p:nvSpPr>
        <p:spPr>
          <a:xfrm>
            <a:off x="448146" y="605279"/>
            <a:ext cx="8247707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>
                <a:solidFill>
                  <a:srgbClr val="FF0000"/>
                </a:solidFill>
              </a:rPr>
              <a:t>6</a:t>
            </a:r>
            <a:r>
              <a:rPr lang="pt-PT" dirty="0"/>
              <a:t> E, quanto àqueles que pareciam ser alguma coisa ( quais tenham sido noutro tempo, não se me dá; Deus não aceita a aparência do homem ), esses, digo, que pareciam ser alguma coisa, nada me comunicaram;</a:t>
            </a:r>
          </a:p>
          <a:p>
            <a:endParaRPr lang="pt-PT" dirty="0"/>
          </a:p>
          <a:p>
            <a:r>
              <a:rPr lang="pt-PT" dirty="0">
                <a:solidFill>
                  <a:srgbClr val="FF0000"/>
                </a:solidFill>
              </a:rPr>
              <a:t>7</a:t>
            </a:r>
            <a:r>
              <a:rPr lang="pt-PT" dirty="0"/>
              <a:t> Antes, pelo contrário, quando viram que o evangelho da incircuncisão me estava confiado, como a Pedro o da circuncisão</a:t>
            </a:r>
          </a:p>
          <a:p>
            <a:endParaRPr lang="pt-PT" dirty="0"/>
          </a:p>
          <a:p>
            <a:r>
              <a:rPr lang="pt-PT" dirty="0">
                <a:solidFill>
                  <a:srgbClr val="FF0000"/>
                </a:solidFill>
              </a:rPr>
              <a:t>8</a:t>
            </a:r>
            <a:r>
              <a:rPr lang="pt-PT" dirty="0"/>
              <a:t> ( Porque aquele que operou eficazmente em Pedro para o apostolado da circuncisão, esse operou também em mim com eficácia para com os gentios ),</a:t>
            </a:r>
          </a:p>
          <a:p>
            <a:endParaRPr lang="pt-PT" dirty="0"/>
          </a:p>
          <a:p>
            <a:r>
              <a:rPr lang="pt-PT" dirty="0">
                <a:solidFill>
                  <a:srgbClr val="FF0000"/>
                </a:solidFill>
              </a:rPr>
              <a:t>9</a:t>
            </a:r>
            <a:r>
              <a:rPr lang="pt-PT" dirty="0"/>
              <a:t> E conhecendo Tiago, Cefas e João, que eram considerados como as colunas, a graça que me havia sido dada, deram-nos as destras, em comunhão comigo e com Barnabé, para que nós fôssemos aos gentios, e eles à circuncisão;</a:t>
            </a:r>
          </a:p>
          <a:p>
            <a:endParaRPr lang="pt-PT" dirty="0"/>
          </a:p>
          <a:p>
            <a:r>
              <a:rPr lang="pt-PT" dirty="0">
                <a:solidFill>
                  <a:srgbClr val="FF0000"/>
                </a:solidFill>
              </a:rPr>
              <a:t>14</a:t>
            </a:r>
            <a:r>
              <a:rPr lang="pt-PT" dirty="0"/>
              <a:t> Mas, quando vi que não andavam bem e diretamente conforme a verdade do evangelho, disse a Pedro na presença de todos: Se tu, sendo judeu, vives como os gentios, e não como judeu, por que obrigas os gentios a viverem como judeus?</a:t>
            </a:r>
          </a:p>
        </p:txBody>
      </p:sp>
    </p:spTree>
    <p:extLst>
      <p:ext uri="{BB962C8B-B14F-4D97-AF65-F5344CB8AC3E}">
        <p14:creationId xmlns:p14="http://schemas.microsoft.com/office/powerpoint/2010/main" val="3802255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6EA2E4B-7DC4-58A3-31F0-A4D3D5963E5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9477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5" name="Imagem 4" descr="Uma imagem com texto, captura de ecrã, cama, carta&#10;&#10;Descrição gerada automaticamente">
            <a:extLst>
              <a:ext uri="{FF2B5EF4-FFF2-40B4-BE49-F238E27FC236}">
                <a16:creationId xmlns:a16="http://schemas.microsoft.com/office/drawing/2014/main" id="{C35CBC0B-A316-F20F-5E40-00530AF7E0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3" r="29406" b="58198"/>
          <a:stretch/>
        </p:blipFill>
        <p:spPr>
          <a:xfrm>
            <a:off x="122221" y="4074059"/>
            <a:ext cx="8899557" cy="27839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4754F540-30D9-E252-C6D8-8DC5B5E33005}"/>
              </a:ext>
            </a:extLst>
          </p:cNvPr>
          <p:cNvSpPr/>
          <p:nvPr/>
        </p:nvSpPr>
        <p:spPr>
          <a:xfrm>
            <a:off x="1611516" y="208230"/>
            <a:ext cx="5920966" cy="914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400" dirty="0"/>
              <a:t>Introdução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48AC782-3D27-99C0-B356-9BD8229F3D4D}"/>
              </a:ext>
            </a:extLst>
          </p:cNvPr>
          <p:cNvSpPr/>
          <p:nvPr/>
        </p:nvSpPr>
        <p:spPr>
          <a:xfrm>
            <a:off x="0" y="1122630"/>
            <a:ext cx="9144000" cy="27839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02A0B38-F167-0DCD-7D84-82BF57F533AB}"/>
              </a:ext>
            </a:extLst>
          </p:cNvPr>
          <p:cNvSpPr txBox="1"/>
          <p:nvPr/>
        </p:nvSpPr>
        <p:spPr>
          <a:xfrm>
            <a:off x="1683944" y="1394234"/>
            <a:ext cx="58485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b="1" i="1" dirty="0"/>
              <a:t>Alguns cristãos confundiam a lei de Moisés com a graça, devido a jornada histórica da igreja ter começado no dia de Pentecostes em uma comunidade Judaica de Jerusalém.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pt-PT" b="1" i="1" dirty="0"/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b="1" i="1" dirty="0"/>
              <a:t>O Apóstolos tiveram dificuldades de mostrar aos judaizantes os limites que há entre o Judaísmo e o Cristianismo</a:t>
            </a:r>
          </a:p>
        </p:txBody>
      </p:sp>
    </p:spTree>
    <p:extLst>
      <p:ext uri="{BB962C8B-B14F-4D97-AF65-F5344CB8AC3E}">
        <p14:creationId xmlns:p14="http://schemas.microsoft.com/office/powerpoint/2010/main" val="1104586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6EA2E4B-7DC4-58A3-31F0-A4D3D5963E5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9477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5" name="Imagem 4" descr="Uma imagem com texto, captura de ecrã, cama, carta&#10;&#10;Descrição gerada automaticamente">
            <a:extLst>
              <a:ext uri="{FF2B5EF4-FFF2-40B4-BE49-F238E27FC236}">
                <a16:creationId xmlns:a16="http://schemas.microsoft.com/office/drawing/2014/main" id="{C35CBC0B-A316-F20F-5E40-00530AF7E0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3" r="29406" b="58198"/>
          <a:stretch/>
        </p:blipFill>
        <p:spPr>
          <a:xfrm>
            <a:off x="122221" y="4074059"/>
            <a:ext cx="8899557" cy="27839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381A26D7-A4CD-DEB4-107A-59800B1A72A2}"/>
              </a:ext>
            </a:extLst>
          </p:cNvPr>
          <p:cNvSpPr/>
          <p:nvPr/>
        </p:nvSpPr>
        <p:spPr>
          <a:xfrm>
            <a:off x="0" y="1"/>
            <a:ext cx="9143999" cy="1113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bg1"/>
                </a:solidFill>
              </a:rPr>
              <a:t>I – I </a:t>
            </a:r>
            <a:r>
              <a:rPr lang="pt-PT" dirty="0" err="1">
                <a:solidFill>
                  <a:schemeClr val="tx1"/>
                </a:solidFill>
              </a:rPr>
              <a:t>I</a:t>
            </a:r>
            <a:r>
              <a:rPr lang="pt-PT" dirty="0">
                <a:solidFill>
                  <a:schemeClr val="tx1"/>
                </a:solidFill>
              </a:rPr>
              <a:t> - PREVENINDO-SE CONTRA A TENDÊNCIA JUDAIZANTE</a:t>
            </a:r>
          </a:p>
          <a:p>
            <a:pPr algn="ctr"/>
            <a:endParaRPr lang="pt-PT" dirty="0">
              <a:solidFill>
                <a:schemeClr val="tx1"/>
              </a:solidFill>
            </a:endParaRPr>
          </a:p>
          <a:p>
            <a:pPr algn="ctr"/>
            <a:r>
              <a:rPr lang="pt-PT" b="1" i="1" dirty="0">
                <a:solidFill>
                  <a:schemeClr val="tx1"/>
                </a:solidFill>
              </a:rPr>
              <a:t>1. Subindo outra vez a Jerusalém (</a:t>
            </a:r>
            <a:r>
              <a:rPr lang="pt-PT" b="1" i="1" dirty="0" err="1">
                <a:solidFill>
                  <a:schemeClr val="tx1"/>
                </a:solidFill>
              </a:rPr>
              <a:t>Gl</a:t>
            </a:r>
            <a:r>
              <a:rPr lang="pt-PT" b="1" i="1" dirty="0">
                <a:solidFill>
                  <a:schemeClr val="tx1"/>
                </a:solidFill>
              </a:rPr>
              <a:t> 2.1,2).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BC00F1F-1357-0B48-5109-3F8119D5BA74}"/>
              </a:ext>
            </a:extLst>
          </p:cNvPr>
          <p:cNvSpPr/>
          <p:nvPr/>
        </p:nvSpPr>
        <p:spPr>
          <a:xfrm>
            <a:off x="1441762" y="1113576"/>
            <a:ext cx="6260472" cy="3069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bg1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9518B4F-98D8-952E-DE2C-39DF84DD5BEC}"/>
              </a:ext>
            </a:extLst>
          </p:cNvPr>
          <p:cNvSpPr txBox="1"/>
          <p:nvPr/>
        </p:nvSpPr>
        <p:spPr>
          <a:xfrm>
            <a:off x="1441763" y="1224150"/>
            <a:ext cx="62604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i="1" dirty="0">
                <a:solidFill>
                  <a:srgbClr val="FF0000"/>
                </a:solidFill>
              </a:rPr>
              <a:t>1</a:t>
            </a:r>
            <a:r>
              <a:rPr lang="pt-PT" b="1" i="1" dirty="0"/>
              <a:t> DEPOIS, passados catorze anos, subi outra vez a Jerusalém com Barnabé, levando também comigo Tito.</a:t>
            </a:r>
          </a:p>
          <a:p>
            <a:r>
              <a:rPr lang="pt-PT" b="1" i="1" dirty="0">
                <a:solidFill>
                  <a:srgbClr val="FF0000"/>
                </a:solidFill>
              </a:rPr>
              <a:t>2</a:t>
            </a:r>
            <a:r>
              <a:rPr lang="pt-PT" b="1" i="1" dirty="0"/>
              <a:t> E subi por uma revelação, e lhes expus o evangelho, que prego entre os gentios, e particularmente aos que estavam em estima; para que de maneira alguma não corresse ou não tivesse corrido em vão.</a:t>
            </a:r>
          </a:p>
          <a:p>
            <a:r>
              <a:rPr lang="pt-PT" b="1" i="1" dirty="0">
                <a:solidFill>
                  <a:srgbClr val="FF0000"/>
                </a:solidFill>
              </a:rPr>
              <a:t>Atos 11.27-30</a:t>
            </a:r>
          </a:p>
          <a:p>
            <a:endParaRPr lang="pt-PT" dirty="0"/>
          </a:p>
          <a:p>
            <a:r>
              <a:rPr lang="pt-PT" b="1" i="1" dirty="0">
                <a:solidFill>
                  <a:srgbClr val="FF0000"/>
                </a:solidFill>
              </a:rPr>
              <a:t>Catorze anos depois da sua conversão a Cristo, Paulo sobe pela segunda a vez a Jerusalém. </a:t>
            </a: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uma revelação de Barnabé</a:t>
            </a:r>
          </a:p>
        </p:txBody>
      </p:sp>
    </p:spTree>
    <p:extLst>
      <p:ext uri="{BB962C8B-B14F-4D97-AF65-F5344CB8AC3E}">
        <p14:creationId xmlns:p14="http://schemas.microsoft.com/office/powerpoint/2010/main" val="4058231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6EA2E4B-7DC4-58A3-31F0-A4D3D5963E5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9477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5" name="Imagem 4" descr="Uma imagem com texto, captura de ecrã, cama, carta&#10;&#10;Descrição gerada automaticamente">
            <a:extLst>
              <a:ext uri="{FF2B5EF4-FFF2-40B4-BE49-F238E27FC236}">
                <a16:creationId xmlns:a16="http://schemas.microsoft.com/office/drawing/2014/main" id="{C35CBC0B-A316-F20F-5E40-00530AF7E0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3" r="29406" b="58198"/>
          <a:stretch/>
        </p:blipFill>
        <p:spPr>
          <a:xfrm>
            <a:off x="122221" y="4074059"/>
            <a:ext cx="8899557" cy="27839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01C7A449-2254-96B0-3FD3-ED7401195FD9}"/>
              </a:ext>
            </a:extLst>
          </p:cNvPr>
          <p:cNvSpPr/>
          <p:nvPr/>
        </p:nvSpPr>
        <p:spPr>
          <a:xfrm>
            <a:off x="1" y="0"/>
            <a:ext cx="9144000" cy="4526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>
                <a:solidFill>
                  <a:schemeClr val="tx1"/>
                </a:solidFill>
              </a:rPr>
              <a:t>2. Objetivo da reunião.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AB84A18-5BD6-F931-309D-2300F6EAC898}"/>
              </a:ext>
            </a:extLst>
          </p:cNvPr>
          <p:cNvSpPr/>
          <p:nvPr/>
        </p:nvSpPr>
        <p:spPr>
          <a:xfrm>
            <a:off x="1421394" y="452673"/>
            <a:ext cx="6545656" cy="29763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815D493-6DBD-CD18-5598-8BBBA7E47316}"/>
              </a:ext>
            </a:extLst>
          </p:cNvPr>
          <p:cNvSpPr txBox="1"/>
          <p:nvPr/>
        </p:nvSpPr>
        <p:spPr>
          <a:xfrm>
            <a:off x="1421394" y="1050202"/>
            <a:ext cx="65456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FF0000"/>
              </a:buClr>
              <a:buFont typeface="+mj-lt"/>
              <a:buAutoNum type="arabicPeriod"/>
            </a:pPr>
            <a:r>
              <a:rPr lang="pt-PT" sz="2400" dirty="0"/>
              <a:t>Não era um concilio</a:t>
            </a:r>
          </a:p>
          <a:p>
            <a:pPr marL="457200" indent="-457200">
              <a:buClr>
                <a:srgbClr val="FF0000"/>
              </a:buClr>
              <a:buFont typeface="+mj-lt"/>
              <a:buAutoNum type="arabicPeriod"/>
            </a:pPr>
            <a:r>
              <a:rPr lang="pt-PT" sz="2400" dirty="0"/>
              <a:t>Era uma obediência Divina.</a:t>
            </a:r>
          </a:p>
          <a:p>
            <a:pPr marL="457200" indent="-457200">
              <a:buClr>
                <a:srgbClr val="FF0000"/>
              </a:buClr>
              <a:buFont typeface="+mj-lt"/>
              <a:buAutoNum type="arabicPeriod"/>
            </a:pPr>
            <a:r>
              <a:rPr lang="pt-PT" sz="2400" dirty="0"/>
              <a:t>Levar donativos para os irmãos necessitados da Judeia </a:t>
            </a:r>
            <a:r>
              <a:rPr lang="pt-PT" sz="2400" b="1" i="1" dirty="0">
                <a:solidFill>
                  <a:srgbClr val="FF0000"/>
                </a:solidFill>
              </a:rPr>
              <a:t>Atos 11.27-30</a:t>
            </a:r>
          </a:p>
          <a:p>
            <a:pPr marL="457200" indent="-457200">
              <a:buClr>
                <a:srgbClr val="FF0000"/>
              </a:buClr>
              <a:buFont typeface="+mj-lt"/>
              <a:buAutoNum type="arabicPeriod"/>
            </a:pPr>
            <a:r>
              <a:rPr lang="pt-PT" sz="2400" dirty="0"/>
              <a:t>Paulo aproveitou a reunião para pregar o evangelho.</a:t>
            </a:r>
          </a:p>
        </p:txBody>
      </p:sp>
    </p:spTree>
    <p:extLst>
      <p:ext uri="{BB962C8B-B14F-4D97-AF65-F5344CB8AC3E}">
        <p14:creationId xmlns:p14="http://schemas.microsoft.com/office/powerpoint/2010/main" val="118228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6EA2E4B-7DC4-58A3-31F0-A4D3D5963E5A}"/>
              </a:ext>
            </a:extLst>
          </p:cNvPr>
          <p:cNvSpPr/>
          <p:nvPr/>
        </p:nvSpPr>
        <p:spPr>
          <a:xfrm>
            <a:off x="-1" y="0"/>
            <a:ext cx="9144000" cy="6858000"/>
          </a:xfrm>
          <a:prstGeom prst="rect">
            <a:avLst/>
          </a:prstGeom>
          <a:solidFill>
            <a:srgbClr val="9477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5" name="Imagem 4" descr="Uma imagem com texto, captura de ecrã, cama, carta&#10;&#10;Descrição gerada automaticamente">
            <a:extLst>
              <a:ext uri="{FF2B5EF4-FFF2-40B4-BE49-F238E27FC236}">
                <a16:creationId xmlns:a16="http://schemas.microsoft.com/office/drawing/2014/main" id="{C35CBC0B-A316-F20F-5E40-00530AF7E0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3" r="29406" b="58198"/>
          <a:stretch/>
        </p:blipFill>
        <p:spPr>
          <a:xfrm>
            <a:off x="122221" y="4074059"/>
            <a:ext cx="8899557" cy="27839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DDEDB8E3-5E5D-96AB-0DBF-6945962A939E}"/>
              </a:ext>
            </a:extLst>
          </p:cNvPr>
          <p:cNvSpPr/>
          <p:nvPr/>
        </p:nvSpPr>
        <p:spPr>
          <a:xfrm>
            <a:off x="1853697" y="0"/>
            <a:ext cx="5436604" cy="6880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>
                <a:solidFill>
                  <a:schemeClr val="tx1"/>
                </a:solidFill>
              </a:rPr>
              <a:t>3. Tito e a circuncisão (v.5).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7D8A265-AF0A-0D13-36C2-34919F1658B7}"/>
              </a:ext>
            </a:extLst>
          </p:cNvPr>
          <p:cNvSpPr txBox="1"/>
          <p:nvPr/>
        </p:nvSpPr>
        <p:spPr>
          <a:xfrm>
            <a:off x="122221" y="811400"/>
            <a:ext cx="889955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pt-PT" b="1" i="1" dirty="0">
                <a:solidFill>
                  <a:schemeClr val="bg1"/>
                </a:solidFill>
              </a:rPr>
              <a:t>Barnabé era Judeu </a:t>
            </a:r>
            <a:r>
              <a:rPr lang="pt-PT" b="1" i="1" dirty="0" err="1">
                <a:solidFill>
                  <a:schemeClr val="bg1"/>
                </a:solidFill>
              </a:rPr>
              <a:t>At</a:t>
            </a:r>
            <a:r>
              <a:rPr lang="pt-PT" b="1" i="1" dirty="0">
                <a:solidFill>
                  <a:schemeClr val="bg1"/>
                </a:solidFill>
              </a:rPr>
              <a:t>. 4.3) e provavelmente estava nessa Reunião.</a:t>
            </a:r>
          </a:p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pt-PT" b="1" i="1" dirty="0">
                <a:solidFill>
                  <a:schemeClr val="bg1"/>
                </a:solidFill>
              </a:rPr>
              <a:t>Tito era grego, não era circuncidado e foi um risco para Paulo introduzi-lo nessa reunião, já que os judaizantes queriam que ele fosse circuncidado.</a:t>
            </a:r>
          </a:p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pt-PT" b="1" i="1" dirty="0">
                <a:solidFill>
                  <a:schemeClr val="bg1"/>
                </a:solidFill>
              </a:rPr>
              <a:t>O risco era o escandalizar o evangelho que ele pregava e não cedeu, para não ficar debaixo do jugo do judaísmo.</a:t>
            </a:r>
          </a:p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pt-PT" b="1" i="1" dirty="0">
                <a:solidFill>
                  <a:schemeClr val="bg1"/>
                </a:solidFill>
              </a:rPr>
              <a:t>Paulo pregava a liberdade em Cristo e a circuncisão era escravidão.</a:t>
            </a:r>
          </a:p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pt-PT" b="1" i="1" dirty="0">
                <a:solidFill>
                  <a:schemeClr val="bg1"/>
                </a:solidFill>
              </a:rPr>
              <a:t>A verdade do evangelho estava em jogo, e também o futuro do Cristianismo.</a:t>
            </a:r>
          </a:p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pt-PT" b="1" i="1" dirty="0">
                <a:solidFill>
                  <a:schemeClr val="bg1"/>
                </a:solidFill>
              </a:rPr>
              <a:t>A questão de Paulo circuncidar Timóteo (Atos 16.3), foi por que sua mãe era judia, e também a tolerância para com os fracos na fé</a:t>
            </a:r>
          </a:p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pt-PT" b="1" i="1" dirty="0">
                <a:solidFill>
                  <a:schemeClr val="bg1"/>
                </a:solidFill>
              </a:rPr>
              <a:t>Viver o evangelho e fazer mais alguma coisa alem do que Cristo fez por nos para sermos salvos, desvaloriza e inutiliza o sacrifício de Cristo.</a:t>
            </a:r>
          </a:p>
        </p:txBody>
      </p:sp>
    </p:spTree>
    <p:extLst>
      <p:ext uri="{BB962C8B-B14F-4D97-AF65-F5344CB8AC3E}">
        <p14:creationId xmlns:p14="http://schemas.microsoft.com/office/powerpoint/2010/main" val="3921873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m texto, captura de ecrã, cama, carta&#10;&#10;Descrição gerada automaticamente">
            <a:extLst>
              <a:ext uri="{FF2B5EF4-FFF2-40B4-BE49-F238E27FC236}">
                <a16:creationId xmlns:a16="http://schemas.microsoft.com/office/drawing/2014/main" id="{C35CBC0B-A316-F20F-5E40-00530AF7E0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3" r="29406" b="58198"/>
          <a:stretch/>
        </p:blipFill>
        <p:spPr>
          <a:xfrm>
            <a:off x="122221" y="4074059"/>
            <a:ext cx="8899557" cy="27839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1F18766-3035-D42E-FC32-E9E8E1BD1972}"/>
              </a:ext>
            </a:extLst>
          </p:cNvPr>
          <p:cNvSpPr txBox="1"/>
          <p:nvPr/>
        </p:nvSpPr>
        <p:spPr>
          <a:xfrm>
            <a:off x="751438" y="214647"/>
            <a:ext cx="7758819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/>
              <a:t>II - A TENDÊNCIA JUDAIZANTE NO INÍCIO DA IGREJA</a:t>
            </a:r>
          </a:p>
          <a:p>
            <a:endParaRPr lang="pt-PT" dirty="0"/>
          </a:p>
          <a:p>
            <a:pPr marL="342900" indent="-342900">
              <a:buAutoNum type="arabicPeriod"/>
            </a:pPr>
            <a:r>
              <a:rPr lang="pt-PT" b="1" i="1" dirty="0"/>
              <a:t>O espanto do apóstolo.</a:t>
            </a:r>
          </a:p>
          <a:p>
            <a:endParaRPr lang="pt-PT" b="1" i="1" dirty="0"/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i="1" dirty="0"/>
              <a:t>Os irmãos da Galácia se desviaram do verdadeiro evangelho </a:t>
            </a:r>
            <a:r>
              <a:rPr lang="pt-PT" b="1" i="1" dirty="0">
                <a:solidFill>
                  <a:srgbClr val="FF0000"/>
                </a:solidFill>
              </a:rPr>
              <a:t>Gálatas 1.6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i="1" dirty="0"/>
              <a:t>O verbo grego </a:t>
            </a:r>
            <a:r>
              <a:rPr lang="pt-PT" i="1" dirty="0" err="1"/>
              <a:t>metatithesthe</a:t>
            </a:r>
            <a:r>
              <a:rPr lang="pt-PT" i="1" dirty="0"/>
              <a:t>, “deixar, abandonar, era usado na antiguidade quando um soldado abandonava a guerra e se rebelava.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i="1" dirty="0"/>
              <a:t>Eles haviam abandonado a fé.</a:t>
            </a:r>
          </a:p>
        </p:txBody>
      </p:sp>
    </p:spTree>
    <p:extLst>
      <p:ext uri="{BB962C8B-B14F-4D97-AF65-F5344CB8AC3E}">
        <p14:creationId xmlns:p14="http://schemas.microsoft.com/office/powerpoint/2010/main" val="2015191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m texto, captura de ecrã, cama, carta&#10;&#10;Descrição gerada automaticamente">
            <a:extLst>
              <a:ext uri="{FF2B5EF4-FFF2-40B4-BE49-F238E27FC236}">
                <a16:creationId xmlns:a16="http://schemas.microsoft.com/office/drawing/2014/main" id="{C35CBC0B-A316-F20F-5E40-00530AF7E0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3" r="29406" b="58198"/>
          <a:stretch/>
        </p:blipFill>
        <p:spPr>
          <a:xfrm>
            <a:off x="122221" y="4308427"/>
            <a:ext cx="8899557" cy="25495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DEB802E-B567-84E6-7099-FC06419FF3B6}"/>
              </a:ext>
            </a:extLst>
          </p:cNvPr>
          <p:cNvSpPr txBox="1"/>
          <p:nvPr/>
        </p:nvSpPr>
        <p:spPr>
          <a:xfrm>
            <a:off x="1831062" y="286114"/>
            <a:ext cx="54818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/>
              <a:t>2. Quem eram os judaizantes (v.4)?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54EF449-96AC-348B-B7AC-E197E9AF68FC}"/>
              </a:ext>
            </a:extLst>
          </p:cNvPr>
          <p:cNvSpPr txBox="1"/>
          <p:nvPr/>
        </p:nvSpPr>
        <p:spPr>
          <a:xfrm>
            <a:off x="325925" y="892107"/>
            <a:ext cx="849215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b="1" i="1" dirty="0"/>
              <a:t>O termo judaizante vem do verbo grego </a:t>
            </a:r>
            <a:r>
              <a:rPr lang="pt-PT" b="1" i="1" dirty="0" err="1"/>
              <a:t>ioudaizõ</a:t>
            </a:r>
            <a:r>
              <a:rPr lang="pt-PT" b="1" i="1" dirty="0"/>
              <a:t>, “viver como judeu, adotar costumes e ritos judaicos”, e aparece uma única vez no Novo Testamento (</a:t>
            </a:r>
            <a:r>
              <a:rPr lang="pt-PT" b="1" i="1" dirty="0" err="1"/>
              <a:t>Gl</a:t>
            </a:r>
            <a:r>
              <a:rPr lang="pt-PT" b="1" i="1" dirty="0"/>
              <a:t> 2.14).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b="1" i="1" dirty="0"/>
              <a:t>Eles eram os opositores de Paulo identificados também como “falsos irmãos” (v.4).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b="1" i="1" dirty="0"/>
              <a:t>São reconhecidos no capítulo anterior (</a:t>
            </a:r>
            <a:r>
              <a:rPr lang="pt-PT" b="1" i="1" dirty="0" err="1"/>
              <a:t>Gl</a:t>
            </a:r>
            <a:r>
              <a:rPr lang="pt-PT" b="1" i="1" dirty="0"/>
              <a:t> 1.7) como os que se apresentavam como enviados por Jerusalém, a igreja-mãe.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b="1" i="1" dirty="0"/>
              <a:t>Na verdade, esses homens saíram de Jerusalém por sua própria conta.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b="1" i="1" dirty="0"/>
              <a:t>Tiago negou formalmente as declarações deles, dizendo que não os havia enviado (</a:t>
            </a:r>
            <a:r>
              <a:rPr lang="pt-PT" b="1" i="1" dirty="0" err="1"/>
              <a:t>At</a:t>
            </a:r>
            <a:r>
              <a:rPr lang="pt-PT" b="1" i="1" dirty="0"/>
              <a:t> 15.24).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b="1" i="1" dirty="0"/>
              <a:t>Eram legalistas dentre os judeus, e por isso chamados de judaizantes.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b="1" i="1" dirty="0"/>
              <a:t>Esses judeus, convertidos ao Senhor Jesus, ensinavam que os gentios deveriam observar a Lei de Moisés como condição para salvação (</a:t>
            </a:r>
            <a:r>
              <a:rPr lang="pt-PT" b="1" i="1" dirty="0" err="1"/>
              <a:t>At</a:t>
            </a:r>
            <a:r>
              <a:rPr lang="pt-PT" b="1" i="1" dirty="0"/>
              <a:t> 15.1).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894126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m texto, captura de ecrã, cama, carta&#10;&#10;Descrição gerada automaticamente">
            <a:extLst>
              <a:ext uri="{FF2B5EF4-FFF2-40B4-BE49-F238E27FC236}">
                <a16:creationId xmlns:a16="http://schemas.microsoft.com/office/drawing/2014/main" id="{C35CBC0B-A316-F20F-5E40-00530AF7E0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3" r="29406" b="58198"/>
          <a:stretch/>
        </p:blipFill>
        <p:spPr>
          <a:xfrm>
            <a:off x="122221" y="4074059"/>
            <a:ext cx="8899557" cy="27839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160B6B8-A84C-45F2-A7B2-471DB8BABAA1}"/>
              </a:ext>
            </a:extLst>
          </p:cNvPr>
          <p:cNvSpPr txBox="1"/>
          <p:nvPr/>
        </p:nvSpPr>
        <p:spPr>
          <a:xfrm>
            <a:off x="2242994" y="277059"/>
            <a:ext cx="46580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/>
              <a:t>3. O clima de tensão (</a:t>
            </a:r>
            <a:r>
              <a:rPr lang="pt-PT" sz="2800" b="1" dirty="0" err="1"/>
              <a:t>vv</a:t>
            </a:r>
            <a:r>
              <a:rPr lang="pt-PT" sz="2800" b="1" dirty="0"/>
              <a:t>. 3-5).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C0B6ECB-AF9A-E78D-CB09-F403C99ED0A0}"/>
              </a:ext>
            </a:extLst>
          </p:cNvPr>
          <p:cNvSpPr txBox="1"/>
          <p:nvPr/>
        </p:nvSpPr>
        <p:spPr>
          <a:xfrm>
            <a:off x="742384" y="995943"/>
            <a:ext cx="7804087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dirty="0"/>
              <a:t>Paulo e Barnabé foram pressionados pelos judaizantes diante dos demais apóstolos de Jerusalém. 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dirty="0"/>
              <a:t>À luz do versículo 9, parece que somente João, Pedro e Tiago estavam presentes.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dirty="0"/>
              <a:t>Conforme o </a:t>
            </a:r>
            <a:r>
              <a:rPr lang="pt-PT" sz="2000" b="1" dirty="0">
                <a:solidFill>
                  <a:srgbClr val="FF0000"/>
                </a:solidFill>
              </a:rPr>
              <a:t>versículo 4</a:t>
            </a:r>
            <a:r>
              <a:rPr lang="pt-PT" sz="2000" dirty="0"/>
              <a:t> os judaizantes conseguiram entrar na reunião sem serem convidados.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dirty="0"/>
              <a:t>Os judaizantes eram inimigos da liberdade cristã, do Evangelho, de Paulo e do próprio cristianismo.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dirty="0"/>
              <a:t>O pior de tudo era que eles se infiltravam na igreja e conseguiam até entrar em reuniões  apostólicas</a:t>
            </a:r>
          </a:p>
        </p:txBody>
      </p:sp>
    </p:spTree>
    <p:extLst>
      <p:ext uri="{BB962C8B-B14F-4D97-AF65-F5344CB8AC3E}">
        <p14:creationId xmlns:p14="http://schemas.microsoft.com/office/powerpoint/2010/main" val="1262063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m texto, captura de ecrã, cama, carta&#10;&#10;Descrição gerada automaticamente">
            <a:extLst>
              <a:ext uri="{FF2B5EF4-FFF2-40B4-BE49-F238E27FC236}">
                <a16:creationId xmlns:a16="http://schemas.microsoft.com/office/drawing/2014/main" id="{C35CBC0B-A316-F20F-5E40-00530AF7E0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3" r="29406" b="58198"/>
          <a:stretch/>
        </p:blipFill>
        <p:spPr>
          <a:xfrm>
            <a:off x="122221" y="4074059"/>
            <a:ext cx="8899557" cy="27839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E163EF4-4AD6-2048-86E4-7237C3F65F55}"/>
              </a:ext>
            </a:extLst>
          </p:cNvPr>
          <p:cNvSpPr txBox="1"/>
          <p:nvPr/>
        </p:nvSpPr>
        <p:spPr>
          <a:xfrm>
            <a:off x="122221" y="371253"/>
            <a:ext cx="8899557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i="1" dirty="0"/>
              <a:t>III - A TENDÊNCIA JUDAIZANTE HOJE</a:t>
            </a:r>
          </a:p>
          <a:p>
            <a:endParaRPr lang="pt-PT" sz="2800" b="1" i="1" dirty="0"/>
          </a:p>
          <a:p>
            <a:pPr marL="342900" indent="-342900">
              <a:buAutoNum type="arabicPeriod"/>
            </a:pPr>
            <a:r>
              <a:rPr lang="pt-PT" sz="2000" b="1" dirty="0"/>
              <a:t>O mesmo Evangelho (vv.7-9).</a:t>
            </a:r>
          </a:p>
          <a:p>
            <a:r>
              <a:rPr lang="pt-PT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evangelho é um só.</a:t>
            </a:r>
          </a:p>
          <a:p>
            <a:r>
              <a:rPr lang="pt-PT" sz="2000" b="1" i="1" dirty="0"/>
              <a:t>Paulo e Pedro também pregaram o mesmo evangelho, para ouvintes diferentes;</a:t>
            </a:r>
          </a:p>
          <a:p>
            <a:endParaRPr lang="pt-PT" sz="2000" b="1" i="1" dirty="0"/>
          </a:p>
          <a:p>
            <a:r>
              <a:rPr lang="pt-PT" sz="2000" b="1" dirty="0"/>
              <a:t>Paulo pregava e ensinava aos gentios </a:t>
            </a:r>
            <a:r>
              <a:rPr lang="pt-PT" sz="2000" b="1" dirty="0">
                <a:solidFill>
                  <a:srgbClr val="FF0000"/>
                </a:solidFill>
              </a:rPr>
              <a:t>1Tim. 2.7</a:t>
            </a:r>
            <a:endParaRPr lang="pt-PT" sz="2400" b="1" dirty="0">
              <a:solidFill>
                <a:srgbClr val="FF0000"/>
              </a:solidFill>
            </a:endParaRPr>
          </a:p>
          <a:p>
            <a:r>
              <a:rPr lang="pt-PT" i="1" dirty="0">
                <a:solidFill>
                  <a:srgbClr val="FF0000"/>
                </a:solidFill>
              </a:rPr>
              <a:t>Para o que (digo a verdade em Cristo, não minto) fui constituído pregador, e apóstolo, e doutor dos gentios na fé e na verdade</a:t>
            </a:r>
            <a:r>
              <a:rPr lang="pt-PT" sz="1600" i="1" dirty="0">
                <a:solidFill>
                  <a:srgbClr val="FF0000"/>
                </a:solidFill>
              </a:rPr>
              <a:t>.</a:t>
            </a:r>
          </a:p>
          <a:p>
            <a:r>
              <a:rPr lang="pt-PT" sz="2000" b="1" dirty="0"/>
              <a:t>Pedro pregava e ensinava os Judeus – </a:t>
            </a:r>
            <a:r>
              <a:rPr lang="pt-PT" dirty="0">
                <a:solidFill>
                  <a:srgbClr val="FF0000"/>
                </a:solidFill>
              </a:rPr>
              <a:t>Ex. Pentecostes, casa de Cornélio, Templo Formosa…</a:t>
            </a:r>
            <a:endParaRPr lang="pt-PT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460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m texto, captura de ecrã, cama, carta&#10;&#10;Descrição gerada automaticamente">
            <a:extLst>
              <a:ext uri="{FF2B5EF4-FFF2-40B4-BE49-F238E27FC236}">
                <a16:creationId xmlns:a16="http://schemas.microsoft.com/office/drawing/2014/main" id="{C35CBC0B-A316-F20F-5E40-00530AF7E0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3" r="29406" b="58198"/>
          <a:stretch/>
        </p:blipFill>
        <p:spPr>
          <a:xfrm>
            <a:off x="122221" y="4843604"/>
            <a:ext cx="8899557" cy="20143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E163EF4-4AD6-2048-86E4-7237C3F65F55}"/>
              </a:ext>
            </a:extLst>
          </p:cNvPr>
          <p:cNvSpPr txBox="1"/>
          <p:nvPr/>
        </p:nvSpPr>
        <p:spPr>
          <a:xfrm>
            <a:off x="122220" y="253558"/>
            <a:ext cx="889955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i="1" dirty="0"/>
              <a:t>III - A TENDÊNCIA JUDAIZANTE HOJE</a:t>
            </a:r>
          </a:p>
          <a:p>
            <a:endParaRPr lang="pt-PT" sz="2800" b="1" i="1" dirty="0"/>
          </a:p>
          <a:p>
            <a:r>
              <a:rPr lang="pt-PT" sz="2800" b="1" i="1" dirty="0"/>
              <a:t>2. O perigo da doutrina judaizante.</a:t>
            </a:r>
          </a:p>
          <a:p>
            <a:r>
              <a:rPr lang="pt-PT" i="1" dirty="0"/>
              <a:t>Os apóstolos temiam os cristãos se tornassem uma seita judaica, pois havia o evangelho da circuncisão e o da incircuncisão</a:t>
            </a:r>
          </a:p>
          <a:p>
            <a:r>
              <a:rPr lang="pt-PT" i="1" dirty="0"/>
              <a:t>Os judaizantes alteravam o verdadeiro evangelho, colocando a Lei como complemento da obra que Jesus efetuou na cruz do Calvário.</a:t>
            </a:r>
          </a:p>
          <a:p>
            <a:r>
              <a:rPr lang="pt-PT" i="1" dirty="0"/>
              <a:t>Paulo amaldiçoou o evangelho pregado pelos judaizantes </a:t>
            </a:r>
            <a:r>
              <a:rPr lang="pt-PT" b="1" i="1" dirty="0" err="1">
                <a:solidFill>
                  <a:srgbClr val="FF0000"/>
                </a:solidFill>
              </a:rPr>
              <a:t>Gl</a:t>
            </a:r>
            <a:r>
              <a:rPr lang="pt-PT" b="1" i="1" dirty="0">
                <a:solidFill>
                  <a:srgbClr val="FF0000"/>
                </a:solidFill>
              </a:rPr>
              <a:t> 1.8,9</a:t>
            </a:r>
          </a:p>
          <a:p>
            <a:r>
              <a:rPr lang="pt-PT" sz="1400" i="1" dirty="0">
                <a:solidFill>
                  <a:srgbClr val="FF0000"/>
                </a:solidFill>
              </a:rPr>
              <a:t>Mas, ainda que nós mesmos ou um anjo do céu vos anuncie outro evangelho além do que já vos tenho anunciado, seja </a:t>
            </a:r>
            <a:r>
              <a:rPr lang="pt-PT" sz="1400" i="1" dirty="0" err="1">
                <a:solidFill>
                  <a:srgbClr val="FF0000"/>
                </a:solidFill>
              </a:rPr>
              <a:t>anátema.Assim</a:t>
            </a:r>
            <a:r>
              <a:rPr lang="pt-PT" sz="1400" i="1" dirty="0">
                <a:solidFill>
                  <a:srgbClr val="FF0000"/>
                </a:solidFill>
              </a:rPr>
              <a:t>, como já vo-lo dissemos, agora de novo também vo-lo digo. Se alguém vos anunciar outro evangelho além do que já recebestes, seja anátema.</a:t>
            </a:r>
          </a:p>
          <a:p>
            <a:r>
              <a:rPr lang="pt-PT" i="1" dirty="0"/>
              <a:t>Quem tem o Espírito Santo vive pelo Espírito e não é afetado pelo veneno dos judaizantes nos dias atuais que pregam a salvação alcançada pela obediência à lei (complemento).</a:t>
            </a:r>
          </a:p>
          <a:p>
            <a:r>
              <a:rPr lang="pt-PT" i="1" dirty="0"/>
              <a:t>Vivemos na dependência do Espírito e não da lei.</a:t>
            </a:r>
          </a:p>
          <a:p>
            <a:r>
              <a:rPr lang="pt-PT" i="1" dirty="0"/>
              <a:t>Lutamos contra os vícios da carne e buscamos as virtudes do fruto do Espírito.</a:t>
            </a:r>
          </a:p>
        </p:txBody>
      </p:sp>
    </p:spTree>
    <p:extLst>
      <p:ext uri="{BB962C8B-B14F-4D97-AF65-F5344CB8AC3E}">
        <p14:creationId xmlns:p14="http://schemas.microsoft.com/office/powerpoint/2010/main" val="2824099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m texto, captura de ecrã, cama, carta&#10;&#10;Descrição gerada automaticamente">
            <a:extLst>
              <a:ext uri="{FF2B5EF4-FFF2-40B4-BE49-F238E27FC236}">
                <a16:creationId xmlns:a16="http://schemas.microsoft.com/office/drawing/2014/main" id="{C35CBC0B-A316-F20F-5E40-00530AF7E0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3" r="29406" b="58198"/>
          <a:stretch/>
        </p:blipFill>
        <p:spPr>
          <a:xfrm>
            <a:off x="122221" y="5269117"/>
            <a:ext cx="8899557" cy="15888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E163EF4-4AD6-2048-86E4-7237C3F65F55}"/>
              </a:ext>
            </a:extLst>
          </p:cNvPr>
          <p:cNvSpPr txBox="1"/>
          <p:nvPr/>
        </p:nvSpPr>
        <p:spPr>
          <a:xfrm>
            <a:off x="122220" y="253558"/>
            <a:ext cx="8899557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i="1" dirty="0"/>
              <a:t>III - A TENDÊNCIA JUDAIZANTE HOJE</a:t>
            </a:r>
          </a:p>
          <a:p>
            <a:r>
              <a:rPr lang="pt-PT" sz="2800" b="1" i="1" dirty="0"/>
              <a:t>3. As práticas judaizantes atuais.</a:t>
            </a:r>
          </a:p>
          <a:p>
            <a:r>
              <a:rPr lang="pt-PT" b="1" i="1" dirty="0"/>
              <a:t>Elas são basicamente a </a:t>
            </a:r>
            <a:r>
              <a:rPr lang="pt-PT" b="1" i="1" dirty="0">
                <a:solidFill>
                  <a:srgbClr val="FF0000"/>
                </a:solidFill>
              </a:rPr>
              <a:t>guarda do sábado</a:t>
            </a:r>
            <a:r>
              <a:rPr lang="pt-PT" b="1" i="1" dirty="0"/>
              <a:t>, a observância rigorosa do </a:t>
            </a:r>
            <a:r>
              <a:rPr lang="pt-PT" b="1" i="1" dirty="0" err="1">
                <a:solidFill>
                  <a:srgbClr val="FF0000"/>
                </a:solidFill>
              </a:rPr>
              <a:t>kashrut</a:t>
            </a:r>
            <a:r>
              <a:rPr lang="pt-PT" b="1" i="1" dirty="0">
                <a:solidFill>
                  <a:srgbClr val="FF0000"/>
                </a:solidFill>
              </a:rPr>
              <a:t> (termo hebraico para as leis dietéticas do judaísmo),</a:t>
            </a:r>
            <a:r>
              <a:rPr lang="pt-PT" b="1" i="1" dirty="0"/>
              <a:t> </a:t>
            </a:r>
            <a:r>
              <a:rPr lang="pt-PT" b="1" i="1" dirty="0">
                <a:solidFill>
                  <a:srgbClr val="FF0000"/>
                </a:solidFill>
              </a:rPr>
              <a:t>a liturgia da sinagoga, o uso do </a:t>
            </a:r>
            <a:r>
              <a:rPr lang="pt-PT" b="1" i="1" dirty="0" err="1">
                <a:solidFill>
                  <a:srgbClr val="FF0000"/>
                </a:solidFill>
              </a:rPr>
              <a:t>shofar</a:t>
            </a:r>
            <a:r>
              <a:rPr lang="pt-PT" b="1" i="1" dirty="0">
                <a:solidFill>
                  <a:srgbClr val="FF0000"/>
                </a:solidFill>
              </a:rPr>
              <a:t>, “trompa”,</a:t>
            </a:r>
            <a:r>
              <a:rPr lang="pt-PT" b="1" i="1" dirty="0"/>
              <a:t> geralmente feito de chifre de carneiro; </a:t>
            </a:r>
            <a:r>
              <a:rPr lang="pt-PT" b="1" i="1" dirty="0">
                <a:solidFill>
                  <a:srgbClr val="FF0000"/>
                </a:solidFill>
              </a:rPr>
              <a:t>o uso de </a:t>
            </a:r>
            <a:r>
              <a:rPr lang="pt-PT" b="1" i="1" dirty="0" err="1">
                <a:solidFill>
                  <a:srgbClr val="FF0000"/>
                </a:solidFill>
              </a:rPr>
              <a:t>talit</a:t>
            </a:r>
            <a:r>
              <a:rPr lang="pt-PT" b="1" i="1" dirty="0"/>
              <a:t>, o manto ou xale usado para oração; e, o uso do </a:t>
            </a:r>
            <a:r>
              <a:rPr lang="pt-PT" b="1" i="1" dirty="0" err="1">
                <a:solidFill>
                  <a:srgbClr val="FF0000"/>
                </a:solidFill>
              </a:rPr>
              <a:t>kippar</a:t>
            </a:r>
            <a:r>
              <a:rPr lang="pt-PT" b="1" i="1" dirty="0"/>
              <a:t>, o solidéu que os judeus religiosos usam sobre a cabeça.</a:t>
            </a:r>
          </a:p>
          <a:p>
            <a:endParaRPr lang="pt-PT" b="1" i="1" dirty="0"/>
          </a:p>
          <a:p>
            <a:endParaRPr lang="pt-PT" b="1" i="1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514EB8F-9706-68B6-5BC4-E703F1FCBBA9}"/>
              </a:ext>
            </a:extLst>
          </p:cNvPr>
          <p:cNvSpPr txBox="1"/>
          <p:nvPr/>
        </p:nvSpPr>
        <p:spPr>
          <a:xfrm>
            <a:off x="122220" y="2500596"/>
            <a:ext cx="889955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a)</a:t>
            </a:r>
            <a:r>
              <a:rPr lang="pt-PT" dirty="0"/>
              <a:t> </a:t>
            </a:r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judeus</a:t>
            </a:r>
            <a:r>
              <a:rPr lang="pt-PT" dirty="0"/>
              <a:t>. Os judeus messiânicos, principalmente em Israel, seguem a tradição judaica. Isso acontece simplesmente para preservar a identidade cultural deles e tem amparo neotestamentário: “É alguém chamado, estando circuncidado? Fique circuncidado” </a:t>
            </a:r>
            <a:r>
              <a:rPr lang="pt-PT" b="1" i="1" dirty="0">
                <a:solidFill>
                  <a:srgbClr val="FF0000"/>
                </a:solidFill>
              </a:rPr>
              <a:t>(1 Co 7.18a). </a:t>
            </a:r>
            <a:r>
              <a:rPr lang="pt-PT" dirty="0"/>
              <a:t>Ou seja, na conversão a Cristo do judeu, ele não precisa mudar a sua tradição e cultura.</a:t>
            </a:r>
          </a:p>
          <a:p>
            <a:r>
              <a:rPr lang="pt-PT" b="1" dirty="0">
                <a:solidFill>
                  <a:srgbClr val="FF0000"/>
                </a:solidFill>
              </a:rPr>
              <a:t>b) </a:t>
            </a:r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não judeus</a:t>
            </a:r>
            <a:r>
              <a:rPr lang="pt-PT" dirty="0"/>
              <a:t>. Da mesma forma: “É alguém chamado, estando incircuncidado? Não se circuncide” </a:t>
            </a:r>
            <a:r>
              <a:rPr lang="pt-PT" b="1" i="1" dirty="0">
                <a:solidFill>
                  <a:srgbClr val="FF0000"/>
                </a:solidFill>
              </a:rPr>
              <a:t>(1 Co 7.18b). </a:t>
            </a:r>
            <a:r>
              <a:rPr lang="pt-PT" dirty="0"/>
              <a:t>Ou seja, ele não precisa se judaizar. É erro 0 não judeu adotar práticas judaicas na liturgia e no dia a dia para imitar o Judaísmo. Paulo conclui: “Cada um fique na vocação em que foi chamado” (1 Co 7.20).</a:t>
            </a:r>
          </a:p>
        </p:txBody>
      </p:sp>
    </p:spTree>
    <p:extLst>
      <p:ext uri="{BB962C8B-B14F-4D97-AF65-F5344CB8AC3E}">
        <p14:creationId xmlns:p14="http://schemas.microsoft.com/office/powerpoint/2010/main" val="964282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C75AF05-802E-26A2-6465-6495DF3391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434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88EACFC-4135-1C2B-2CD6-4488D67E4E0C}"/>
              </a:ext>
            </a:extLst>
          </p:cNvPr>
          <p:cNvSpPr txBox="1"/>
          <p:nvPr/>
        </p:nvSpPr>
        <p:spPr>
          <a:xfrm>
            <a:off x="914400" y="283417"/>
            <a:ext cx="73151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dirty="0"/>
              <a:t>1.De acordo com a lição, o que se infere da Epístola aos Gálatas?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9894C39-2FCB-2A4B-076E-B271709425F7}"/>
              </a:ext>
            </a:extLst>
          </p:cNvPr>
          <p:cNvSpPr txBox="1"/>
          <p:nvPr/>
        </p:nvSpPr>
        <p:spPr>
          <a:xfrm>
            <a:off x="1509664" y="2151727"/>
            <a:ext cx="612466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i="1" dirty="0">
                <a:solidFill>
                  <a:srgbClr val="FF0000"/>
                </a:solidFill>
              </a:rPr>
              <a:t>Infere-se que a Epístola aos Gálatas foi escrita antes do referido Concilio, pois não há menção dele na carta, visto que o Concilio tratou do mesmo assunto (</a:t>
            </a:r>
            <a:r>
              <a:rPr lang="pt-PT" sz="3200" i="1" dirty="0" err="1">
                <a:solidFill>
                  <a:srgbClr val="FF0000"/>
                </a:solidFill>
              </a:rPr>
              <a:t>At</a:t>
            </a:r>
            <a:r>
              <a:rPr lang="pt-PT" sz="3200" i="1" dirty="0">
                <a:solidFill>
                  <a:srgbClr val="FF0000"/>
                </a:solidFill>
              </a:rPr>
              <a:t> 15.5,6).</a:t>
            </a:r>
          </a:p>
        </p:txBody>
      </p:sp>
    </p:spTree>
    <p:extLst>
      <p:ext uri="{BB962C8B-B14F-4D97-AF65-F5344CB8AC3E}">
        <p14:creationId xmlns:p14="http://schemas.microsoft.com/office/powerpoint/2010/main" val="199689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88EACFC-4135-1C2B-2CD6-4488D67E4E0C}"/>
              </a:ext>
            </a:extLst>
          </p:cNvPr>
          <p:cNvSpPr txBox="1"/>
          <p:nvPr/>
        </p:nvSpPr>
        <p:spPr>
          <a:xfrm>
            <a:off x="914400" y="283417"/>
            <a:ext cx="73151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2. Por que Paulo não cedeu nem um pouco na circuncisão de Tito?</a:t>
            </a:r>
            <a:endParaRPr lang="pt-PT" sz="40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9894C39-2FCB-2A4B-076E-B271709425F7}"/>
              </a:ext>
            </a:extLst>
          </p:cNvPr>
          <p:cNvSpPr txBox="1"/>
          <p:nvPr/>
        </p:nvSpPr>
        <p:spPr>
          <a:xfrm>
            <a:off x="805758" y="2115513"/>
            <a:ext cx="753248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i="1" dirty="0">
                <a:solidFill>
                  <a:srgbClr val="FF0000"/>
                </a:solidFill>
              </a:rPr>
              <a:t>Por duas razões: Tito era grego, e porque estava em jogo a verdade do Evangelho e o futuro do próprio Cristianismo.</a:t>
            </a:r>
          </a:p>
        </p:txBody>
      </p:sp>
    </p:spTree>
    <p:extLst>
      <p:ext uri="{BB962C8B-B14F-4D97-AF65-F5344CB8AC3E}">
        <p14:creationId xmlns:p14="http://schemas.microsoft.com/office/powerpoint/2010/main" val="2434416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88EACFC-4135-1C2B-2CD6-4488D67E4E0C}"/>
              </a:ext>
            </a:extLst>
          </p:cNvPr>
          <p:cNvSpPr txBox="1"/>
          <p:nvPr/>
        </p:nvSpPr>
        <p:spPr>
          <a:xfrm>
            <a:off x="914400" y="283417"/>
            <a:ext cx="73151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3. O que significa “judaizante”?</a:t>
            </a:r>
            <a:endParaRPr lang="pt-PT" sz="40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9894C39-2FCB-2A4B-076E-B271709425F7}"/>
              </a:ext>
            </a:extLst>
          </p:cNvPr>
          <p:cNvSpPr txBox="1"/>
          <p:nvPr/>
        </p:nvSpPr>
        <p:spPr>
          <a:xfrm>
            <a:off x="805758" y="1554199"/>
            <a:ext cx="753248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i="1" dirty="0">
                <a:solidFill>
                  <a:srgbClr val="FF0000"/>
                </a:solidFill>
              </a:rPr>
              <a:t>O termo judaizante vem do verbo grego </a:t>
            </a:r>
            <a:r>
              <a:rPr lang="pt-PT" sz="3200" i="1" dirty="0" err="1">
                <a:solidFill>
                  <a:srgbClr val="FF0000"/>
                </a:solidFill>
              </a:rPr>
              <a:t>ioudaizõ</a:t>
            </a:r>
            <a:r>
              <a:rPr lang="pt-PT" sz="3200" i="1" dirty="0">
                <a:solidFill>
                  <a:srgbClr val="FF0000"/>
                </a:solidFill>
              </a:rPr>
              <a:t>, “viver como judeu, adotar costumes e ritos judaicos”, e aparece uma única vez no Novo Testamento (</a:t>
            </a:r>
            <a:r>
              <a:rPr lang="pt-PT" sz="3200" i="1" dirty="0" err="1">
                <a:solidFill>
                  <a:srgbClr val="FF0000"/>
                </a:solidFill>
              </a:rPr>
              <a:t>Gl</a:t>
            </a:r>
            <a:r>
              <a:rPr lang="pt-PT" sz="3200" i="1" dirty="0">
                <a:solidFill>
                  <a:srgbClr val="FF0000"/>
                </a:solidFill>
              </a:rPr>
              <a:t> 2.14).</a:t>
            </a:r>
          </a:p>
        </p:txBody>
      </p:sp>
    </p:spTree>
    <p:extLst>
      <p:ext uri="{BB962C8B-B14F-4D97-AF65-F5344CB8AC3E}">
        <p14:creationId xmlns:p14="http://schemas.microsoft.com/office/powerpoint/2010/main" val="1358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88EACFC-4135-1C2B-2CD6-4488D67E4E0C}"/>
              </a:ext>
            </a:extLst>
          </p:cNvPr>
          <p:cNvSpPr txBox="1"/>
          <p:nvPr/>
        </p:nvSpPr>
        <p:spPr>
          <a:xfrm>
            <a:off x="914400" y="283417"/>
            <a:ext cx="73151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4. Quem eram os judaizantes e o que eles queriam dos gentios?</a:t>
            </a:r>
            <a:endParaRPr lang="pt-PT" sz="40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9894C39-2FCB-2A4B-076E-B271709425F7}"/>
              </a:ext>
            </a:extLst>
          </p:cNvPr>
          <p:cNvSpPr txBox="1"/>
          <p:nvPr/>
        </p:nvSpPr>
        <p:spPr>
          <a:xfrm>
            <a:off x="805758" y="2151727"/>
            <a:ext cx="773166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i="1" dirty="0">
                <a:solidFill>
                  <a:srgbClr val="FF0000"/>
                </a:solidFill>
              </a:rPr>
              <a:t>Eram legalistas dentre os judeus, e por isso chamados de judaizantes. Esses judeus, convertidos ao Senhor Jesus, ensinavam que os gentios deveriam observar a Lei de Moisés como condição para salvação (</a:t>
            </a:r>
            <a:r>
              <a:rPr lang="pt-PT" sz="3200" i="1" dirty="0" err="1">
                <a:solidFill>
                  <a:srgbClr val="FF0000"/>
                </a:solidFill>
              </a:rPr>
              <a:t>At</a:t>
            </a:r>
            <a:r>
              <a:rPr lang="pt-PT" sz="3200" i="1" dirty="0">
                <a:solidFill>
                  <a:srgbClr val="FF0000"/>
                </a:solidFill>
              </a:rPr>
              <a:t> 15.1).</a:t>
            </a:r>
          </a:p>
        </p:txBody>
      </p:sp>
    </p:spTree>
    <p:extLst>
      <p:ext uri="{BB962C8B-B14F-4D97-AF65-F5344CB8AC3E}">
        <p14:creationId xmlns:p14="http://schemas.microsoft.com/office/powerpoint/2010/main" val="324717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88EACFC-4135-1C2B-2CD6-4488D67E4E0C}"/>
              </a:ext>
            </a:extLst>
          </p:cNvPr>
          <p:cNvSpPr txBox="1"/>
          <p:nvPr/>
        </p:nvSpPr>
        <p:spPr>
          <a:xfrm>
            <a:off x="344032" y="283417"/>
            <a:ext cx="846499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5. Qual a diferença hoje entre judeus messiânicos e cristãos judaizantes?</a:t>
            </a:r>
            <a:endParaRPr lang="pt-PT" sz="40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9894C39-2FCB-2A4B-076E-B271709425F7}"/>
              </a:ext>
            </a:extLst>
          </p:cNvPr>
          <p:cNvSpPr txBox="1"/>
          <p:nvPr/>
        </p:nvSpPr>
        <p:spPr>
          <a:xfrm>
            <a:off x="706170" y="2090172"/>
            <a:ext cx="773166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i="1" dirty="0">
                <a:solidFill>
                  <a:srgbClr val="FF0000"/>
                </a:solidFill>
              </a:rPr>
              <a:t>Os judeus messiânicos, principalmente em Israel, seguem a tradição judaica. Ou seja, na conversão a Cristo do judeu, ele não precisa mudar a sua tradição e cultura. No caso do não judeu convertido ao cristianismo, ele não precisa se judaizar. É erro o não judeu adotar práticas judaicas na liturgia e no dia a dia para imitar o Judaísmo. Paulo conclui: “Cada um fique na vocação em que foi chamado” (1 Co 7.20).</a:t>
            </a:r>
          </a:p>
        </p:txBody>
      </p:sp>
    </p:spTree>
    <p:extLst>
      <p:ext uri="{BB962C8B-B14F-4D97-AF65-F5344CB8AC3E}">
        <p14:creationId xmlns:p14="http://schemas.microsoft.com/office/powerpoint/2010/main" val="410062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802</TotalTime>
  <Words>1757</Words>
  <Application>Microsoft Office PowerPoint</Application>
  <PresentationFormat>Apresentação no Ecrã (4:3)</PresentationFormat>
  <Paragraphs>100</Paragraphs>
  <Slides>20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Dilvane Zanardine</dc:creator>
  <cp:lastModifiedBy>Dilvane Zanardine</cp:lastModifiedBy>
  <cp:revision>6</cp:revision>
  <dcterms:created xsi:type="dcterms:W3CDTF">2025-01-04T11:14:34Z</dcterms:created>
  <dcterms:modified xsi:type="dcterms:W3CDTF">2025-01-09T10:15:48Z</dcterms:modified>
</cp:coreProperties>
</file>