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2" r:id="rId4"/>
    <p:sldId id="263" r:id="rId5"/>
    <p:sldId id="264" r:id="rId6"/>
    <p:sldId id="258" r:id="rId7"/>
    <p:sldId id="261" r:id="rId8"/>
    <p:sldId id="266" r:id="rId9"/>
    <p:sldId id="260" r:id="rId10"/>
    <p:sldId id="259" r:id="rId11"/>
    <p:sldId id="269" r:id="rId12"/>
    <p:sldId id="265" r:id="rId13"/>
    <p:sldId id="268" r:id="rId14"/>
    <p:sldId id="270" r:id="rId15"/>
    <p:sldId id="271" r:id="rId16"/>
    <p:sldId id="272" r:id="rId17"/>
    <p:sldId id="273" r:id="rId18"/>
    <p:sldId id="274" r:id="rId19"/>
    <p:sldId id="276" r:id="rId20"/>
    <p:sldId id="267" r:id="rId21"/>
    <p:sldId id="275" r:id="rId22"/>
    <p:sldId id="277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070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825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967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460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571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894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799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565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148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375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564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BE94E-3217-4CE1-B429-C5240F632E8A}" type="datetimeFigureOut">
              <a:rPr lang="pt-PT" smtClean="0"/>
              <a:t>15/01/2025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F7DA9-3523-4F26-A68F-9390AC0DFB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264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m texto, captura de ecrã, livro, design&#10;&#10;Descrição gerada automaticamente">
            <a:extLst>
              <a:ext uri="{FF2B5EF4-FFF2-40B4-BE49-F238E27FC236}">
                <a16:creationId xmlns:a16="http://schemas.microsoft.com/office/drawing/2014/main" id="{7802753F-4FC5-783B-6B4E-2F057E1E45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F0630AF-6EC0-6921-ACEB-D8E82C1E01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4354718" y="2661719"/>
            <a:ext cx="4788139" cy="419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9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design&#10;&#10;Descrição gerada automaticamente">
            <a:extLst>
              <a:ext uri="{FF2B5EF4-FFF2-40B4-BE49-F238E27FC236}">
                <a16:creationId xmlns:a16="http://schemas.microsoft.com/office/drawing/2014/main" id="{921100F9-1B3E-119B-E717-A5867B58B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" b="34522"/>
          <a:stretch/>
        </p:blipFill>
        <p:spPr>
          <a:xfrm>
            <a:off x="-1" y="0"/>
            <a:ext cx="9144001" cy="681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9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20CBB88-20F8-4C35-F2BC-FEDF4EF65C34}"/>
              </a:ext>
            </a:extLst>
          </p:cNvPr>
          <p:cNvSpPr txBox="1"/>
          <p:nvPr/>
        </p:nvSpPr>
        <p:spPr>
          <a:xfrm>
            <a:off x="328187" y="377610"/>
            <a:ext cx="8641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LEITURA BÍBLICA EM CLASSE: 1João 1.1-3; 4-1-3; 2 João 7, 1 João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8206661-1FB0-CE2E-430C-714746BA6887}"/>
              </a:ext>
            </a:extLst>
          </p:cNvPr>
          <p:cNvSpPr txBox="1"/>
          <p:nvPr/>
        </p:nvSpPr>
        <p:spPr>
          <a:xfrm>
            <a:off x="697117" y="1169106"/>
            <a:ext cx="79036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</a:t>
            </a:r>
            <a:r>
              <a:rPr lang="pt-PT" sz="2400" dirty="0"/>
              <a:t> - O que era desde o princípio, o que vimos com os nossos olhos, o que temos contemplado, e as nossas mãos tocaram da Palavra da vida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2</a:t>
            </a:r>
            <a:r>
              <a:rPr lang="pt-PT" sz="2400" dirty="0"/>
              <a:t> - (porque a vida foi manifestada, e nós a vimos, e testificamos dela, e vos anunciamos a vida eterna, que estava com o Pai e nos foi manifestada),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3</a:t>
            </a:r>
            <a:r>
              <a:rPr lang="pt-PT" sz="2400" dirty="0"/>
              <a:t> - O que vimos e ouvimos, isso vos anunciamos, para que também tenhais comunhão </a:t>
            </a:r>
            <a:r>
              <a:rPr lang="pt-PT" sz="2400" dirty="0" err="1"/>
              <a:t>conosco</a:t>
            </a:r>
            <a:r>
              <a:rPr lang="pt-PT" sz="2400" dirty="0"/>
              <a:t>; e a nossa comunhão é com o Pai e com seu Filho Jesus Cristo.</a:t>
            </a:r>
          </a:p>
        </p:txBody>
      </p:sp>
    </p:spTree>
    <p:extLst>
      <p:ext uri="{BB962C8B-B14F-4D97-AF65-F5344CB8AC3E}">
        <p14:creationId xmlns:p14="http://schemas.microsoft.com/office/powerpoint/2010/main" val="145133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4FEC59D-2FD8-0011-A1F2-176227E23E45}"/>
              </a:ext>
            </a:extLst>
          </p:cNvPr>
          <p:cNvSpPr txBox="1"/>
          <p:nvPr/>
        </p:nvSpPr>
        <p:spPr>
          <a:xfrm>
            <a:off x="488887" y="568104"/>
            <a:ext cx="81209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1 João 4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1</a:t>
            </a:r>
            <a:r>
              <a:rPr lang="pt-PT" sz="2400" dirty="0"/>
              <a:t> - Amados, não creiais em todo espírito, mas provai se os espíritos são de Deus, porque já muitos falsos profetas se têm levantado no mundo.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2</a:t>
            </a:r>
            <a:r>
              <a:rPr lang="pt-PT" sz="2400" dirty="0"/>
              <a:t> - Nisto conhecereis o Espírito de Deus: todo espírito que confessa que Jesus Cristo veio em carne é de Deus;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3</a:t>
            </a:r>
            <a:r>
              <a:rPr lang="pt-PT" sz="2400" dirty="0"/>
              <a:t> - e todo espírito que não confessa que Jesus Cristo veio em carne não é de Deus; mas este é o espírito do anticristo, do qual já ouvistes que há de vir, e eis que está já no mundo.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2 João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7</a:t>
            </a:r>
            <a:r>
              <a:rPr lang="pt-PT" sz="2400" dirty="0"/>
              <a:t> - Porque já muitos enganadores entraram no mundo, os quais não confessam que Jesus Cristo veio em carne. Este tal é o enganador e o anticristo.</a:t>
            </a:r>
          </a:p>
        </p:txBody>
      </p:sp>
    </p:spTree>
    <p:extLst>
      <p:ext uri="{BB962C8B-B14F-4D97-AF65-F5344CB8AC3E}">
        <p14:creationId xmlns:p14="http://schemas.microsoft.com/office/powerpoint/2010/main" val="142176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CA6B666-865A-F28F-6E9E-0DBAED908CFC}"/>
              </a:ext>
            </a:extLst>
          </p:cNvPr>
          <p:cNvSpPr txBox="1"/>
          <p:nvPr/>
        </p:nvSpPr>
        <p:spPr>
          <a:xfrm>
            <a:off x="1507402" y="2105561"/>
            <a:ext cx="6129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I - HERESIAS QUE NEGAM A CORPOREIDADE DE CRISTO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2B1DFB-93C2-B3D2-2404-D28A0C1DB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</a:blip>
          <a:srcRect b="51029"/>
          <a:stretch/>
        </p:blipFill>
        <p:spPr>
          <a:xfrm>
            <a:off x="0" y="21336"/>
            <a:ext cx="9144000" cy="683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36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A836BA8-7BAB-D315-333D-56876F21D6A3}"/>
              </a:ext>
            </a:extLst>
          </p:cNvPr>
          <p:cNvSpPr txBox="1"/>
          <p:nvPr/>
        </p:nvSpPr>
        <p:spPr>
          <a:xfrm>
            <a:off x="2731882" y="2594747"/>
            <a:ext cx="36802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1. O que é Docetismo?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F1E9A13-6D96-3DE8-56F9-78738518C844}"/>
              </a:ext>
            </a:extLst>
          </p:cNvPr>
          <p:cNvSpPr txBox="1"/>
          <p:nvPr/>
        </p:nvSpPr>
        <p:spPr>
          <a:xfrm>
            <a:off x="688063" y="3429000"/>
            <a:ext cx="77678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 termo vem do grego </a:t>
            </a:r>
            <a:r>
              <a:rPr lang="pt-PT" sz="2000" b="1" dirty="0" err="1"/>
              <a:t>dokeo</a:t>
            </a:r>
            <a:r>
              <a:rPr lang="pt-PT" sz="2000" b="1" dirty="0"/>
              <a:t>, que significa “ter aparência”. 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PT" sz="2000" b="1" dirty="0"/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 Docetismo é a mais antiga heresia da história da igreja e consiste em negar que Jesus tivesse tido corpo físico humano, sua humanidade era simplesmente uma aparência, como um fantasma</a:t>
            </a:r>
          </a:p>
        </p:txBody>
      </p:sp>
    </p:spTree>
    <p:extLst>
      <p:ext uri="{BB962C8B-B14F-4D97-AF65-F5344CB8AC3E}">
        <p14:creationId xmlns:p14="http://schemas.microsoft.com/office/powerpoint/2010/main" val="416724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7E44261-FF61-04D4-8D0A-7FF0D5861094}"/>
              </a:ext>
            </a:extLst>
          </p:cNvPr>
          <p:cNvSpPr txBox="1"/>
          <p:nvPr/>
        </p:nvSpPr>
        <p:spPr>
          <a:xfrm>
            <a:off x="1172422" y="2640014"/>
            <a:ext cx="67991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O que os docetas ensinavam sobre Jesus?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712AF3D-DF56-749A-E586-1BDC64B38033}"/>
              </a:ext>
            </a:extLst>
          </p:cNvPr>
          <p:cNvSpPr txBox="1"/>
          <p:nvPr/>
        </p:nvSpPr>
        <p:spPr>
          <a:xfrm>
            <a:off x="117693" y="3317143"/>
            <a:ext cx="890860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Os seguidores dessa heresia ensinavam muitas coisas fora das Escrituras e contrárias à Palavra de Deus.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 nosso enfoque destaca a humanidade de Jesus, como o verdadeiro homem.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Lucas descreve um começo muito humano.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Jesus teve parentes e amigos, Zacarias e Isabel (</a:t>
            </a:r>
            <a:r>
              <a:rPr lang="pt-PT" sz="2000" b="1" dirty="0" err="1"/>
              <a:t>Lc</a:t>
            </a:r>
            <a:r>
              <a:rPr lang="pt-PT" sz="2000" b="1" dirty="0"/>
              <a:t> 1.5), José e Maria (</a:t>
            </a:r>
            <a:r>
              <a:rPr lang="pt-PT" sz="2000" b="1" dirty="0" err="1"/>
              <a:t>Lc</a:t>
            </a:r>
            <a:r>
              <a:rPr lang="pt-PT" sz="2000" b="1" dirty="0"/>
              <a:t> 2.4,5), vizinhos e primos (</a:t>
            </a:r>
            <a:r>
              <a:rPr lang="pt-PT" sz="2000" b="1" dirty="0" err="1"/>
              <a:t>Lc</a:t>
            </a:r>
            <a:r>
              <a:rPr lang="pt-PT" sz="2000" b="1" dirty="0"/>
              <a:t> 1.36,58), pastores (</a:t>
            </a:r>
            <a:r>
              <a:rPr lang="pt-PT" sz="2000" b="1" dirty="0" err="1"/>
              <a:t>Lc</a:t>
            </a:r>
            <a:r>
              <a:rPr lang="pt-PT" sz="2000" b="1" dirty="0"/>
              <a:t> 2.8), Simeão, Ana (</a:t>
            </a:r>
            <a:r>
              <a:rPr lang="pt-PT" sz="2000" b="1" dirty="0" err="1"/>
              <a:t>Lc</a:t>
            </a:r>
            <a:r>
              <a:rPr lang="pt-PT" sz="2000" b="1" dirty="0"/>
              <a:t> 2.25,37).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Isso sem contar 0 relato sagrado de sua infância, que enfoca o seu desenvolvimento físico, intelectual e espiritual (</a:t>
            </a:r>
            <a:r>
              <a:rPr lang="pt-PT" sz="2000" b="1" dirty="0" err="1"/>
              <a:t>Lc</a:t>
            </a:r>
            <a:r>
              <a:rPr lang="pt-PT" sz="2000" b="1" dirty="0"/>
              <a:t> 2.40,52).</a:t>
            </a:r>
          </a:p>
        </p:txBody>
      </p:sp>
    </p:spTree>
    <p:extLst>
      <p:ext uri="{BB962C8B-B14F-4D97-AF65-F5344CB8AC3E}">
        <p14:creationId xmlns:p14="http://schemas.microsoft.com/office/powerpoint/2010/main" val="4000146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23185-E3FB-382D-D77A-F62D1F293310}"/>
              </a:ext>
            </a:extLst>
          </p:cNvPr>
          <p:cNvSpPr txBox="1"/>
          <p:nvPr/>
        </p:nvSpPr>
        <p:spPr>
          <a:xfrm>
            <a:off x="796705" y="402258"/>
            <a:ext cx="690779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apóstolo João advertiu a igreja primitiva contra a falsa doutrina do gnosticismo, que abraçava o erro do docetismo: 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“Amados, não deis crédito a qualquer espírito; antes, provai os espíritos se procedem de Deus, porque muitos falsos profetas têm saído pelo mundo fora.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Nisto reconheceis o Espírito de Deus: todo espírito que confessa que Jesus Cristo veio em carne é de Deus” 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João 4:1-2).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 a ênfase do apóstolo em Jesus estar “na carne”.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negação da humanidade de Jesus era heresia.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 repete a advertência em outra epístola: “Porque muitos enganadores têm saído pelo mundo fora, os quais não confessam Jesus Cristo vindo em carne;</a:t>
            </a:r>
          </a:p>
        </p:txBody>
      </p:sp>
    </p:spTree>
    <p:extLst>
      <p:ext uri="{BB962C8B-B14F-4D97-AF65-F5344CB8AC3E}">
        <p14:creationId xmlns:p14="http://schemas.microsoft.com/office/powerpoint/2010/main" val="6456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8BC5C31-E95F-7E7F-E49F-794DB35EF76F}"/>
              </a:ext>
            </a:extLst>
          </p:cNvPr>
          <p:cNvSpPr txBox="1"/>
          <p:nvPr/>
        </p:nvSpPr>
        <p:spPr>
          <a:xfrm>
            <a:off x="90535" y="2739789"/>
            <a:ext cx="894482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O que os principais docetas diziam sobre Jesus?</a:t>
            </a:r>
          </a:p>
          <a:p>
            <a:endParaRPr lang="pt-PT" sz="2800" b="1" dirty="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Três dos principais heresiarcas negavam que Jesus Cristo tivesse vindo em carne.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Cerinto negava o nascimento virginal de Jesus Cristo e ensinava o Docetismo.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Ele foi contemporâneo do apóstolo João em Éfeso.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Saturnino, o principal representante do Gnosticismo sírio, ensinava que Jesus Cristo não nasceu, não teve forma e nem corpo, foi simplesmente visto de forma humana em mera aparência.</a:t>
            </a:r>
          </a:p>
        </p:txBody>
      </p:sp>
    </p:spTree>
    <p:extLst>
      <p:ext uri="{BB962C8B-B14F-4D97-AF65-F5344CB8AC3E}">
        <p14:creationId xmlns:p14="http://schemas.microsoft.com/office/powerpoint/2010/main" val="3606421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DFE76C4-4774-F445-D7C3-B8F6C2D8ACEF}"/>
              </a:ext>
            </a:extLst>
          </p:cNvPr>
          <p:cNvSpPr txBox="1"/>
          <p:nvPr/>
        </p:nvSpPr>
        <p:spPr>
          <a:xfrm>
            <a:off x="973246" y="2525203"/>
            <a:ext cx="71975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Marcião é outro heresiarca que negava ser Cristo verdadeiramente humano, mas quanto ao seu corpo, não se sabe se na opinião dele era apenas uma aparência ou de substância etérea.</a:t>
            </a: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No entanto, a Bíblia declara de maneira direta que Jesus nasceu, mencionando até mesmo local, em Belém da Judeia (</a:t>
            </a:r>
            <a:r>
              <a:rPr lang="pt-PT" sz="2000" b="1" dirty="0" err="1"/>
              <a:t>Mt</a:t>
            </a:r>
            <a:r>
              <a:rPr lang="pt-PT" sz="2000" b="1" dirty="0"/>
              <a:t> 2.1; </a:t>
            </a:r>
            <a:r>
              <a:rPr lang="pt-PT" sz="2000" b="1" dirty="0" err="1"/>
              <a:t>Lc</a:t>
            </a:r>
            <a:r>
              <a:rPr lang="pt-PT" sz="2000" b="1" dirty="0"/>
              <a:t> 2.11), e época, no reinado de César Augusto, imperador romano (</a:t>
            </a:r>
            <a:r>
              <a:rPr lang="pt-PT" sz="2000" b="1" dirty="0" err="1"/>
              <a:t>Lc</a:t>
            </a:r>
            <a:r>
              <a:rPr lang="pt-PT" sz="2000" b="1" dirty="0"/>
              <a:t> 2.1).</a:t>
            </a: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A Bíblia fala também do corpo físico de Jesus (</a:t>
            </a:r>
            <a:r>
              <a:rPr lang="pt-PT" sz="2000" b="1" dirty="0" err="1"/>
              <a:t>Jo</a:t>
            </a:r>
            <a:r>
              <a:rPr lang="pt-PT" sz="2000" b="1" dirty="0"/>
              <a:t> 2.21).</a:t>
            </a:r>
          </a:p>
        </p:txBody>
      </p:sp>
    </p:spTree>
    <p:extLst>
      <p:ext uri="{BB962C8B-B14F-4D97-AF65-F5344CB8AC3E}">
        <p14:creationId xmlns:p14="http://schemas.microsoft.com/office/powerpoint/2010/main" val="205653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2B1DFB-93C2-B3D2-2404-D28A0C1DB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</a:blip>
          <a:srcRect b="51029"/>
          <a:stretch/>
        </p:blipFill>
        <p:spPr>
          <a:xfrm>
            <a:off x="0" y="21336"/>
            <a:ext cx="9144000" cy="683666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CA6B666-865A-F28F-6E9E-0DBAED908CFC}"/>
              </a:ext>
            </a:extLst>
          </p:cNvPr>
          <p:cNvSpPr txBox="1"/>
          <p:nvPr/>
        </p:nvSpPr>
        <p:spPr>
          <a:xfrm>
            <a:off x="1124893" y="2113966"/>
            <a:ext cx="68942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II - A AFIRMAÇÃO APOSTÓLICA DA CORPOREIDADE DE JESUS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276874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FFBF5E8-ADCE-9EDB-BF20-82279D5583C8}"/>
              </a:ext>
            </a:extLst>
          </p:cNvPr>
          <p:cNvSpPr txBox="1"/>
          <p:nvPr/>
        </p:nvSpPr>
        <p:spPr>
          <a:xfrm>
            <a:off x="615635" y="2647425"/>
            <a:ext cx="79127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t-PT" sz="2800" b="1" dirty="0"/>
              <a:t>1. “O que era desde o princípio” (Jo1.1).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pt-PT" sz="28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Os Evangelhos de Mateus, Marcos e Lucas, denominados de Evangelhos Sinóticos, apresentam Jesus, ressaltando seus aspetos humanos, ao passo que João reforça o especto divino. 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Os três Evangelhos expõem Jesus exteriormente, ao passo que João o revela interiormente.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Pode-se dizer que o Evangelho de João é uma interpretação de Jesus.</a:t>
            </a:r>
          </a:p>
        </p:txBody>
      </p:sp>
    </p:spTree>
    <p:extLst>
      <p:ext uri="{BB962C8B-B14F-4D97-AF65-F5344CB8AC3E}">
        <p14:creationId xmlns:p14="http://schemas.microsoft.com/office/powerpoint/2010/main" val="253592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8515B40-C832-1E96-2FAC-71759A9CD306}"/>
              </a:ext>
            </a:extLst>
          </p:cNvPr>
          <p:cNvSpPr txBox="1"/>
          <p:nvPr/>
        </p:nvSpPr>
        <p:spPr>
          <a:xfrm>
            <a:off x="371191" y="2560549"/>
            <a:ext cx="840161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A expressão “O que era desde o princípio” é uma reiteração daquilo que o apóstolo afirma na introdução do Evangelho que leva o seu nome: “No princípio era o Verbo”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Jo</a:t>
            </a:r>
            <a:r>
              <a:rPr lang="pt-PT" sz="2000" b="1" dirty="0">
                <a:solidFill>
                  <a:srgbClr val="FF0000"/>
                </a:solidFill>
              </a:rPr>
              <a:t> 1.1</a:t>
            </a:r>
            <a:r>
              <a:rPr lang="pt-PT" sz="2000" b="1" dirty="0"/>
              <a:t>) , isso significa que o Verbo já existia mesmo antes da criação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Gn</a:t>
            </a:r>
            <a:r>
              <a:rPr lang="pt-PT" sz="2000" b="1" dirty="0">
                <a:solidFill>
                  <a:srgbClr val="FF0000"/>
                </a:solidFill>
              </a:rPr>
              <a:t> 1.1).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pt-PT" sz="2000" b="1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Mas João nunca perde de vista que “o Verbo se fez carne”.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pt-PT" sz="2000" b="1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Não se contenta apenas com isso, mas apresenta detalhes importantes, é que o Verbo não somente se fez carne, para não deixar dúvida alguma, “e habitou entre nós”, mas também foi visto pelas pessoas (</a:t>
            </a:r>
            <a:r>
              <a:rPr lang="pt-PT" sz="2000" b="1" dirty="0" err="1"/>
              <a:t>Jo</a:t>
            </a:r>
            <a:r>
              <a:rPr lang="pt-PT" sz="2000" b="1" dirty="0"/>
              <a:t> 1.14).</a:t>
            </a:r>
          </a:p>
        </p:txBody>
      </p:sp>
    </p:spTree>
    <p:extLst>
      <p:ext uri="{BB962C8B-B14F-4D97-AF65-F5344CB8AC3E}">
        <p14:creationId xmlns:p14="http://schemas.microsoft.com/office/powerpoint/2010/main" val="4114778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33DDFC3-3EF6-30E6-B52B-F29369C215CB}"/>
              </a:ext>
            </a:extLst>
          </p:cNvPr>
          <p:cNvSpPr txBox="1"/>
          <p:nvPr/>
        </p:nvSpPr>
        <p:spPr>
          <a:xfrm>
            <a:off x="1898963" y="2549480"/>
            <a:ext cx="53460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A reafirmação apostólica (v.1b).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14C4A7-1DBF-8567-07A1-6B7F394CD14E}"/>
              </a:ext>
            </a:extLst>
          </p:cNvPr>
          <p:cNvSpPr txBox="1"/>
          <p:nvPr/>
        </p:nvSpPr>
        <p:spPr>
          <a:xfrm>
            <a:off x="398352" y="3429000"/>
            <a:ext cx="80032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t-PT" sz="2000" b="1" dirty="0"/>
              <a:t>O apóstolo reitera o que afirma na introdução do seu Evangelho: “o que vimos com os nossos olhos, o que temos contemplado, e as nossas mãos tocaram da Palavra da vida”.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t-PT" sz="2000" b="1" dirty="0"/>
              <a:t>Isso pode parecer até uma redundância, “vimos com os nossos olhos”, mas o propósito é mostrar com muita ênfase, sem deixar dúvida alguma, que o Senhor Jesus veio em carne ao mundo, e que pôde ser tocado pelos que com Ele conviveram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Jo</a:t>
            </a:r>
            <a:r>
              <a:rPr lang="pt-PT" sz="2000" b="1" dirty="0">
                <a:solidFill>
                  <a:srgbClr val="FF0000"/>
                </a:solidFill>
              </a:rPr>
              <a:t> 20.27).</a:t>
            </a:r>
          </a:p>
        </p:txBody>
      </p:sp>
    </p:spTree>
    <p:extLst>
      <p:ext uri="{BB962C8B-B14F-4D97-AF65-F5344CB8AC3E}">
        <p14:creationId xmlns:p14="http://schemas.microsoft.com/office/powerpoint/2010/main" val="965853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D9CCAAA-2B73-A2D9-36D4-E79CADE3D23B}"/>
              </a:ext>
            </a:extLst>
          </p:cNvPr>
          <p:cNvSpPr txBox="1"/>
          <p:nvPr/>
        </p:nvSpPr>
        <p:spPr>
          <a:xfrm>
            <a:off x="774070" y="2804900"/>
            <a:ext cx="75958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Veja que a presença do nome de Pilatos no Credo dos Apóstolos o posiciona nos acontecimentos passados.</a:t>
            </a:r>
          </a:p>
          <a:p>
            <a:endParaRPr lang="pt-PT" sz="2000" b="1" dirty="0"/>
          </a:p>
          <a:p>
            <a:r>
              <a:rPr lang="pt-PT" sz="2000" b="1" dirty="0"/>
              <a:t>Ele “sofreu sob Pôncio Pilatos”, ou seja, padeceu nas mãos de um personagem da história, logo, o Senhor Jesus só pode também ser alguém da história </a:t>
            </a:r>
            <a:r>
              <a:rPr lang="pt-PT" sz="2000" b="1" dirty="0">
                <a:solidFill>
                  <a:srgbClr val="FF0000"/>
                </a:solidFill>
              </a:rPr>
              <a:t>(</a:t>
            </a:r>
            <a:r>
              <a:rPr lang="pt-PT" sz="2000" b="1" dirty="0" err="1">
                <a:solidFill>
                  <a:srgbClr val="FF0000"/>
                </a:solidFill>
              </a:rPr>
              <a:t>Rm</a:t>
            </a:r>
            <a:r>
              <a:rPr lang="pt-PT" sz="2000" b="1" dirty="0">
                <a:solidFill>
                  <a:srgbClr val="FF0000"/>
                </a:solidFill>
              </a:rPr>
              <a:t> 1.3).</a:t>
            </a:r>
          </a:p>
        </p:txBody>
      </p:sp>
    </p:spTree>
    <p:extLst>
      <p:ext uri="{BB962C8B-B14F-4D97-AF65-F5344CB8AC3E}">
        <p14:creationId xmlns:p14="http://schemas.microsoft.com/office/powerpoint/2010/main" val="384209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A4249C0-4304-7A79-690E-52FB5D7E3726}"/>
              </a:ext>
            </a:extLst>
          </p:cNvPr>
          <p:cNvSpPr txBox="1"/>
          <p:nvPr/>
        </p:nvSpPr>
        <p:spPr>
          <a:xfrm>
            <a:off x="1808427" y="2495160"/>
            <a:ext cx="5527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Uma crença herética </a:t>
            </a:r>
            <a:r>
              <a:rPr lang="pt-PT" sz="2800" b="1" dirty="0">
                <a:solidFill>
                  <a:srgbClr val="FF0000"/>
                </a:solidFill>
              </a:rPr>
              <a:t>(1 </a:t>
            </a:r>
            <a:r>
              <a:rPr lang="pt-PT" sz="2800" b="1" dirty="0" err="1">
                <a:solidFill>
                  <a:srgbClr val="FF0000"/>
                </a:solidFill>
              </a:rPr>
              <a:t>Jo</a:t>
            </a:r>
            <a:r>
              <a:rPr lang="pt-PT" sz="2800" b="1" dirty="0">
                <a:solidFill>
                  <a:srgbClr val="FF0000"/>
                </a:solidFill>
              </a:rPr>
              <a:t> 4.2,3).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209C90-7155-EA53-1897-55204E0EE81D}"/>
              </a:ext>
            </a:extLst>
          </p:cNvPr>
          <p:cNvSpPr txBox="1"/>
          <p:nvPr/>
        </p:nvSpPr>
        <p:spPr>
          <a:xfrm>
            <a:off x="298764" y="3358122"/>
            <a:ext cx="851025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João viveu seus últimos dias na cidade de Éfeso, que era a cidade de Cerinto, o doceta.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Os escritos do apóstolo João, o Evangelho, as três Epístolas e o Livro de Apocalipse, foram produzidos na última década do primeiro século.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Nessa época, o docetismo já se difundia entre os cristãos.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Por isso, o apóstolo esclarece, e de maneira direta, que todo aquele que nega que Jesus veio em carne não é de Deus (1 </a:t>
            </a:r>
            <a:r>
              <a:rPr lang="pt-PT" sz="2000" b="1" dirty="0" err="1"/>
              <a:t>Jo</a:t>
            </a:r>
            <a:r>
              <a:rPr lang="pt-PT" sz="2000" b="1" dirty="0"/>
              <a:t> 4.3).</a:t>
            </a:r>
          </a:p>
        </p:txBody>
      </p:sp>
    </p:spTree>
    <p:extLst>
      <p:ext uri="{BB962C8B-B14F-4D97-AF65-F5344CB8AC3E}">
        <p14:creationId xmlns:p14="http://schemas.microsoft.com/office/powerpoint/2010/main" val="25704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A9B39E4-8DC7-2ED0-E40F-6525DF1176B1}"/>
              </a:ext>
            </a:extLst>
          </p:cNvPr>
          <p:cNvSpPr txBox="1"/>
          <p:nvPr/>
        </p:nvSpPr>
        <p:spPr>
          <a:xfrm>
            <a:off x="502466" y="2641070"/>
            <a:ext cx="813906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t-PT" sz="2000" b="1" dirty="0"/>
              <a:t>Veja a gravidade dessa heresia, pois se Jesus não teve corpo físico real, Ele também não morreu, e se não morreu, também não ressuscitou, se não ressuscitou, logo não há esperança de salvação (1 Co 15.1- 3,17,18). 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t-PT" sz="2000" b="1" dirty="0"/>
              <a:t>Por essa razão, o apóstolo João foi contundente contra os docetas.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t-PT" sz="2000" b="1" dirty="0"/>
              <a:t>Os expoentes de tal crença são chamados de “enganadores” (2 </a:t>
            </a:r>
            <a:r>
              <a:rPr lang="pt-PT" sz="2000" b="1" dirty="0" err="1"/>
              <a:t>Jo</a:t>
            </a:r>
            <a:r>
              <a:rPr lang="pt-PT" sz="2000" b="1" dirty="0"/>
              <a:t> 7).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47463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E7FF4B2-A461-854B-0277-8DAD74AE6402}"/>
              </a:ext>
            </a:extLst>
          </p:cNvPr>
          <p:cNvSpPr txBox="1"/>
          <p:nvPr/>
        </p:nvSpPr>
        <p:spPr>
          <a:xfrm>
            <a:off x="325925" y="400709"/>
            <a:ext cx="849215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A UNIÃO HIPOSTÁTICA</a:t>
            </a:r>
          </a:p>
          <a:p>
            <a:endParaRPr lang="pt-PT" sz="2400" b="1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“A união hipostática descreve a união entre as naturezas humana e divina na Pessoa única de Jesus.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Entender adequadamente esta doutrina depende da completa compreensão de cada uma das naturezas e de como se constituem na única Pessoa.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O ensino bíblico acerca da humanidade de Jesus revela-nos que, na encarnação, Ele tornou-se plenamente humano em todas as áreas da vida, menos na prática de um eventual pecado.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Uma das maneiras de nos convencermos da completa humanidade de Jesus é esta: os mesmos termos que descrevem </a:t>
            </a:r>
            <a:r>
              <a:rPr lang="pt-PT" sz="2000" i="1" dirty="0" err="1"/>
              <a:t>aspectos</a:t>
            </a:r>
            <a:r>
              <a:rPr lang="pt-PT" sz="2000" i="1" dirty="0"/>
              <a:t> diferentes da humanidade também descrevem o próprio Jesus.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Por exemplo, o Novo Testamento frequentemente usa a palavra grega pneuma (espírito) para descrever o espírito do homem; e a mesma palavra é empregada para Jesus.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Ele mesmo aplicou a si o pneuma, quando, na cruz, entregou o seu espírito ao Pai e expirou </a:t>
            </a:r>
            <a:r>
              <a:rPr lang="pt-PT" sz="2000" b="1" i="1" dirty="0">
                <a:solidFill>
                  <a:srgbClr val="FF0000"/>
                </a:solidFill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</a:rPr>
              <a:t>Lc</a:t>
            </a:r>
            <a:r>
              <a:rPr lang="pt-PT" sz="2000" b="1" i="1" dirty="0">
                <a:solidFill>
                  <a:srgbClr val="FF0000"/>
                </a:solidFill>
              </a:rPr>
              <a:t> 23.46)</a:t>
            </a:r>
          </a:p>
          <a:p>
            <a:endParaRPr lang="pt-PT" dirty="0"/>
          </a:p>
          <a:p>
            <a:r>
              <a:rPr lang="pt-PT" sz="1200" b="1" dirty="0"/>
              <a:t>” (HORTON, </a:t>
            </a:r>
            <a:r>
              <a:rPr lang="pt-PT" sz="1200" b="1" dirty="0" err="1"/>
              <a:t>StanleyM</a:t>
            </a:r>
            <a:r>
              <a:rPr lang="pt-PT" sz="1200" b="1" dirty="0"/>
              <a:t>. Teologia Sistemática: Uma </a:t>
            </a:r>
            <a:r>
              <a:rPr lang="pt-PT" sz="1200" b="1" dirty="0" err="1"/>
              <a:t>perspectiva</a:t>
            </a:r>
            <a:r>
              <a:rPr lang="pt-PT" sz="1200" b="1" dirty="0"/>
              <a:t> pentecostal. Rio de Janeiro: CPAD, 1995, PP- 324, 325)</a:t>
            </a:r>
          </a:p>
        </p:txBody>
      </p:sp>
    </p:spTree>
    <p:extLst>
      <p:ext uri="{BB962C8B-B14F-4D97-AF65-F5344CB8AC3E}">
        <p14:creationId xmlns:p14="http://schemas.microsoft.com/office/powerpoint/2010/main" val="28104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2B1DFB-93C2-B3D2-2404-D28A0C1DB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</a:blip>
          <a:srcRect b="51029"/>
          <a:stretch/>
        </p:blipFill>
        <p:spPr>
          <a:xfrm>
            <a:off x="0" y="21336"/>
            <a:ext cx="9144000" cy="683666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CA6B666-865A-F28F-6E9E-0DBAED908CFC}"/>
              </a:ext>
            </a:extLst>
          </p:cNvPr>
          <p:cNvSpPr txBox="1"/>
          <p:nvPr/>
        </p:nvSpPr>
        <p:spPr>
          <a:xfrm>
            <a:off x="1377258" y="2358410"/>
            <a:ext cx="63894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III - COMO ESSAS HERESIAS SE REVELAM HOJE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1608504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F87E9E8-1F3C-B461-1CEF-CB50A2AD0E46}"/>
              </a:ext>
            </a:extLst>
          </p:cNvPr>
          <p:cNvSpPr txBox="1"/>
          <p:nvPr/>
        </p:nvSpPr>
        <p:spPr>
          <a:xfrm>
            <a:off x="1272011" y="2576640"/>
            <a:ext cx="65999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1. Quanto ao nascimento virginal de Jesus.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155CE1-B137-2277-B785-66F810078EBD}"/>
              </a:ext>
            </a:extLst>
          </p:cNvPr>
          <p:cNvSpPr txBox="1"/>
          <p:nvPr/>
        </p:nvSpPr>
        <p:spPr>
          <a:xfrm>
            <a:off x="237651" y="3331652"/>
            <a:ext cx="815491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Há movimentos que negam o nascimento virginal de Jesus, como os mórmons, a Igreja da Unificação, e ensinam que Ele não foi gerado pelo Espírito Santo.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Negar a conceção e o nascimento virginal de Jesus é uma das marcas desses movimentos. É 0 ensino moderno de Cerinto e seus seguidores.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A Bíblia anuncia de antemão a conceção e nascimento virginal de Jesus desde o Antigo Testamento (Is 7.14) e seu cumprimento histórico no Novo Testamento.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Jesus foi gerado pelo Espírito Santo (</a:t>
            </a:r>
            <a:r>
              <a:rPr lang="pt-PT" b="1" dirty="0" err="1"/>
              <a:t>Mt</a:t>
            </a:r>
            <a:r>
              <a:rPr lang="pt-PT" b="1" dirty="0"/>
              <a:t> 1.18,20); o anjo Gabriel disse a Maria: “Descerá sobre ti o Espírito Santo, e a virtude do Altíssimo te cobrirá com a sua sombra” (</a:t>
            </a:r>
            <a:r>
              <a:rPr lang="pt-PT" b="1" dirty="0" err="1"/>
              <a:t>Lc</a:t>
            </a:r>
            <a:r>
              <a:rPr lang="pt-PT" b="1" dirty="0"/>
              <a:t> 1.35).</a:t>
            </a:r>
          </a:p>
        </p:txBody>
      </p:sp>
    </p:spTree>
    <p:extLst>
      <p:ext uri="{BB962C8B-B14F-4D97-AF65-F5344CB8AC3E}">
        <p14:creationId xmlns:p14="http://schemas.microsoft.com/office/powerpoint/2010/main" val="1332563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4DABB97-A621-D288-3DFF-EA5ADCD04A2A}"/>
              </a:ext>
            </a:extLst>
          </p:cNvPr>
          <p:cNvSpPr txBox="1"/>
          <p:nvPr/>
        </p:nvSpPr>
        <p:spPr>
          <a:xfrm>
            <a:off x="1063779" y="2344848"/>
            <a:ext cx="7016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Quanto à morte e à ressurreição de Cristo.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1B2719C-DB68-5AFE-BB92-188715948EE9}"/>
              </a:ext>
            </a:extLst>
          </p:cNvPr>
          <p:cNvSpPr txBox="1"/>
          <p:nvPr/>
        </p:nvSpPr>
        <p:spPr>
          <a:xfrm>
            <a:off x="190123" y="2960199"/>
            <a:ext cx="87456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O heresiarca gnóstico do Egito, Basilides, negava a crucificação de Cristo, dizia que Simão, o </a:t>
            </a:r>
            <a:r>
              <a:rPr lang="pt-PT" b="1" dirty="0" err="1"/>
              <a:t>cirineu</a:t>
            </a:r>
            <a:r>
              <a:rPr lang="pt-PT" b="1" dirty="0"/>
              <a:t>, transfigurou-se e foi equivocadamente crucificado, e que o populacho o tomou por Jesus.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Assim sendo, Cristo apenas presenciou a crucificação de Simão, seu suposto sósia.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O Alcorão, o livro sagrado dos muçulmanos e sua principal fonte de autoridade espiritual, declara que o Senhor Jesus não foi crucificado, que tudo não passou de uma simulação </a:t>
            </a:r>
            <a:r>
              <a:rPr lang="pt-PT" sz="1000" b="1" dirty="0"/>
              <a:t>(Alcorão 4.157).</a:t>
            </a:r>
            <a:endParaRPr lang="pt-PT" b="1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Nas notas explicativas de rodapé nas edições do Alcorão, eles afirmam que um sósia de Jesus foi levado à cruz.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Isso se parece com a ideia de Basilides.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Essa doutrina contraria todo o pensamento bíblico e os fatos históricos.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pt-PT" b="1" dirty="0"/>
              <a:t>A Bíblia ensina que Jesus morreu e ressuscitou dentre os mortos </a:t>
            </a:r>
            <a:r>
              <a:rPr lang="pt-PT" b="1" dirty="0">
                <a:solidFill>
                  <a:srgbClr val="FF0000"/>
                </a:solidFill>
              </a:rPr>
              <a:t>(1 Co 15.3,4).</a:t>
            </a:r>
            <a:endParaRPr lang="pt-PT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0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407BC4-134D-5FD3-6477-B777A095B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17"/>
          <a:stretch/>
        </p:blipFill>
        <p:spPr>
          <a:xfrm>
            <a:off x="0" y="21337"/>
            <a:ext cx="9143999" cy="23235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8A867FF-C61A-4925-2FD1-BF6EBEC3EA20}"/>
              </a:ext>
            </a:extLst>
          </p:cNvPr>
          <p:cNvSpPr txBox="1"/>
          <p:nvPr/>
        </p:nvSpPr>
        <p:spPr>
          <a:xfrm>
            <a:off x="2618714" y="2344848"/>
            <a:ext cx="3906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Confirmação histórica.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3120A4-11D9-D3D7-663B-250B1E3ADD63}"/>
              </a:ext>
            </a:extLst>
          </p:cNvPr>
          <p:cNvSpPr txBox="1"/>
          <p:nvPr/>
        </p:nvSpPr>
        <p:spPr>
          <a:xfrm>
            <a:off x="144854" y="3010902"/>
            <a:ext cx="88542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A confirmação bíblica e histórica da morte de Jesus é fato incontestável. Historiadores não cristãos, judeus e romanos, atestaram a morte de Jesus.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Flávio Josefo, historiador judeu (37-100 d.C.), disse: “acusaram-no perante Pilatos, e este ordenou que o crucificassem.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Os que o haviam amado durante a sua vida não o abandonaram depois da </a:t>
            </a:r>
            <a:r>
              <a:rPr lang="pt-PT" sz="1100" b="1" dirty="0"/>
              <a:t>morte”.</a:t>
            </a: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O historiador romano Tácito (55-117 d.C.) escreveu: “Aquele de quem levavam o nome, Cristo, foi executado no reinado de Tibério pelo procurador Pôncio </a:t>
            </a:r>
            <a:r>
              <a:rPr lang="pt-PT" sz="700" b="1" dirty="0"/>
              <a:t>Pilatos”.</a:t>
            </a:r>
            <a:endParaRPr lang="pt-PT" sz="2000" b="1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000" b="1" dirty="0"/>
              <a:t>A Bíblia declara que Jesus “depois de ter padecido, se apresentou vivo, com muitas e infalíveis provas” (</a:t>
            </a:r>
            <a:r>
              <a:rPr lang="pt-PT" sz="2000" b="1" dirty="0" err="1"/>
              <a:t>At</a:t>
            </a:r>
            <a:r>
              <a:rPr lang="pt-PT" sz="2000" b="1" dirty="0"/>
              <a:t> 1.3).</a:t>
            </a:r>
          </a:p>
        </p:txBody>
      </p:sp>
    </p:spTree>
    <p:extLst>
      <p:ext uri="{BB962C8B-B14F-4D97-AF65-F5344CB8AC3E}">
        <p14:creationId xmlns:p14="http://schemas.microsoft.com/office/powerpoint/2010/main" val="838811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AAD8BC8-7D71-C9EB-C98C-7B1620F0CCAD}"/>
              </a:ext>
            </a:extLst>
          </p:cNvPr>
          <p:cNvSpPr txBox="1"/>
          <p:nvPr/>
        </p:nvSpPr>
        <p:spPr>
          <a:xfrm>
            <a:off x="162962" y="521504"/>
            <a:ext cx="88180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Como o Docetismo pode ser definido?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B53310B-2FB4-B1B9-3221-13134D63EEBE}"/>
              </a:ext>
            </a:extLst>
          </p:cNvPr>
          <p:cNvSpPr txBox="1"/>
          <p:nvPr/>
        </p:nvSpPr>
        <p:spPr>
          <a:xfrm>
            <a:off x="593001" y="1651450"/>
            <a:ext cx="79579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/>
              <a:t>O Docetismo é a mais antiga heresia da história da igreja e consiste em negar que Jesus tivesse tido corpo físico humano, sua humanidade era simplesmente uma aparência, como um fantasma.</a:t>
            </a:r>
          </a:p>
        </p:txBody>
      </p:sp>
    </p:spTree>
    <p:extLst>
      <p:ext uri="{BB962C8B-B14F-4D97-AF65-F5344CB8AC3E}">
        <p14:creationId xmlns:p14="http://schemas.microsoft.com/office/powerpoint/2010/main" val="348157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5B57C2-CA68-2681-2A39-6D0D519176F9}"/>
              </a:ext>
            </a:extLst>
          </p:cNvPr>
          <p:cNvSpPr txBox="1"/>
          <p:nvPr/>
        </p:nvSpPr>
        <p:spPr>
          <a:xfrm>
            <a:off x="1591146" y="467183"/>
            <a:ext cx="59617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2. Quais os três principais heresiarcas docetas?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52EFB4-5B2B-8D92-E15C-22879052C3C9}"/>
              </a:ext>
            </a:extLst>
          </p:cNvPr>
          <p:cNvSpPr txBox="1"/>
          <p:nvPr/>
        </p:nvSpPr>
        <p:spPr>
          <a:xfrm>
            <a:off x="1441764" y="2096807"/>
            <a:ext cx="62604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dirty="0"/>
              <a:t>Cerinto, Saturnino e Marcião</a:t>
            </a:r>
          </a:p>
        </p:txBody>
      </p:sp>
    </p:spTree>
    <p:extLst>
      <p:ext uri="{BB962C8B-B14F-4D97-AF65-F5344CB8AC3E}">
        <p14:creationId xmlns:p14="http://schemas.microsoft.com/office/powerpoint/2010/main" val="247597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5B57C2-CA68-2681-2A39-6D0D519176F9}"/>
              </a:ext>
            </a:extLst>
          </p:cNvPr>
          <p:cNvSpPr txBox="1"/>
          <p:nvPr/>
        </p:nvSpPr>
        <p:spPr>
          <a:xfrm>
            <a:off x="1591146" y="467183"/>
            <a:ext cx="54162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Qual a gravidade do Docetismo?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52EFB4-5B2B-8D92-E15C-22879052C3C9}"/>
              </a:ext>
            </a:extLst>
          </p:cNvPr>
          <p:cNvSpPr txBox="1"/>
          <p:nvPr/>
        </p:nvSpPr>
        <p:spPr>
          <a:xfrm>
            <a:off x="289711" y="2051540"/>
            <a:ext cx="85645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dirty="0"/>
              <a:t>A gravidade dessa heresia está em afirmar que Jesus não teve corpo físico real. Então, Ele também não morreu, e se não morreu, também não ressuscitou, se não ressuscitou, logo não há esperança de salvação </a:t>
            </a:r>
            <a:r>
              <a:rPr lang="pt-PT" sz="2800" dirty="0"/>
              <a:t>(1 Co 15.1-3,17,18).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345902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5B57C2-CA68-2681-2A39-6D0D519176F9}"/>
              </a:ext>
            </a:extLst>
          </p:cNvPr>
          <p:cNvSpPr txBox="1"/>
          <p:nvPr/>
        </p:nvSpPr>
        <p:spPr>
          <a:xfrm>
            <a:off x="1217690" y="232339"/>
            <a:ext cx="67086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5. Quem, na antiguidade e atualidade, nega a crucificação do Senhor Jesus?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52EFB4-5B2B-8D92-E15C-22879052C3C9}"/>
              </a:ext>
            </a:extLst>
          </p:cNvPr>
          <p:cNvSpPr txBox="1"/>
          <p:nvPr/>
        </p:nvSpPr>
        <p:spPr>
          <a:xfrm>
            <a:off x="443619" y="2377464"/>
            <a:ext cx="82567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O heresiarca gnóstico do Egito, Basilides, negava a crucificação de Cristo, dizia que Simão, o </a:t>
            </a:r>
            <a:r>
              <a:rPr lang="pt-PT" sz="2800" dirty="0" err="1"/>
              <a:t>cirineu</a:t>
            </a:r>
            <a:r>
              <a:rPr lang="pt-PT" sz="2800" dirty="0"/>
              <a:t>, transfigurou-se e foi equivocadamente crucificado, e que o populacho o tomou por Jesus. Atualmente, 0 Alcorão, o livro sagrado dos muçulmanos e sua principal fonte de autoridade espiritual, declara que o Senhor Jesus não foi crucificado, que tudo não passou de uma simulação (Alcorão 4.157).</a:t>
            </a:r>
          </a:p>
        </p:txBody>
      </p:sp>
    </p:spTree>
    <p:extLst>
      <p:ext uri="{BB962C8B-B14F-4D97-AF65-F5344CB8AC3E}">
        <p14:creationId xmlns:p14="http://schemas.microsoft.com/office/powerpoint/2010/main" val="330448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</TotalTime>
  <Words>2055</Words>
  <Application>Microsoft Office PowerPoint</Application>
  <PresentationFormat>Apresentação no Ecrã (4:3)</PresentationFormat>
  <Paragraphs>105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6</cp:revision>
  <dcterms:created xsi:type="dcterms:W3CDTF">2025-01-11T16:41:53Z</dcterms:created>
  <dcterms:modified xsi:type="dcterms:W3CDTF">2025-01-15T09:31:32Z</dcterms:modified>
</cp:coreProperties>
</file>