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57" r:id="rId3"/>
    <p:sldId id="267" r:id="rId4"/>
    <p:sldId id="268" r:id="rId5"/>
    <p:sldId id="258" r:id="rId6"/>
    <p:sldId id="266" r:id="rId7"/>
    <p:sldId id="265" r:id="rId8"/>
    <p:sldId id="264" r:id="rId9"/>
    <p:sldId id="263" r:id="rId10"/>
    <p:sldId id="262" r:id="rId11"/>
    <p:sldId id="270" r:id="rId12"/>
    <p:sldId id="271" r:id="rId13"/>
    <p:sldId id="261" r:id="rId14"/>
    <p:sldId id="269" r:id="rId15"/>
    <p:sldId id="260" r:id="rId16"/>
    <p:sldId id="259" r:id="rId17"/>
    <p:sldId id="272" r:id="rId18"/>
    <p:sldId id="273" r:id="rId19"/>
    <p:sldId id="276" r:id="rId20"/>
    <p:sldId id="277" r:id="rId21"/>
    <p:sldId id="275" r:id="rId22"/>
    <p:sldId id="279" r:id="rId23"/>
    <p:sldId id="274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102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9432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683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6841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2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625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9699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6136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9382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58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53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3C49D-2D07-46A2-BF6E-F69FDC538FC6}" type="datetimeFigureOut">
              <a:rPr lang="pt-PT" smtClean="0"/>
              <a:t>22/01/2025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6D2CD-44C6-4356-AEA5-A37F256E22A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283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texto, captura de ecrã, mamífero, Panfleto&#10;&#10;Descrição gerada automaticamente">
            <a:extLst>
              <a:ext uri="{FF2B5EF4-FFF2-40B4-BE49-F238E27FC236}">
                <a16:creationId xmlns:a16="http://schemas.microsoft.com/office/drawing/2014/main" id="{5BE9A6B7-0BBE-B05A-129C-6E220BC862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-1123" y="1282"/>
            <a:ext cx="9143980" cy="685671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50EE4BD-95F9-0F4D-7085-FF821AEE04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2995"/>
          <a:stretch/>
        </p:blipFill>
        <p:spPr>
          <a:xfrm>
            <a:off x="4357198" y="2621902"/>
            <a:ext cx="4785659" cy="423609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742467C-898B-6DD4-00E4-A06546A531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275" b="89275" l="3000" r="94000">
                        <a14:foregroundMark x1="29500" y1="31014" x2="44500" y2="41159"/>
                        <a14:foregroundMark x1="7833" y1="49855" x2="6667" y2="53623"/>
                        <a14:foregroundMark x1="3000" y1="55652" x2="3167" y2="56812"/>
                        <a14:foregroundMark x1="48500" y1="28116" x2="51333" y2="49275"/>
                        <a14:foregroundMark x1="51333" y1="49275" x2="51667" y2="49855"/>
                        <a14:foregroundMark x1="63833" y1="24638" x2="68833" y2="28986"/>
                        <a14:foregroundMark x1="94000" y1="39420" x2="91833" y2="45507"/>
                        <a14:foregroundMark x1="46500" y1="24928" x2="61000" y2="34783"/>
                        <a14:foregroundMark x1="70167" y1="24058" x2="74167" y2="26087"/>
                        <a14:foregroundMark x1="68833" y1="22899" x2="71167" y2="22899"/>
                        <a14:foregroundMark x1="72667" y1="21739" x2="74167" y2="22319"/>
                        <a14:foregroundMark x1="77667" y1="21449" x2="78500" y2="21449"/>
                        <a14:foregroundMark x1="80667" y1="19710" x2="81500" y2="22029"/>
                        <a14:foregroundMark x1="31000" y1="85797" x2="33667" y2="81159"/>
                        <a14:foregroundMark x1="33833" y1="78261" x2="31000" y2="82029"/>
                      </a14:backgroundRemoval>
                    </a14:imgEffect>
                  </a14:imgLayer>
                </a14:imgProps>
              </a:ext>
            </a:extLst>
          </a:blip>
          <a:srcRect t="10958" b="10107"/>
          <a:stretch/>
        </p:blipFill>
        <p:spPr>
          <a:xfrm>
            <a:off x="3619606" y="3429000"/>
            <a:ext cx="5715000" cy="25939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4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3835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56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0828535-3E6B-2303-C38B-54343F7D08A9}"/>
              </a:ext>
            </a:extLst>
          </p:cNvPr>
          <p:cNvSpPr txBox="1"/>
          <p:nvPr/>
        </p:nvSpPr>
        <p:spPr>
          <a:xfrm>
            <a:off x="579422" y="488948"/>
            <a:ext cx="8238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LEITURA BÍBLICA EM CLASSE Mateus 3.15-17; 28.19,20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BD1ADD-1A28-5E6B-697B-D87BD1CDD8A7}"/>
              </a:ext>
            </a:extLst>
          </p:cNvPr>
          <p:cNvSpPr txBox="1"/>
          <p:nvPr/>
        </p:nvSpPr>
        <p:spPr>
          <a:xfrm>
            <a:off x="611109" y="1331107"/>
            <a:ext cx="792178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Mateus 3</a:t>
            </a:r>
          </a:p>
          <a:p>
            <a:endParaRPr lang="pt-PT" dirty="0"/>
          </a:p>
          <a:p>
            <a:r>
              <a:rPr lang="pt-PT" sz="2400" b="1" i="1" dirty="0">
                <a:solidFill>
                  <a:srgbClr val="FF0000"/>
                </a:solidFill>
              </a:rPr>
              <a:t>15</a:t>
            </a:r>
            <a:r>
              <a:rPr lang="pt-PT" sz="2400" i="1" dirty="0"/>
              <a:t>   - Jesus, porém, respondendo, disse-lhe: Deixa por agora, porque assim nos convém cumprir toda a justiça. Então, ele o permitiu.</a:t>
            </a:r>
          </a:p>
          <a:p>
            <a:endParaRPr lang="pt-PT" sz="2400" i="1" dirty="0"/>
          </a:p>
          <a:p>
            <a:r>
              <a:rPr lang="pt-PT" sz="2400" b="1" i="1" dirty="0">
                <a:solidFill>
                  <a:srgbClr val="FF0000"/>
                </a:solidFill>
              </a:rPr>
              <a:t>16 </a:t>
            </a:r>
            <a:r>
              <a:rPr lang="pt-PT" sz="2400" i="1" dirty="0"/>
              <a:t>  - E, sendo Jesus batizado, saiu logo da água, e eis que se lhe abriram os céus, e viu o Espírito de Deus descendo como pomba e vindo sobre ele.</a:t>
            </a:r>
          </a:p>
          <a:p>
            <a:endParaRPr lang="pt-PT" sz="2400" i="1" dirty="0"/>
          </a:p>
          <a:p>
            <a:r>
              <a:rPr lang="pt-PT" sz="2400" b="1" i="1" dirty="0">
                <a:solidFill>
                  <a:srgbClr val="FF0000"/>
                </a:solidFill>
              </a:rPr>
              <a:t>17</a:t>
            </a:r>
            <a:r>
              <a:rPr lang="pt-PT" sz="2400" i="1" dirty="0"/>
              <a:t>   - E eis que uma voz dos céus dizia: Este é o meu Filho amado, em quem me comprazo.</a:t>
            </a:r>
          </a:p>
        </p:txBody>
      </p:sp>
    </p:spTree>
    <p:extLst>
      <p:ext uri="{BB962C8B-B14F-4D97-AF65-F5344CB8AC3E}">
        <p14:creationId xmlns:p14="http://schemas.microsoft.com/office/powerpoint/2010/main" val="560395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8167CEA-B2B7-453A-CBB1-3E04A688BC12}"/>
              </a:ext>
            </a:extLst>
          </p:cNvPr>
          <p:cNvSpPr txBox="1"/>
          <p:nvPr/>
        </p:nvSpPr>
        <p:spPr>
          <a:xfrm>
            <a:off x="900820" y="651135"/>
            <a:ext cx="734235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/>
              <a:t>Mateus 28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19</a:t>
            </a:r>
            <a:r>
              <a:rPr lang="pt-PT" sz="2400" dirty="0"/>
              <a:t>   - Portanto, ide, ensinai todas as nações, batizando-as em nome do Pai, e do Filho, e do Espírito Santo;</a:t>
            </a:r>
          </a:p>
          <a:p>
            <a:endParaRPr lang="pt-PT" sz="2400" dirty="0"/>
          </a:p>
          <a:p>
            <a:r>
              <a:rPr lang="pt-PT" sz="2400" b="1" dirty="0">
                <a:solidFill>
                  <a:srgbClr val="FF0000"/>
                </a:solidFill>
              </a:rPr>
              <a:t>20</a:t>
            </a:r>
            <a:r>
              <a:rPr lang="pt-PT" sz="2400" dirty="0"/>
              <a:t>   - ensinando-as a guardar todas as coisas que eu vos tenho mandado; e eis que eu estou convosco todos os dias, até à consumação dos séculos. Amém!</a:t>
            </a:r>
          </a:p>
        </p:txBody>
      </p:sp>
    </p:spTree>
    <p:extLst>
      <p:ext uri="{BB962C8B-B14F-4D97-AF65-F5344CB8AC3E}">
        <p14:creationId xmlns:p14="http://schemas.microsoft.com/office/powerpoint/2010/main" val="3079551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3630442"/>
            <a:ext cx="9144000" cy="322755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BAB23BB-9E25-2C66-353C-E762DDFBA057}"/>
              </a:ext>
            </a:extLst>
          </p:cNvPr>
          <p:cNvSpPr txBox="1"/>
          <p:nvPr/>
        </p:nvSpPr>
        <p:spPr>
          <a:xfrm>
            <a:off x="583949" y="484357"/>
            <a:ext cx="797610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INTRODUÇÃO</a:t>
            </a:r>
          </a:p>
          <a:p>
            <a:endParaRPr lang="pt-PT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O Novo Testamento mostra que os cristãos do período apostólico reconheciam o seu Deus como </a:t>
            </a:r>
            <a:r>
              <a:rPr lang="pt-PT" dirty="0" err="1"/>
              <a:t>triúno</a:t>
            </a:r>
            <a:r>
              <a:rPr lang="pt-PT" dirty="0"/>
              <a:t> sem precisar de formulação teológica.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Mais tarde a igreja precisou recorrer à teologia para responder às ideias equivocadas sobre Deus.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A Trindade é uma doutrina com sólidos fundamentos bíblicos e, mesmo sem conhecer essa terminologia, a "Trindade”, os cristãos do período apostólico reconheciam essa verdade.</a:t>
            </a:r>
          </a:p>
        </p:txBody>
      </p:sp>
    </p:spTree>
    <p:extLst>
      <p:ext uri="{BB962C8B-B14F-4D97-AF65-F5344CB8AC3E}">
        <p14:creationId xmlns:p14="http://schemas.microsoft.com/office/powerpoint/2010/main" val="3099483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4" b="57389"/>
          <a:stretch/>
        </p:blipFill>
        <p:spPr>
          <a:xfrm>
            <a:off x="0" y="2770359"/>
            <a:ext cx="9144000" cy="131728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EC2C137-CA76-B297-55D5-A85DD67BE604}"/>
              </a:ext>
            </a:extLst>
          </p:cNvPr>
          <p:cNvSpPr txBox="1"/>
          <p:nvPr/>
        </p:nvSpPr>
        <p:spPr>
          <a:xfrm>
            <a:off x="285184" y="1650490"/>
            <a:ext cx="8573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I - COMO A BÍBLIA APRESENTA A SANTÍSSIMA TRINDADE</a:t>
            </a:r>
          </a:p>
        </p:txBody>
      </p:sp>
    </p:spTree>
    <p:extLst>
      <p:ext uri="{BB962C8B-B14F-4D97-AF65-F5344CB8AC3E}">
        <p14:creationId xmlns:p14="http://schemas.microsoft.com/office/powerpoint/2010/main" val="2731544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3630442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6AE1305-94F7-6972-F1D8-ECE9281DC0C1}"/>
              </a:ext>
            </a:extLst>
          </p:cNvPr>
          <p:cNvSpPr txBox="1"/>
          <p:nvPr/>
        </p:nvSpPr>
        <p:spPr>
          <a:xfrm>
            <a:off x="393826" y="435776"/>
            <a:ext cx="835634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A Trindade e o monoteísmo judaico-cristão.</a:t>
            </a:r>
          </a:p>
          <a:p>
            <a:endParaRPr lang="pt-PT" b="1" dirty="0"/>
          </a:p>
          <a:p>
            <a:r>
              <a:rPr lang="pt-PT" dirty="0"/>
              <a:t>As Escrituras ensinam que o Deus de Israel, revelado nas Escrituras dos judeus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Dt</a:t>
            </a:r>
            <a:r>
              <a:rPr lang="pt-PT" b="1" dirty="0">
                <a:solidFill>
                  <a:srgbClr val="FF0000"/>
                </a:solidFill>
              </a:rPr>
              <a:t> 6.4; 2 </a:t>
            </a:r>
            <a:r>
              <a:rPr lang="pt-PT" b="1" dirty="0" err="1">
                <a:solidFill>
                  <a:srgbClr val="FF0000"/>
                </a:solidFill>
              </a:rPr>
              <a:t>Rs</a:t>
            </a:r>
            <a:r>
              <a:rPr lang="pt-PT" b="1" dirty="0">
                <a:solidFill>
                  <a:srgbClr val="FF0000"/>
                </a:solidFill>
              </a:rPr>
              <a:t> 19.15; Ne 9.6; SI 83.18; 86.10),</a:t>
            </a:r>
            <a:r>
              <a:rPr lang="pt-PT" dirty="0"/>
              <a:t> é o mesmo Deus do Novo Testamento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Mc</a:t>
            </a:r>
            <a:r>
              <a:rPr lang="pt-PT" b="1" dirty="0">
                <a:solidFill>
                  <a:srgbClr val="FF0000"/>
                </a:solidFill>
              </a:rPr>
              <a:t> 12.29-32).</a:t>
            </a:r>
          </a:p>
          <a:p>
            <a:endParaRPr lang="pt-PT" dirty="0"/>
          </a:p>
          <a:p>
            <a:r>
              <a:rPr lang="pt-PT" b="1" i="1" dirty="0"/>
              <a:t>a) Cada uma das três pessoas é chamada “Deus”.</a:t>
            </a:r>
          </a:p>
          <a:p>
            <a:endParaRPr lang="pt-PT" dirty="0"/>
          </a:p>
          <a:p>
            <a:r>
              <a:rPr lang="pt-PT" dirty="0"/>
              <a:t>A mesma Bíblia que ensina haver um só Deus, e que Deus é um só, ensina também que o Pai é Deus, o Filho é Deus e o Espírito Santo é Deus. O nome “Deus” se aplica ao Pai sozinho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Fp</a:t>
            </a:r>
            <a:r>
              <a:rPr lang="pt-PT" b="1" dirty="0">
                <a:solidFill>
                  <a:srgbClr val="FF0000"/>
                </a:solidFill>
              </a:rPr>
              <a:t> 2.11), </a:t>
            </a:r>
            <a:r>
              <a:rPr lang="pt-PT" dirty="0"/>
              <a:t>da mesma forma ao Filho </a:t>
            </a:r>
            <a:r>
              <a:rPr lang="pt-PT" b="1" dirty="0">
                <a:solidFill>
                  <a:srgbClr val="FF0000"/>
                </a:solidFill>
              </a:rPr>
              <a:t>(Cl 2.9) </a:t>
            </a:r>
            <a:r>
              <a:rPr lang="pt-PT" dirty="0"/>
              <a:t>e ao Espírito Santo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At</a:t>
            </a:r>
            <a:r>
              <a:rPr lang="pt-PT" b="1" dirty="0">
                <a:solidFill>
                  <a:srgbClr val="FF0000"/>
                </a:solidFill>
              </a:rPr>
              <a:t> 5.3,4).</a:t>
            </a:r>
          </a:p>
        </p:txBody>
      </p:sp>
    </p:spTree>
    <p:extLst>
      <p:ext uri="{BB962C8B-B14F-4D97-AF65-F5344CB8AC3E}">
        <p14:creationId xmlns:p14="http://schemas.microsoft.com/office/powerpoint/2010/main" val="193546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0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044D8C4-26D7-71C4-3F07-DB79DD761B96}"/>
              </a:ext>
            </a:extLst>
          </p:cNvPr>
          <p:cNvSpPr txBox="1"/>
          <p:nvPr/>
        </p:nvSpPr>
        <p:spPr>
          <a:xfrm>
            <a:off x="651849" y="3429000"/>
            <a:ext cx="784030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Cada uma das três pessoas é cada “Senhor”.</a:t>
            </a:r>
          </a:p>
          <a:p>
            <a:endParaRPr lang="pt-PT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dirty="0"/>
              <a:t>Isso também ocorre com o Tetragrama (as quatro consoantes do nome divino YHWH), “Senhor”, pois aplica-se ao Pai sozinho </a:t>
            </a:r>
            <a:r>
              <a:rPr lang="pt-PT" b="1" dirty="0">
                <a:solidFill>
                  <a:srgbClr val="FF0000"/>
                </a:solidFill>
              </a:rPr>
              <a:t>(S1 110.1), </a:t>
            </a:r>
            <a:r>
              <a:rPr lang="pt-PT" dirty="0"/>
              <a:t>ao Filho </a:t>
            </a:r>
            <a:r>
              <a:rPr lang="pt-PT" b="1" dirty="0">
                <a:solidFill>
                  <a:srgbClr val="FF0000"/>
                </a:solidFill>
              </a:rPr>
              <a:t>(Is 4.03; </a:t>
            </a:r>
            <a:r>
              <a:rPr lang="pt-PT" b="1" dirty="0" err="1">
                <a:solidFill>
                  <a:srgbClr val="FF0000"/>
                </a:solidFill>
              </a:rPr>
              <a:t>Mt</a:t>
            </a:r>
            <a:r>
              <a:rPr lang="pt-PT" b="1" dirty="0">
                <a:solidFill>
                  <a:srgbClr val="FF0000"/>
                </a:solidFill>
              </a:rPr>
              <a:t> 33),</a:t>
            </a:r>
            <a:r>
              <a:rPr lang="pt-PT" dirty="0"/>
              <a:t> e ao Espírito Santo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Ez</a:t>
            </a:r>
            <a:r>
              <a:rPr lang="pt-PT" b="1" dirty="0">
                <a:solidFill>
                  <a:srgbClr val="FF0000"/>
                </a:solidFill>
              </a:rPr>
              <a:t> 8.1,3).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pt-PT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dirty="0"/>
              <a:t>No entanto, aplica-se à Trindade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Dt</a:t>
            </a:r>
            <a:r>
              <a:rPr lang="pt-PT" b="1" dirty="0">
                <a:solidFill>
                  <a:srgbClr val="FF0000"/>
                </a:solidFill>
              </a:rPr>
              <a:t> 6.4; </a:t>
            </a:r>
            <a:r>
              <a:rPr lang="pt-PT" b="1" dirty="0" err="1">
                <a:solidFill>
                  <a:srgbClr val="FF0000"/>
                </a:solidFill>
              </a:rPr>
              <a:t>Sl</a:t>
            </a:r>
            <a:r>
              <a:rPr lang="pt-PT" b="1" dirty="0">
                <a:solidFill>
                  <a:srgbClr val="FF0000"/>
                </a:solidFill>
              </a:rPr>
              <a:t> 83.18).</a:t>
            </a:r>
          </a:p>
        </p:txBody>
      </p:sp>
    </p:spTree>
    <p:extLst>
      <p:ext uri="{BB962C8B-B14F-4D97-AF65-F5344CB8AC3E}">
        <p14:creationId xmlns:p14="http://schemas.microsoft.com/office/powerpoint/2010/main" val="2456010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0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FFCEEEF-1B0E-7DE3-AF47-5F154D03B1F9}"/>
              </a:ext>
            </a:extLst>
          </p:cNvPr>
          <p:cNvSpPr txBox="1"/>
          <p:nvPr/>
        </p:nvSpPr>
        <p:spPr>
          <a:xfrm>
            <a:off x="276130" y="3429000"/>
            <a:ext cx="859173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O monoteísmo bíblico não contradiz a Trindade.</a:t>
            </a:r>
          </a:p>
          <a:p>
            <a:endParaRPr lang="pt-PT" dirty="0"/>
          </a:p>
          <a:p>
            <a:r>
              <a:rPr lang="pt-PT" dirty="0"/>
              <a:t>“Ouve, Israel, o Senhor, nosso Deus, é o único Senhor”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Dt</a:t>
            </a:r>
            <a:r>
              <a:rPr lang="pt-PT" b="1" dirty="0">
                <a:solidFill>
                  <a:srgbClr val="FF0000"/>
                </a:solidFill>
              </a:rPr>
              <a:t> 6.4)</a:t>
            </a:r>
            <a:r>
              <a:rPr lang="pt-PT" dirty="0"/>
              <a:t>. Essa é a confissão de fé no Judaísmo.</a:t>
            </a:r>
          </a:p>
          <a:p>
            <a:r>
              <a:rPr lang="pt-PT" dirty="0"/>
              <a:t>A palavra hebraica '</a:t>
            </a:r>
            <a:r>
              <a:rPr lang="pt-PT" dirty="0" err="1"/>
              <a:t>echad</a:t>
            </a:r>
            <a:r>
              <a:rPr lang="pt-PT" dirty="0"/>
              <a:t>, traduzida como “único”, indica uma unidade composta, é o mesmo termo usado para afirmar que marido e mulher são ambos “uma só carne” </a:t>
            </a:r>
            <a:r>
              <a:rPr lang="pt-PT" sz="1200" b="1" dirty="0">
                <a:solidFill>
                  <a:srgbClr val="FF0000"/>
                </a:solidFill>
              </a:rPr>
              <a:t>(</a:t>
            </a:r>
            <a:r>
              <a:rPr lang="pt-PT" sz="1200" b="1" dirty="0" err="1">
                <a:solidFill>
                  <a:srgbClr val="FF0000"/>
                </a:solidFill>
              </a:rPr>
              <a:t>Gn</a:t>
            </a:r>
            <a:r>
              <a:rPr lang="pt-PT" sz="1200" b="1" dirty="0">
                <a:solidFill>
                  <a:srgbClr val="FF0000"/>
                </a:solidFill>
              </a:rPr>
              <a:t> 2.24).</a:t>
            </a:r>
            <a:endParaRPr lang="pt-PT" b="1" dirty="0">
              <a:solidFill>
                <a:srgbClr val="FF0000"/>
              </a:solidFill>
            </a:endParaRPr>
          </a:p>
          <a:p>
            <a:r>
              <a:rPr lang="pt-PT" dirty="0"/>
              <a:t>O termo '</a:t>
            </a:r>
            <a:r>
              <a:rPr lang="pt-PT" dirty="0" err="1"/>
              <a:t>echad</a:t>
            </a:r>
            <a:r>
              <a:rPr lang="pt-PT" dirty="0"/>
              <a:t>, em </a:t>
            </a:r>
            <a:r>
              <a:rPr lang="pt-PT" b="1" dirty="0" err="1">
                <a:solidFill>
                  <a:srgbClr val="FF0000"/>
                </a:solidFill>
              </a:rPr>
              <a:t>Deuteronômio</a:t>
            </a:r>
            <a:r>
              <a:rPr lang="pt-PT" b="1" dirty="0">
                <a:solidFill>
                  <a:srgbClr val="FF0000"/>
                </a:solidFill>
              </a:rPr>
              <a:t> 6.4</a:t>
            </a:r>
            <a:r>
              <a:rPr lang="pt-PT" dirty="0"/>
              <a:t>, indica que o monoteísmo judaico-cristão não contradiz a Trindade.</a:t>
            </a:r>
          </a:p>
        </p:txBody>
      </p:sp>
    </p:spTree>
    <p:extLst>
      <p:ext uri="{BB962C8B-B14F-4D97-AF65-F5344CB8AC3E}">
        <p14:creationId xmlns:p14="http://schemas.microsoft.com/office/powerpoint/2010/main" val="3044385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3630442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FAB5C42-FB04-0B25-BE63-655A9FCCFFEC}"/>
              </a:ext>
            </a:extLst>
          </p:cNvPr>
          <p:cNvSpPr txBox="1"/>
          <p:nvPr/>
        </p:nvSpPr>
        <p:spPr>
          <a:xfrm>
            <a:off x="330451" y="375097"/>
            <a:ext cx="848309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Evidência no Antigo Testamento.</a:t>
            </a:r>
          </a:p>
          <a:p>
            <a:endParaRPr lang="pt-PT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/>
              <a:t>Essa doutrina está implícita desde o Antigo Testamento, pois há declarações que indicam claramente a pluralidade na unidade de Deus: “E disse Deus: Façamos o homem à nossa imagem, conforme a nossa semelhança”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Gn</a:t>
            </a:r>
            <a:r>
              <a:rPr lang="pt-PT" b="1" i="1" dirty="0">
                <a:solidFill>
                  <a:srgbClr val="FF0000"/>
                </a:solidFill>
              </a:rPr>
              <a:t> 1.26); </a:t>
            </a:r>
            <a:r>
              <a:rPr lang="pt-PT" i="1" dirty="0"/>
              <a:t>“disse o Senhor Deus: Eis que o homem é como um de nós”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Gn</a:t>
            </a:r>
            <a:r>
              <a:rPr lang="pt-PT" b="1" i="1" dirty="0">
                <a:solidFill>
                  <a:srgbClr val="FF0000"/>
                </a:solidFill>
              </a:rPr>
              <a:t> 3.22); </a:t>
            </a:r>
            <a:r>
              <a:rPr lang="pt-PT" i="1" dirty="0"/>
              <a:t>“e o Senhor disse: ... Eia, desçamos e confundamos ali a sua língua, para que não entenda um a língua do outro”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Gn</a:t>
            </a:r>
            <a:r>
              <a:rPr lang="pt-PT" b="1" i="1" dirty="0">
                <a:solidFill>
                  <a:srgbClr val="FF0000"/>
                </a:solidFill>
              </a:rPr>
              <a:t> 11.6,7).</a:t>
            </a:r>
          </a:p>
          <a:p>
            <a:pPr>
              <a:buClr>
                <a:srgbClr val="FF0000"/>
              </a:buClr>
            </a:pPr>
            <a:endParaRPr lang="pt-PT" i="1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/>
              <a:t>E, não para por aí, em </a:t>
            </a:r>
            <a:r>
              <a:rPr lang="pt-PT" b="1" i="1" dirty="0">
                <a:solidFill>
                  <a:srgbClr val="FF0000"/>
                </a:solidFill>
              </a:rPr>
              <a:t>Isaías 63.8-14</a:t>
            </a:r>
            <a:r>
              <a:rPr lang="pt-PT" i="1" dirty="0"/>
              <a:t>, o Espírito Santo aparece alternadamente com Javé e com o “Anjo de sua face”.</a:t>
            </a:r>
          </a:p>
        </p:txBody>
      </p:sp>
    </p:spTree>
    <p:extLst>
      <p:ext uri="{BB962C8B-B14F-4D97-AF65-F5344CB8AC3E}">
        <p14:creationId xmlns:p14="http://schemas.microsoft.com/office/powerpoint/2010/main" val="2151658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-1" y="3630442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758D20F-7CCA-7DE0-BD97-12EF5EA15559}"/>
              </a:ext>
            </a:extLst>
          </p:cNvPr>
          <p:cNvSpPr txBox="1"/>
          <p:nvPr/>
        </p:nvSpPr>
        <p:spPr>
          <a:xfrm>
            <a:off x="986826" y="960691"/>
            <a:ext cx="71703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Revelada no Novo Testamento.</a:t>
            </a:r>
          </a:p>
          <a:p>
            <a:endParaRPr lang="pt-PT" sz="2400" dirty="0"/>
          </a:p>
          <a:p>
            <a:r>
              <a:rPr lang="pt-PT" sz="2400" dirty="0"/>
              <a:t>A Trindade bíblica, ou seja, a Trindade em si mesma, pregada pelos cristãos, consiste em um só Deus que subsiste eternamente em três Pessoas distintas.</a:t>
            </a:r>
          </a:p>
        </p:txBody>
      </p:sp>
    </p:spTree>
    <p:extLst>
      <p:ext uri="{BB962C8B-B14F-4D97-AF65-F5344CB8AC3E}">
        <p14:creationId xmlns:p14="http://schemas.microsoft.com/office/powerpoint/2010/main" val="4033430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3630442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0EF28E6-18A5-FEF6-CE0F-C474D2C184E5}"/>
              </a:ext>
            </a:extLst>
          </p:cNvPr>
          <p:cNvSpPr txBox="1"/>
          <p:nvPr/>
        </p:nvSpPr>
        <p:spPr>
          <a:xfrm>
            <a:off x="280657" y="337923"/>
            <a:ext cx="858268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A Trindade em si mesma.</a:t>
            </a:r>
          </a:p>
          <a:p>
            <a:endParaRPr lang="pt-PT" sz="2400" dirty="0"/>
          </a:p>
          <a:p>
            <a:r>
              <a:rPr lang="pt-PT" sz="2400" dirty="0"/>
              <a:t>A base bíblica da Trindade salta à vista de qualquer leitor do Novo Testamento a começar pela Grande Comissão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Mt</a:t>
            </a:r>
            <a:r>
              <a:rPr lang="pt-PT" sz="2400" b="1" dirty="0">
                <a:solidFill>
                  <a:srgbClr val="FF0000"/>
                </a:solidFill>
              </a:rPr>
              <a:t> 28.19), </a:t>
            </a:r>
            <a:r>
              <a:rPr lang="pt-PT" sz="2400" dirty="0"/>
              <a:t>na distribuição dos dons espirituais </a:t>
            </a:r>
            <a:r>
              <a:rPr lang="pt-PT" sz="2400" b="1" dirty="0">
                <a:solidFill>
                  <a:srgbClr val="FF0000"/>
                </a:solidFill>
              </a:rPr>
              <a:t>(1 Co 12.4-6), </a:t>
            </a:r>
            <a:r>
              <a:rPr lang="pt-PT" sz="2400" dirty="0"/>
              <a:t>na bênção apostólica, também conhecida como bênção trinitária </a:t>
            </a:r>
            <a:r>
              <a:rPr lang="pt-PT" sz="2400" b="1" dirty="0">
                <a:solidFill>
                  <a:srgbClr val="FF0000"/>
                </a:solidFill>
              </a:rPr>
              <a:t>(2 Co 13.13),</a:t>
            </a:r>
            <a:r>
              <a:rPr lang="pt-PT" sz="2400" dirty="0"/>
              <a:t> na unidade da igreja </a:t>
            </a:r>
            <a:r>
              <a:rPr lang="pt-PT" sz="2400" b="1" dirty="0">
                <a:solidFill>
                  <a:srgbClr val="FF0000"/>
                </a:solidFill>
              </a:rPr>
              <a:t>(</a:t>
            </a:r>
            <a:r>
              <a:rPr lang="pt-PT" sz="2400" b="1" dirty="0" err="1">
                <a:solidFill>
                  <a:srgbClr val="FF0000"/>
                </a:solidFill>
              </a:rPr>
              <a:t>Ef</a:t>
            </a:r>
            <a:r>
              <a:rPr lang="pt-PT" sz="2400" b="1" dirty="0">
                <a:solidFill>
                  <a:srgbClr val="FF0000"/>
                </a:solidFill>
              </a:rPr>
              <a:t> 4.4-6), </a:t>
            </a:r>
            <a:r>
              <a:rPr lang="pt-PT" sz="2400" dirty="0"/>
              <a:t>na obra da salvação </a:t>
            </a:r>
            <a:r>
              <a:rPr lang="pt-PT" sz="2400" b="1" dirty="0">
                <a:solidFill>
                  <a:srgbClr val="FF0000"/>
                </a:solidFill>
              </a:rPr>
              <a:t>(1 </a:t>
            </a:r>
            <a:r>
              <a:rPr lang="pt-PT" sz="2400" b="1" dirty="0" err="1">
                <a:solidFill>
                  <a:srgbClr val="FF0000"/>
                </a:solidFill>
              </a:rPr>
              <a:t>Pe</a:t>
            </a:r>
            <a:r>
              <a:rPr lang="pt-PT" sz="2400" b="1" dirty="0">
                <a:solidFill>
                  <a:srgbClr val="FF0000"/>
                </a:solidFill>
              </a:rPr>
              <a:t> 1.2).</a:t>
            </a:r>
          </a:p>
          <a:p>
            <a:r>
              <a:rPr lang="pt-PT" sz="2400" dirty="0"/>
              <a:t>Além das inúmeras passagens tripartidas que revelam a Trindade </a:t>
            </a:r>
            <a:r>
              <a:rPr lang="pt-PT" sz="7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sz="7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</a:t>
            </a:r>
            <a:r>
              <a:rPr lang="pt-PT" sz="7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3.3).</a:t>
            </a:r>
            <a:endParaRPr lang="pt-PT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3874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3630442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785E193-69C1-D580-823C-0D56BA59D8ED}"/>
              </a:ext>
            </a:extLst>
          </p:cNvPr>
          <p:cNvSpPr txBox="1"/>
          <p:nvPr/>
        </p:nvSpPr>
        <p:spPr>
          <a:xfrm>
            <a:off x="393826" y="478810"/>
            <a:ext cx="835634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A Trindade dos credos.</a:t>
            </a:r>
          </a:p>
          <a:p>
            <a:r>
              <a:rPr lang="pt-PT" sz="1400" b="1" i="1" dirty="0"/>
              <a:t>(</a:t>
            </a:r>
            <a:r>
              <a:rPr lang="pt-PT" sz="1400" b="1" i="1" dirty="0">
                <a:solidFill>
                  <a:srgbClr val="FF0000"/>
                </a:solidFill>
              </a:rPr>
              <a:t>Creio em Deus Pai Todo-poderoso, e em Jesus Cristo, seu único Filho, nosso Senhor. E no Espírito Santo…</a:t>
            </a:r>
            <a:r>
              <a:rPr lang="pt-PT" sz="1400" b="1" i="1" dirty="0"/>
              <a:t>)</a:t>
            </a:r>
          </a:p>
          <a:p>
            <a:r>
              <a:rPr lang="pt-PT" sz="1400" b="1" i="1" dirty="0"/>
              <a:t>(</a:t>
            </a:r>
            <a:r>
              <a:rPr lang="pt-PT" sz="1400" b="1" i="1" dirty="0">
                <a:solidFill>
                  <a:srgbClr val="FF0000"/>
                </a:solidFill>
              </a:rPr>
              <a:t>Creio em Deus Pai Todo-poderoso. E em Jesus Cristo seu único Filho</a:t>
            </a:r>
          </a:p>
          <a:p>
            <a:r>
              <a:rPr lang="pt-PT" sz="1400" b="1" i="1" dirty="0">
                <a:solidFill>
                  <a:srgbClr val="FF0000"/>
                </a:solidFill>
              </a:rPr>
              <a:t>nosso Senhor, que nasceu do Espírito Santo e da virgem Maria;</a:t>
            </a:r>
          </a:p>
          <a:p>
            <a:r>
              <a:rPr lang="pt-PT" sz="1400" b="1" i="1" dirty="0">
                <a:solidFill>
                  <a:srgbClr val="FF0000"/>
                </a:solidFill>
              </a:rPr>
              <a:t>concebido sob o poder de Pôncio Pilatos e sepultado; ressuscitou ao</a:t>
            </a:r>
          </a:p>
          <a:p>
            <a:r>
              <a:rPr lang="pt-PT" sz="1400" b="1" i="1" dirty="0">
                <a:solidFill>
                  <a:srgbClr val="FF0000"/>
                </a:solidFill>
              </a:rPr>
              <a:t>terceiro dia; subiu ao céu e está sentado à mão direita do Pai, de onde</a:t>
            </a:r>
          </a:p>
          <a:p>
            <a:r>
              <a:rPr lang="pt-PT" sz="1400" b="1" i="1" dirty="0">
                <a:solidFill>
                  <a:srgbClr val="FF0000"/>
                </a:solidFill>
              </a:rPr>
              <a:t>há de vir julgar os vivos e os mortos. E no Espírito Santo;</a:t>
            </a:r>
            <a:r>
              <a:rPr lang="pt-PT" sz="1400" b="1" i="1" dirty="0"/>
              <a:t>)</a:t>
            </a:r>
          </a:p>
          <a:p>
            <a:r>
              <a:rPr lang="pt-PT" sz="2000" dirty="0"/>
              <a:t>A Trindade é a união de três Pessoas: o Pai, o Filho e o Espírito Santo em uma só Divindade, iguais em poder, glória, majestade e eternidade, da mesma substância, embora distintas.</a:t>
            </a:r>
          </a:p>
        </p:txBody>
      </p:sp>
    </p:spTree>
    <p:extLst>
      <p:ext uri="{BB962C8B-B14F-4D97-AF65-F5344CB8AC3E}">
        <p14:creationId xmlns:p14="http://schemas.microsoft.com/office/powerpoint/2010/main" val="1146475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4" b="57389"/>
          <a:stretch/>
        </p:blipFill>
        <p:spPr>
          <a:xfrm>
            <a:off x="0" y="2770359"/>
            <a:ext cx="9144000" cy="131728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EC2C137-CA76-B297-55D5-A85DD67BE604}"/>
              </a:ext>
            </a:extLst>
          </p:cNvPr>
          <p:cNvSpPr txBox="1"/>
          <p:nvPr/>
        </p:nvSpPr>
        <p:spPr>
          <a:xfrm>
            <a:off x="559051" y="1741025"/>
            <a:ext cx="80258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/>
              <a:t>II - AS HERESIAS CONTRA A DOUTRINA DA TRINDADE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790496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3630442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848FEA0-8AF0-75C6-9ADF-BE66C2F5EA75}"/>
              </a:ext>
            </a:extLst>
          </p:cNvPr>
          <p:cNvSpPr txBox="1"/>
          <p:nvPr/>
        </p:nvSpPr>
        <p:spPr>
          <a:xfrm>
            <a:off x="1193926" y="698138"/>
            <a:ext cx="67561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São duas as principais heresias contra a Trindade: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Unicismo e o Unitarismo.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Ambas são contrárias à Bíblia, condenadas pelas igrejas antigas e rejeitadas pelos principais ramos do Cristianismo.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t-PT" sz="2400" dirty="0"/>
              <a:t>Nesta lição, trataremos do Unicismo.</a:t>
            </a:r>
          </a:p>
        </p:txBody>
      </p:sp>
    </p:spTree>
    <p:extLst>
      <p:ext uri="{BB962C8B-B14F-4D97-AF65-F5344CB8AC3E}">
        <p14:creationId xmlns:p14="http://schemas.microsoft.com/office/powerpoint/2010/main" val="286484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3630442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8515ACB-13C1-036C-7DE6-2C718358D57F}"/>
              </a:ext>
            </a:extLst>
          </p:cNvPr>
          <p:cNvSpPr txBox="1"/>
          <p:nvPr/>
        </p:nvSpPr>
        <p:spPr>
          <a:xfrm>
            <a:off x="402879" y="566678"/>
            <a:ext cx="833824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unitarismo (ou </a:t>
            </a:r>
            <a:r>
              <a:rPr lang="pt-PT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unitarianismo</a:t>
            </a:r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é uma corrente de pensamento teológico que afirma a unidade absoluta de Deus, rejeitando portanto a Trindade.</a:t>
            </a:r>
          </a:p>
          <a:p>
            <a:endParaRPr lang="pt-P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Unicismo, Sabelianismo ou Modalismo: É a doutrina que afirma que Deus se manifestou em três formas (modo ou máscara) durante a História. Esta heresia remonta o ano de 215 dC e seu principal representante foi Sabélio.</a:t>
            </a:r>
          </a:p>
          <a:p>
            <a:endParaRPr lang="pt-P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unitários não devem ser confundidos com os unicistas. Os primeiros entendem que Deus é um e único, o Pai de Jesus Cristo. Já os unicistas entendem que o Pai, o Filho e o Espírito são apenas manifestações diferentes do mesmo Deus.</a:t>
            </a:r>
          </a:p>
        </p:txBody>
      </p:sp>
    </p:spTree>
    <p:extLst>
      <p:ext uri="{BB962C8B-B14F-4D97-AF65-F5344CB8AC3E}">
        <p14:creationId xmlns:p14="http://schemas.microsoft.com/office/powerpoint/2010/main" val="2232091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3630442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5182CB0-58D8-1F25-4815-F07882B950E1}"/>
              </a:ext>
            </a:extLst>
          </p:cNvPr>
          <p:cNvSpPr txBox="1"/>
          <p:nvPr/>
        </p:nvSpPr>
        <p:spPr>
          <a:xfrm>
            <a:off x="298764" y="1095928"/>
            <a:ext cx="85464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Esse movimento desde a sua origem no século 3 é conhecido como monarquianismo, modalismo, patripassianismo e sabelianismo.</a:t>
            </a:r>
          </a:p>
          <a:p>
            <a:pPr marL="342900" indent="-34290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pt-PT" sz="2400" dirty="0"/>
          </a:p>
          <a:p>
            <a:pPr marL="342900" indent="-34290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Os principais heresiarcas representantes desse movimento foram Noeto, Práxeas e Sabélio.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450740B-63A3-11B8-CE8E-13213714585A}"/>
              </a:ext>
            </a:extLst>
          </p:cNvPr>
          <p:cNvSpPr txBox="1"/>
          <p:nvPr/>
        </p:nvSpPr>
        <p:spPr>
          <a:xfrm>
            <a:off x="298764" y="346518"/>
            <a:ext cx="2797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1. O Unicismo</a:t>
            </a:r>
          </a:p>
        </p:txBody>
      </p:sp>
    </p:spTree>
    <p:extLst>
      <p:ext uri="{BB962C8B-B14F-4D97-AF65-F5344CB8AC3E}">
        <p14:creationId xmlns:p14="http://schemas.microsoft.com/office/powerpoint/2010/main" val="1640188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3630442"/>
            <a:ext cx="9144000" cy="3227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726F955-AE0E-FD63-4E11-BA213657EBA9}"/>
              </a:ext>
            </a:extLst>
          </p:cNvPr>
          <p:cNvSpPr txBox="1"/>
          <p:nvPr/>
        </p:nvSpPr>
        <p:spPr>
          <a:xfrm>
            <a:off x="416459" y="214122"/>
            <a:ext cx="831108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i="1" dirty="0"/>
              <a:t>O Unicismo não nega a deidade absoluta do Filho e nem a do Espírito Santo, mas negam a Trindade, pois confundem as pessoas.</a:t>
            </a:r>
          </a:p>
          <a:p>
            <a:endParaRPr lang="pt-PT" i="1" dirty="0"/>
          </a:p>
          <a:p>
            <a:r>
              <a:rPr lang="pt-PT" i="1" dirty="0"/>
              <a:t>A heresia consiste em negar a Trindade, pois ensina ser o Pai, o Filho e o Espírito Santo uma única pessoa e não três pessoas distintas em uma só divindade.</a:t>
            </a:r>
          </a:p>
          <a:p>
            <a:endParaRPr lang="pt-PT" i="1" dirty="0"/>
          </a:p>
          <a:p>
            <a:r>
              <a:rPr lang="pt-PT" i="1" dirty="0"/>
              <a:t>A Bíblia ensina o monoteísmo, ou seja, a existência de um só e único Deus eternamente subsistente em três pessoas distintas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Mt</a:t>
            </a:r>
            <a:r>
              <a:rPr lang="pt-PT" b="1" i="1" dirty="0">
                <a:solidFill>
                  <a:srgbClr val="FF0000"/>
                </a:solidFill>
              </a:rPr>
              <a:t> 3.16,17; 1 </a:t>
            </a:r>
            <a:r>
              <a:rPr lang="pt-PT" b="1" i="1" dirty="0" err="1">
                <a:solidFill>
                  <a:srgbClr val="FF0000"/>
                </a:solidFill>
              </a:rPr>
              <a:t>Pe</a:t>
            </a:r>
            <a:r>
              <a:rPr lang="pt-PT" b="1" i="1" dirty="0">
                <a:solidFill>
                  <a:srgbClr val="FF0000"/>
                </a:solidFill>
              </a:rPr>
              <a:t> 1.2).</a:t>
            </a:r>
          </a:p>
          <a:p>
            <a:endParaRPr lang="pt-PT" i="1" dirty="0"/>
          </a:p>
          <a:p>
            <a:r>
              <a:rPr lang="pt-PT" i="1" dirty="0"/>
              <a:t>É como afirma o nosso Cremos em nossa Declaração de Fé.</a:t>
            </a:r>
          </a:p>
          <a:p>
            <a:r>
              <a:rPr lang="pt-PT" sz="1600" b="1" i="1" dirty="0">
                <a:solidFill>
                  <a:srgbClr val="FF0000"/>
                </a:solidFill>
              </a:rPr>
              <a:t>“Cremos na existência de um único Deus eterno, pessoal, inteligente e espiritual, eternamente existente em três pessoas: Pai, Filho e Espírito Santo.”</a:t>
            </a:r>
          </a:p>
        </p:txBody>
      </p:sp>
    </p:spTree>
    <p:extLst>
      <p:ext uri="{BB962C8B-B14F-4D97-AF65-F5344CB8AC3E}">
        <p14:creationId xmlns:p14="http://schemas.microsoft.com/office/powerpoint/2010/main" val="4140601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5024673"/>
            <a:ext cx="9144000" cy="183332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A7F7902-D971-29DC-441E-3F20F16DCD8B}"/>
              </a:ext>
            </a:extLst>
          </p:cNvPr>
          <p:cNvSpPr txBox="1"/>
          <p:nvPr/>
        </p:nvSpPr>
        <p:spPr>
          <a:xfrm>
            <a:off x="162963" y="440394"/>
            <a:ext cx="8763754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2. A verdade bíblica.</a:t>
            </a:r>
          </a:p>
          <a:p>
            <a:endParaRPr lang="pt-PT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/>
              <a:t>Ninguém no mundo chega à conclusão unicista simplesmente pela leitura da Bíblia, pelo contrário, salta à vista de qualquer leitor a distinção dessas três pessoas da Trindade, a começar pelo batismo de Jesus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Mt</a:t>
            </a:r>
            <a:r>
              <a:rPr lang="pt-PT" b="1" i="1" dirty="0">
                <a:solidFill>
                  <a:srgbClr val="FF0000"/>
                </a:solidFill>
              </a:rPr>
              <a:t> 3.16).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/>
              <a:t>Diversas vezes Jesus deixou claro que Ele é uma Pessoa e 0 Pai outra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Jo</a:t>
            </a:r>
            <a:r>
              <a:rPr lang="pt-PT" b="1" i="1" dirty="0">
                <a:solidFill>
                  <a:srgbClr val="FF0000"/>
                </a:solidFill>
              </a:rPr>
              <a:t> 8.16,17; 17.3), </a:t>
            </a:r>
            <a:r>
              <a:rPr lang="pt-PT" i="1" dirty="0"/>
              <a:t>embora sejam Eles 0 mesmo Deus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Jo</a:t>
            </a:r>
            <a:r>
              <a:rPr lang="pt-PT" b="1" i="1" dirty="0">
                <a:solidFill>
                  <a:srgbClr val="FF0000"/>
                </a:solidFill>
              </a:rPr>
              <a:t> 10.30).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/>
              <a:t>Com frequência, Ele se dirigia ao Pai como outra Pessoa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Mt</a:t>
            </a:r>
            <a:r>
              <a:rPr lang="pt-PT" b="1" i="1" dirty="0">
                <a:solidFill>
                  <a:srgbClr val="FF0000"/>
                </a:solidFill>
              </a:rPr>
              <a:t> 20.23; </a:t>
            </a:r>
            <a:r>
              <a:rPr lang="pt-PT" b="1" i="1" dirty="0" err="1">
                <a:solidFill>
                  <a:srgbClr val="FF0000"/>
                </a:solidFill>
              </a:rPr>
              <a:t>Mt</a:t>
            </a:r>
            <a:r>
              <a:rPr lang="pt-PT" b="1" i="1" dirty="0">
                <a:solidFill>
                  <a:srgbClr val="FF0000"/>
                </a:solidFill>
              </a:rPr>
              <a:t> 26.39, 42); </a:t>
            </a:r>
            <a:r>
              <a:rPr lang="pt-PT" i="1" dirty="0"/>
              <a:t>também, nos seus discursos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Jo</a:t>
            </a:r>
            <a:r>
              <a:rPr lang="pt-PT" b="1" i="1" dirty="0">
                <a:solidFill>
                  <a:srgbClr val="FF0000"/>
                </a:solidFill>
              </a:rPr>
              <a:t> 5.1823; 8.19; 10.18; 11.41, 42); </a:t>
            </a:r>
            <a:r>
              <a:rPr lang="pt-PT" i="1" dirty="0"/>
              <a:t>e, na oração sacerdotal em </a:t>
            </a:r>
            <a:r>
              <a:rPr lang="pt-PT" b="1" i="1" dirty="0">
                <a:solidFill>
                  <a:srgbClr val="FF0000"/>
                </a:solidFill>
              </a:rPr>
              <a:t>João 17.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/>
              <a:t>Trata-se de um relacionamento do tipo eu, tu, ele.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/>
              <a:t>Quando Jesus anuncia a vinda do Consolador, Ele emprega a terceira pessoa </a:t>
            </a:r>
            <a:r>
              <a:rPr lang="pt-PT" sz="1600" b="1" i="1" dirty="0">
                <a:solidFill>
                  <a:srgbClr val="FF0000"/>
                </a:solidFill>
              </a:rPr>
              <a:t>(</a:t>
            </a:r>
            <a:r>
              <a:rPr lang="pt-PT" sz="1600" b="1" i="1" dirty="0" err="1">
                <a:solidFill>
                  <a:srgbClr val="FF0000"/>
                </a:solidFill>
              </a:rPr>
              <a:t>Jo</a:t>
            </a:r>
            <a:r>
              <a:rPr lang="pt-PT" sz="1600" b="1" i="1" dirty="0">
                <a:solidFill>
                  <a:srgbClr val="FF0000"/>
                </a:solidFill>
              </a:rPr>
              <a:t> 14.16,26).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/>
              <a:t>A Bíblia ensina que Jesus é “o Filho do Pai” e não o próprio Pai </a:t>
            </a:r>
            <a:r>
              <a:rPr lang="pt-PT" b="1" i="1" dirty="0">
                <a:solidFill>
                  <a:srgbClr val="FF0000"/>
                </a:solidFill>
              </a:rPr>
              <a:t>(2 </a:t>
            </a:r>
            <a:r>
              <a:rPr lang="pt-PT" b="1" i="1" dirty="0" err="1">
                <a:solidFill>
                  <a:srgbClr val="FF0000"/>
                </a:solidFill>
              </a:rPr>
              <a:t>Jo</a:t>
            </a:r>
            <a:r>
              <a:rPr lang="pt-PT" b="1" i="1" dirty="0">
                <a:solidFill>
                  <a:srgbClr val="FF0000"/>
                </a:solidFill>
              </a:rPr>
              <a:t> 3). </a:t>
            </a:r>
            <a:r>
              <a:rPr lang="pt-PT" i="1" dirty="0"/>
              <a:t>Isso significa que não pode ser o próprio Pai do mesmo Filho.</a:t>
            </a:r>
          </a:p>
        </p:txBody>
      </p:sp>
    </p:spTree>
    <p:extLst>
      <p:ext uri="{BB962C8B-B14F-4D97-AF65-F5344CB8AC3E}">
        <p14:creationId xmlns:p14="http://schemas.microsoft.com/office/powerpoint/2010/main" val="2319294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4" b="57389"/>
          <a:stretch/>
        </p:blipFill>
        <p:spPr>
          <a:xfrm>
            <a:off x="0" y="2770359"/>
            <a:ext cx="9144000" cy="131728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EC2C137-CA76-B297-55D5-A85DD67BE604}"/>
              </a:ext>
            </a:extLst>
          </p:cNvPr>
          <p:cNvSpPr txBox="1"/>
          <p:nvPr/>
        </p:nvSpPr>
        <p:spPr>
          <a:xfrm>
            <a:off x="1818614" y="1089176"/>
            <a:ext cx="55067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/>
              <a:t>III - UNICISMO: UMA HERESIA ANTIGA NA ATUALIDADE</a:t>
            </a:r>
          </a:p>
        </p:txBody>
      </p:sp>
    </p:spTree>
    <p:extLst>
      <p:ext uri="{BB962C8B-B14F-4D97-AF65-F5344CB8AC3E}">
        <p14:creationId xmlns:p14="http://schemas.microsoft.com/office/powerpoint/2010/main" val="3760010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4544840"/>
            <a:ext cx="9144000" cy="231316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78FA827-96E0-C2F3-58E2-5B2A0331831B}"/>
              </a:ext>
            </a:extLst>
          </p:cNvPr>
          <p:cNvSpPr txBox="1"/>
          <p:nvPr/>
        </p:nvSpPr>
        <p:spPr>
          <a:xfrm>
            <a:off x="307818" y="199609"/>
            <a:ext cx="8646059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1. O problema.</a:t>
            </a:r>
          </a:p>
          <a:p>
            <a:endParaRPr lang="pt-PT" sz="2800" b="1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Na atualidade, existem alguns movimentos evangélicos pentecostais que são unicistas e ensinam a respeito de um Deus diferente.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De forma sutil e por meio da música, esses unicistas ensinam esse desvio doutrinário sobre Deus. Isso não é um mero jogo de palavras.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Jesus disse que a vida eterna implica esta distinção: “E a vida eterna é esta: que conheçam a ti só por único Deus verdadeiro e a Jesus Cristo, a quem enviaste”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17.3).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Essa passagem mostra que a salvação envolve duas pessoas distintas e que esse conhecimento não é cognoscível, mas místico, espiritual, que implica comunhão, fé, obediência, adoração.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Conhecer a Deus é o mesmo que conhecer a Cristo, em virtude da unidade de natureza do Pai e do Filho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10.30).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Jesus disse que ninguém conhece o Filho sem o Pai e vice-versa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Mt</a:t>
            </a:r>
            <a:r>
              <a:rPr lang="pt-PT" b="1" dirty="0">
                <a:solidFill>
                  <a:srgbClr val="FF0000"/>
                </a:solidFill>
              </a:rPr>
              <a:t> 11.27).</a:t>
            </a:r>
          </a:p>
        </p:txBody>
      </p:sp>
    </p:spTree>
    <p:extLst>
      <p:ext uri="{BB962C8B-B14F-4D97-AF65-F5344CB8AC3E}">
        <p14:creationId xmlns:p14="http://schemas.microsoft.com/office/powerpoint/2010/main" val="4060904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4925084"/>
            <a:ext cx="9144000" cy="193291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0C2FB55-3CC4-2A7B-96E8-9AD836D770B8}"/>
              </a:ext>
            </a:extLst>
          </p:cNvPr>
          <p:cNvSpPr txBox="1"/>
          <p:nvPr/>
        </p:nvSpPr>
        <p:spPr>
          <a:xfrm>
            <a:off x="402879" y="364308"/>
            <a:ext cx="8338242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2. Uma reflexão bíblica.</a:t>
            </a:r>
          </a:p>
          <a:p>
            <a:endParaRPr lang="pt-PT" sz="2800" b="1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O que dizer de pessoas convertidas por meio do ministério dessas músicas unicistas?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O poder é da Palavra, e não do tal movimento, a Palavra de Deus é a semente, mesmo sendo semeada por mãos enfermas e infecionadas, a semente vai germinar.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Jesus falou sobre isso no Sermão do Monte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Mt</a:t>
            </a:r>
            <a:r>
              <a:rPr lang="pt-PT" b="1" dirty="0">
                <a:solidFill>
                  <a:srgbClr val="FF0000"/>
                </a:solidFill>
              </a:rPr>
              <a:t> 7.21-23).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Alguns podem dizer que se sentem bem ao ouvir tais músicas.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Assim, convém lembrar que ninguém está autorizado a fundar doutrinas com base em experiências humanas.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As emoções caíram com a natureza humana no Éden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Jr</a:t>
            </a:r>
            <a:r>
              <a:rPr lang="pt-PT" b="1" dirty="0">
                <a:solidFill>
                  <a:srgbClr val="FF0000"/>
                </a:solidFill>
              </a:rPr>
              <a:t> 17.9), </a:t>
            </a:r>
            <a:r>
              <a:rPr lang="pt-PT" dirty="0"/>
              <a:t>e não servem como instrumento aferidor da doutrina.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PT" dirty="0"/>
              <a:t>A Bíblia é a única fonte de doutrina e não as nossas emoções, pois somos norteados pela Palavra na direção do Espírito </a:t>
            </a:r>
            <a:r>
              <a:rPr lang="pt-PT" b="1" dirty="0">
                <a:solidFill>
                  <a:srgbClr val="FF0000"/>
                </a:solidFill>
              </a:rPr>
              <a:t>(2 </a:t>
            </a:r>
            <a:r>
              <a:rPr lang="pt-PT" b="1" dirty="0" err="1">
                <a:solidFill>
                  <a:srgbClr val="FF0000"/>
                </a:solidFill>
              </a:rPr>
              <a:t>Pe</a:t>
            </a:r>
            <a:r>
              <a:rPr lang="pt-PT" b="1" dirty="0">
                <a:solidFill>
                  <a:srgbClr val="FF0000"/>
                </a:solidFill>
              </a:rPr>
              <a:t> 1.19; 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16.13).</a:t>
            </a:r>
          </a:p>
        </p:txBody>
      </p:sp>
    </p:spTree>
    <p:extLst>
      <p:ext uri="{BB962C8B-B14F-4D97-AF65-F5344CB8AC3E}">
        <p14:creationId xmlns:p14="http://schemas.microsoft.com/office/powerpoint/2010/main" val="3879790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eletrónica, computador, captura de ecrã&#10;&#10;Descrição gerada automaticamente">
            <a:extLst>
              <a:ext uri="{FF2B5EF4-FFF2-40B4-BE49-F238E27FC236}">
                <a16:creationId xmlns:a16="http://schemas.microsoft.com/office/drawing/2014/main" id="{BF29C2FE-8DF5-73EB-FF34-08F77D910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b="57389"/>
          <a:stretch/>
        </p:blipFill>
        <p:spPr>
          <a:xfrm>
            <a:off x="0" y="4345662"/>
            <a:ext cx="9144000" cy="251233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8A0147F-4534-27B4-4E04-485280E438FB}"/>
              </a:ext>
            </a:extLst>
          </p:cNvPr>
          <p:cNvSpPr txBox="1"/>
          <p:nvPr/>
        </p:nvSpPr>
        <p:spPr>
          <a:xfrm>
            <a:off x="303291" y="254032"/>
            <a:ext cx="8537418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/>
              <a:t>3. A posição oficial.</a:t>
            </a:r>
          </a:p>
          <a:p>
            <a:endParaRPr lang="pt-PT" sz="2800" b="1" dirty="0"/>
          </a:p>
          <a:p>
            <a:r>
              <a:rPr lang="pt-PT" dirty="0"/>
              <a:t>O Unicismo é condenado na Bíblia, considerado heresia pelas igrejas desde a sua origem e rejeitado pelos principais ramos do cristianismo e pela nossa Declaração de Fé (III.2). Temos um manifesto oficial contra o Unicismo e o uso de músicas de grupos unicistas em nossas igrejas. </a:t>
            </a:r>
            <a:r>
              <a:rPr lang="pt-PT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(Manifesto aprovado na 46ª AGO 17/05/2023)</a:t>
            </a:r>
          </a:p>
          <a:p>
            <a:r>
              <a:rPr lang="pt-PT" dirty="0"/>
              <a:t>A maioria de nossa liderança tem se posicionado contra essa heresia.</a:t>
            </a:r>
          </a:p>
          <a:p>
            <a:r>
              <a:rPr lang="pt-PT" dirty="0"/>
              <a:t>A importância dessa decisão é para evitar que se adore a outro Jesus, um Jesus falso, diferente do revelado no Novo Testamento </a:t>
            </a:r>
            <a:r>
              <a:rPr lang="pt-PT" b="1" dirty="0">
                <a:solidFill>
                  <a:srgbClr val="FF0000"/>
                </a:solidFill>
              </a:rPr>
              <a:t>(2 Co 11.4).</a:t>
            </a:r>
          </a:p>
          <a:p>
            <a:r>
              <a:rPr lang="pt-PT" dirty="0"/>
              <a:t>Mas devemos destacar que não somos contra os unicistas, mas contra o unicismo, a doutrina desviante.</a:t>
            </a:r>
          </a:p>
          <a:p>
            <a:r>
              <a:rPr lang="pt-PT" dirty="0"/>
              <a:t>Devemos manter contato respeitoso no nosso dia a dia com essas pessoas, embora discordando de suas crenças com mansidão </a:t>
            </a:r>
            <a:r>
              <a:rPr lang="pt-PT" b="1" dirty="0">
                <a:solidFill>
                  <a:srgbClr val="FF0000"/>
                </a:solidFill>
              </a:rPr>
              <a:t>(2 </a:t>
            </a:r>
            <a:r>
              <a:rPr lang="pt-PT" b="1" dirty="0" err="1">
                <a:solidFill>
                  <a:srgbClr val="FF0000"/>
                </a:solidFill>
              </a:rPr>
              <a:t>Jo</a:t>
            </a:r>
            <a:r>
              <a:rPr lang="pt-PT" b="1" dirty="0">
                <a:solidFill>
                  <a:srgbClr val="FF0000"/>
                </a:solidFill>
              </a:rPr>
              <a:t> 10,11).</a:t>
            </a:r>
          </a:p>
        </p:txBody>
      </p:sp>
    </p:spTree>
    <p:extLst>
      <p:ext uri="{BB962C8B-B14F-4D97-AF65-F5344CB8AC3E}">
        <p14:creationId xmlns:p14="http://schemas.microsoft.com/office/powerpoint/2010/main" val="2785601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F48315D-28D4-1047-373C-3ECF25E7689D}"/>
              </a:ext>
            </a:extLst>
          </p:cNvPr>
          <p:cNvSpPr txBox="1"/>
          <p:nvPr/>
        </p:nvSpPr>
        <p:spPr>
          <a:xfrm>
            <a:off x="1282959" y="381296"/>
            <a:ext cx="65780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i="1" dirty="0"/>
              <a:t>1. O que indica o termo '</a:t>
            </a:r>
            <a:r>
              <a:rPr lang="pt-PT" sz="4000" b="1" i="1" dirty="0" err="1"/>
              <a:t>echad</a:t>
            </a:r>
            <a:r>
              <a:rPr lang="pt-PT" sz="4000" b="1" i="1" dirty="0"/>
              <a:t> em Deuteronómio 6.4?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D78653-5269-4BE7-8AEC-DD198585F8AD}"/>
              </a:ext>
            </a:extLst>
          </p:cNvPr>
          <p:cNvSpPr txBox="1"/>
          <p:nvPr/>
        </p:nvSpPr>
        <p:spPr>
          <a:xfrm>
            <a:off x="601824" y="2192694"/>
            <a:ext cx="79403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rgbClr val="FF0000"/>
                </a:solidFill>
              </a:rPr>
              <a:t>O termo '</a:t>
            </a:r>
            <a:r>
              <a:rPr lang="pt-PT" sz="3600" b="1" dirty="0" err="1">
                <a:solidFill>
                  <a:srgbClr val="FF0000"/>
                </a:solidFill>
              </a:rPr>
              <a:t>echad</a:t>
            </a:r>
            <a:r>
              <a:rPr lang="pt-PT" sz="3600" b="1" dirty="0">
                <a:solidFill>
                  <a:srgbClr val="FF0000"/>
                </a:solidFill>
              </a:rPr>
              <a:t>, em </a:t>
            </a:r>
            <a:r>
              <a:rPr lang="pt-PT" sz="3600" b="1" dirty="0" err="1">
                <a:solidFill>
                  <a:srgbClr val="FF0000"/>
                </a:solidFill>
              </a:rPr>
              <a:t>Deuteronômio</a:t>
            </a:r>
            <a:r>
              <a:rPr lang="pt-PT" sz="3600" b="1" dirty="0">
                <a:solidFill>
                  <a:srgbClr val="FF0000"/>
                </a:solidFill>
              </a:rPr>
              <a:t> 6.4, indica que o monoteísmo judaico-cristão não contradiz a Trindade.</a:t>
            </a:r>
          </a:p>
        </p:txBody>
      </p:sp>
    </p:spTree>
    <p:extLst>
      <p:ext uri="{BB962C8B-B14F-4D97-AF65-F5344CB8AC3E}">
        <p14:creationId xmlns:p14="http://schemas.microsoft.com/office/powerpoint/2010/main" val="168596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F48315D-28D4-1047-373C-3ECF25E7689D}"/>
              </a:ext>
            </a:extLst>
          </p:cNvPr>
          <p:cNvSpPr txBox="1"/>
          <p:nvPr/>
        </p:nvSpPr>
        <p:spPr>
          <a:xfrm>
            <a:off x="601823" y="427949"/>
            <a:ext cx="79403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i="1" dirty="0"/>
              <a:t>2. Cite quatro evidências no Antigo Testamento em favor da Trindade.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D78653-5269-4BE7-8AEC-DD198585F8AD}"/>
              </a:ext>
            </a:extLst>
          </p:cNvPr>
          <p:cNvSpPr txBox="1"/>
          <p:nvPr/>
        </p:nvSpPr>
        <p:spPr>
          <a:xfrm>
            <a:off x="601823" y="1968760"/>
            <a:ext cx="79403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rgbClr val="FF0000"/>
                </a:solidFill>
              </a:rPr>
              <a:t>“Façamos o homem à nossa imagem” (</a:t>
            </a:r>
            <a:r>
              <a:rPr lang="pt-PT" sz="3600" b="1" dirty="0" err="1">
                <a:solidFill>
                  <a:srgbClr val="FF0000"/>
                </a:solidFill>
              </a:rPr>
              <a:t>Gn</a:t>
            </a:r>
            <a:r>
              <a:rPr lang="pt-PT" sz="3600" b="1" dirty="0">
                <a:solidFill>
                  <a:srgbClr val="FF0000"/>
                </a:solidFill>
              </a:rPr>
              <a:t> 1.26); “Eis que o homem é como um de nós” (</a:t>
            </a:r>
            <a:r>
              <a:rPr lang="pt-PT" sz="3600" b="1" dirty="0" err="1">
                <a:solidFill>
                  <a:srgbClr val="FF0000"/>
                </a:solidFill>
              </a:rPr>
              <a:t>Gn</a:t>
            </a:r>
            <a:r>
              <a:rPr lang="pt-PT" sz="3600" b="1" dirty="0">
                <a:solidFill>
                  <a:srgbClr val="FF0000"/>
                </a:solidFill>
              </a:rPr>
              <a:t> 3.22); “desçamos e confundamos ali a sua língua..." (</a:t>
            </a:r>
            <a:r>
              <a:rPr lang="pt-PT" sz="3600" b="1" dirty="0" err="1">
                <a:solidFill>
                  <a:srgbClr val="FF0000"/>
                </a:solidFill>
              </a:rPr>
              <a:t>Gn</a:t>
            </a:r>
            <a:r>
              <a:rPr lang="pt-PT" sz="3600" b="1" dirty="0">
                <a:solidFill>
                  <a:srgbClr val="FF0000"/>
                </a:solidFill>
              </a:rPr>
              <a:t> 11.6,7, o Espírito Santo aparece alternadamente com Javé e com o “Anjo de sua face" (Is 63.8-14).</a:t>
            </a:r>
          </a:p>
        </p:txBody>
      </p:sp>
    </p:spTree>
    <p:extLst>
      <p:ext uri="{BB962C8B-B14F-4D97-AF65-F5344CB8AC3E}">
        <p14:creationId xmlns:p14="http://schemas.microsoft.com/office/powerpoint/2010/main" val="23739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F48315D-28D4-1047-373C-3ECF25E7689D}"/>
              </a:ext>
            </a:extLst>
          </p:cNvPr>
          <p:cNvSpPr txBox="1"/>
          <p:nvPr/>
        </p:nvSpPr>
        <p:spPr>
          <a:xfrm>
            <a:off x="601823" y="427949"/>
            <a:ext cx="79403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i="1" dirty="0"/>
              <a:t>3. Quais as passagens do Novo Testamento mais contundentes em favor da Trindade?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D78653-5269-4BE7-8AEC-DD198585F8AD}"/>
              </a:ext>
            </a:extLst>
          </p:cNvPr>
          <p:cNvSpPr txBox="1"/>
          <p:nvPr/>
        </p:nvSpPr>
        <p:spPr>
          <a:xfrm>
            <a:off x="601823" y="2556588"/>
            <a:ext cx="79403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rgbClr val="FF0000"/>
                </a:solidFill>
              </a:rPr>
              <a:t>A Grande Comissão (</a:t>
            </a:r>
            <a:r>
              <a:rPr lang="pt-PT" sz="3600" b="1" dirty="0" err="1">
                <a:solidFill>
                  <a:srgbClr val="FF0000"/>
                </a:solidFill>
              </a:rPr>
              <a:t>Mt</a:t>
            </a:r>
            <a:r>
              <a:rPr lang="pt-PT" sz="3600" b="1" dirty="0">
                <a:solidFill>
                  <a:srgbClr val="FF0000"/>
                </a:solidFill>
              </a:rPr>
              <a:t> 28.19), a distribuição dos dons espirituais (1 Co 12.4-6), a bênção </a:t>
            </a:r>
            <a:r>
              <a:rPr lang="pt-PT" sz="3600" b="1" dirty="0" err="1">
                <a:solidFill>
                  <a:srgbClr val="FF0000"/>
                </a:solidFill>
              </a:rPr>
              <a:t>trinitariana</a:t>
            </a:r>
            <a:r>
              <a:rPr lang="pt-PT" sz="3600" b="1" dirty="0">
                <a:solidFill>
                  <a:srgbClr val="FF0000"/>
                </a:solidFill>
              </a:rPr>
              <a:t> (2 Co 13.13). a unidade da igreja (</a:t>
            </a:r>
            <a:r>
              <a:rPr lang="pt-PT" sz="3600" b="1" dirty="0" err="1">
                <a:solidFill>
                  <a:srgbClr val="FF0000"/>
                </a:solidFill>
              </a:rPr>
              <a:t>Ef</a:t>
            </a:r>
            <a:r>
              <a:rPr lang="pt-PT" sz="3600" b="1" dirty="0">
                <a:solidFill>
                  <a:srgbClr val="FF0000"/>
                </a:solidFill>
              </a:rPr>
              <a:t> 4.4-6), a obra da salvação (1 </a:t>
            </a:r>
            <a:r>
              <a:rPr lang="pt-PT" sz="3600" b="1" dirty="0" err="1">
                <a:solidFill>
                  <a:srgbClr val="FF0000"/>
                </a:solidFill>
              </a:rPr>
              <a:t>Pe</a:t>
            </a:r>
            <a:r>
              <a:rPr lang="pt-PT" sz="3600" b="1" dirty="0">
                <a:solidFill>
                  <a:srgbClr val="FF0000"/>
                </a:solidFill>
              </a:rPr>
              <a:t> 1.2).</a:t>
            </a:r>
          </a:p>
        </p:txBody>
      </p:sp>
    </p:spTree>
    <p:extLst>
      <p:ext uri="{BB962C8B-B14F-4D97-AF65-F5344CB8AC3E}">
        <p14:creationId xmlns:p14="http://schemas.microsoft.com/office/powerpoint/2010/main" val="109689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F48315D-28D4-1047-373C-3ECF25E7689D}"/>
              </a:ext>
            </a:extLst>
          </p:cNvPr>
          <p:cNvSpPr txBox="1"/>
          <p:nvPr/>
        </p:nvSpPr>
        <p:spPr>
          <a:xfrm>
            <a:off x="601823" y="427949"/>
            <a:ext cx="79403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i="1"/>
              <a:t>4. Em que consiste o Unicismo e quais os principais heresiarcas dessa heresia?</a:t>
            </a:r>
            <a:endParaRPr lang="pt-PT" sz="40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D78653-5269-4BE7-8AEC-DD198585F8AD}"/>
              </a:ext>
            </a:extLst>
          </p:cNvPr>
          <p:cNvSpPr txBox="1"/>
          <p:nvPr/>
        </p:nvSpPr>
        <p:spPr>
          <a:xfrm>
            <a:off x="916730" y="2603241"/>
            <a:ext cx="7310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rgbClr val="FF0000"/>
                </a:solidFill>
              </a:rPr>
              <a:t>A heresia consiste em negar a Trindade. Os principais heresiarcas representantes desse movimento foram Noeto, Práxeas e Sabélio.</a:t>
            </a:r>
          </a:p>
        </p:txBody>
      </p:sp>
    </p:spTree>
    <p:extLst>
      <p:ext uri="{BB962C8B-B14F-4D97-AF65-F5344CB8AC3E}">
        <p14:creationId xmlns:p14="http://schemas.microsoft.com/office/powerpoint/2010/main" val="418655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F48315D-28D4-1047-373C-3ECF25E7689D}"/>
              </a:ext>
            </a:extLst>
          </p:cNvPr>
          <p:cNvSpPr txBox="1"/>
          <p:nvPr/>
        </p:nvSpPr>
        <p:spPr>
          <a:xfrm>
            <a:off x="601823" y="427949"/>
            <a:ext cx="79403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i="1"/>
              <a:t>5. O que João 17.3 mostra em relação a salvação?</a:t>
            </a:r>
            <a:endParaRPr lang="pt-PT" sz="4000" b="1" i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D78653-5269-4BE7-8AEC-DD198585F8AD}"/>
              </a:ext>
            </a:extLst>
          </p:cNvPr>
          <p:cNvSpPr txBox="1"/>
          <p:nvPr/>
        </p:nvSpPr>
        <p:spPr>
          <a:xfrm>
            <a:off x="916730" y="1997839"/>
            <a:ext cx="7310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rgbClr val="FF0000"/>
                </a:solidFill>
              </a:rPr>
              <a:t>Essa passagem mostra que a salvação envolve duas pessoas distintas e que conhecimento não é cognoscível, mas místico, que implica comunhão, fé, obediência, adoração.</a:t>
            </a:r>
          </a:p>
        </p:txBody>
      </p:sp>
    </p:spTree>
    <p:extLst>
      <p:ext uri="{BB962C8B-B14F-4D97-AF65-F5344CB8AC3E}">
        <p14:creationId xmlns:p14="http://schemas.microsoft.com/office/powerpoint/2010/main" val="258232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294</TotalTime>
  <Words>2149</Words>
  <Application>Microsoft Office PowerPoint</Application>
  <PresentationFormat>Apresentação no Ecrã (4:3)</PresentationFormat>
  <Paragraphs>121</Paragraphs>
  <Slides>28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4</cp:revision>
  <dcterms:created xsi:type="dcterms:W3CDTF">2025-01-18T18:24:12Z</dcterms:created>
  <dcterms:modified xsi:type="dcterms:W3CDTF">2025-01-22T13:36:08Z</dcterms:modified>
</cp:coreProperties>
</file>