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2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8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9225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6719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3877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8351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421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479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2423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7212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4958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4120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705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FBA13F-456F-4BFB-A3EA-DD21DD808DD5}" type="datetimeFigureOut">
              <a:rPr lang="pt-PT" smtClean="0"/>
              <a:t>29/01/2025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804526-D66A-4EEF-B8AF-5F6B68E1FE9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3616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Posição de Conteúdo 3" descr="Uma imagem com texto, mamífero, cão, livro&#10;&#10;Descrição gerada automaticamente">
            <a:extLst>
              <a:ext uri="{FF2B5EF4-FFF2-40B4-BE49-F238E27FC236}">
                <a16:creationId xmlns:a16="http://schemas.microsoft.com/office/drawing/2014/main" id="{22CAA214-B9EB-891E-76DF-7B8CC4F5A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0" y="0"/>
            <a:ext cx="9144871" cy="685757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7179008-BA46-C62A-BD10-0DCD7ABE38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03" t="2502" r="158" b="60272"/>
          <a:stretch/>
        </p:blipFill>
        <p:spPr>
          <a:xfrm>
            <a:off x="4366727" y="2640563"/>
            <a:ext cx="4776699" cy="421700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4E3C9DE-089A-CE5D-068B-E8036707C9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74" b="89930" l="7578" r="91094">
                        <a14:foregroundMark x1="17734" y1="35948" x2="18672" y2="34778"/>
                        <a14:foregroundMark x1="18750" y1="34426" x2="22266" y2="28454"/>
                        <a14:foregroundMark x1="23125" y1="27400" x2="28828" y2="27635"/>
                        <a14:foregroundMark x1="28828" y1="27635" x2="40156" y2="26347"/>
                        <a14:foregroundMark x1="40156" y1="26347" x2="45703" y2="27635"/>
                        <a14:foregroundMark x1="45703" y1="27635" x2="49609" y2="30445"/>
                        <a14:foregroundMark x1="68984" y1="7728" x2="68984" y2="9251"/>
                        <a14:foregroundMark x1="82422" y1="27635" x2="88047" y2="71780"/>
                        <a14:foregroundMark x1="56563" y1="84543" x2="75313" y2="80211"/>
                        <a14:foregroundMark x1="75313" y1="80211" x2="89219" y2="84426"/>
                        <a14:foregroundMark x1="89219" y1="84426" x2="90938" y2="84309"/>
                        <a14:foregroundMark x1="92656" y1="78571" x2="91094" y2="86300"/>
                        <a14:foregroundMark x1="91094" y1="86300" x2="58047" y2="86183"/>
                        <a14:foregroundMark x1="14297" y1="83841" x2="25625" y2="81148"/>
                        <a14:foregroundMark x1="25625" y1="81148" x2="50078" y2="84426"/>
                        <a14:foregroundMark x1="50078" y1="84426" x2="51406" y2="85246"/>
                        <a14:foregroundMark x1="10602" y1="70729" x2="8342" y2="83034"/>
                        <a14:foregroundMark x1="15313" y1="45082" x2="13359" y2="55719"/>
                        <a14:foregroundMark x1="10625" y1="87822" x2="18862" y2="86433"/>
                        <a14:foregroundMark x1="22603" y1="86945" x2="28359" y2="87119"/>
                        <a14:foregroundMark x1="20625" y1="86885" x2="22574" y2="86944"/>
                        <a14:foregroundMark x1="28359" y1="87119" x2="34922" y2="86183"/>
                        <a14:foregroundMark x1="36406" y1="85831" x2="42734" y2="85714"/>
                        <a14:foregroundMark x1="42734" y1="85714" x2="46406" y2="85714"/>
                        <a14:foregroundMark x1="9063" y1="58197" x2="9063" y2="58197"/>
                        <a14:foregroundMark x1="68047" y1="6792" x2="68750" y2="6674"/>
                        <a14:backgroundMark x1="12266" y1="55269" x2="9453" y2="70258"/>
                        <a14:backgroundMark x1="7578" y1="82553" x2="5938" y2="88056"/>
                        <a14:backgroundMark x1="18047" y1="89344" x2="25313" y2="89578"/>
                        <a14:backgroundMark x1="14688" y1="89344" x2="16406" y2="89344"/>
                        <a14:backgroundMark x1="48750" y1="91101" x2="50547" y2="90867"/>
                        <a14:backgroundMark x1="50234" y1="89227" x2="52656" y2="93794"/>
                        <a14:backgroundMark x1="15391" y1="89110" x2="21875" y2="88642"/>
                        <a14:backgroundMark x1="21875" y1="88642" x2="27344" y2="88642"/>
                        <a14:backgroundMark x1="27344" y1="88642" x2="33906" y2="87939"/>
                        <a14:backgroundMark x1="33906" y1="87939" x2="34453" y2="88056"/>
                        <a14:backgroundMark x1="18047" y1="88407" x2="13750" y2="89344"/>
                      </a14:backgroundRemoval>
                    </a14:imgEffect>
                  </a14:imgLayer>
                </a14:imgProps>
              </a:ext>
            </a:extLst>
          </a:blip>
          <a:srcRect l="7874" t="4963" r="5897"/>
          <a:stretch/>
        </p:blipFill>
        <p:spPr>
          <a:xfrm>
            <a:off x="3746664" y="3349689"/>
            <a:ext cx="3293706" cy="224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81F90E1-36F5-FFCA-7567-B465EE1585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85" b="3619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7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3778897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D456B95-77CE-DCE6-9F91-0BD6FD2B0578}"/>
              </a:ext>
            </a:extLst>
          </p:cNvPr>
          <p:cNvSpPr txBox="1"/>
          <p:nvPr/>
        </p:nvSpPr>
        <p:spPr>
          <a:xfrm>
            <a:off x="3181738" y="251926"/>
            <a:ext cx="2780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/>
              <a:t>Introdução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90A71A-660E-D1A4-11B3-090618EF79F4}"/>
              </a:ext>
            </a:extLst>
          </p:cNvPr>
          <p:cNvSpPr txBox="1"/>
          <p:nvPr/>
        </p:nvSpPr>
        <p:spPr>
          <a:xfrm>
            <a:off x="1754155" y="1399858"/>
            <a:ext cx="59995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i="1" dirty="0"/>
              <a:t>O apóstolo João, como judeu monoteísta instruído na sinagoga, não está apresentando um novo Deus, mas colocando o Verbo dentro da divindade dos seus antepassados.</a:t>
            </a:r>
          </a:p>
        </p:txBody>
      </p:sp>
    </p:spTree>
    <p:extLst>
      <p:ext uri="{BB962C8B-B14F-4D97-AF65-F5344CB8AC3E}">
        <p14:creationId xmlns:p14="http://schemas.microsoft.com/office/powerpoint/2010/main" val="611692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653145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B802436-BC25-DE81-472B-E5DD4B6E6796}"/>
              </a:ext>
            </a:extLst>
          </p:cNvPr>
          <p:cNvSpPr txBox="1"/>
          <p:nvPr/>
        </p:nvSpPr>
        <p:spPr>
          <a:xfrm>
            <a:off x="1282959" y="3637680"/>
            <a:ext cx="65780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dirty="0"/>
              <a:t>I- A DOUTRINA BÍBLICA DA DIVINDADE DE JESUS</a:t>
            </a:r>
          </a:p>
        </p:txBody>
      </p:sp>
    </p:spTree>
    <p:extLst>
      <p:ext uri="{BB962C8B-B14F-4D97-AF65-F5344CB8AC3E}">
        <p14:creationId xmlns:p14="http://schemas.microsoft.com/office/powerpoint/2010/main" val="3130476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43675" y="4012165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D456B95-77CE-DCE6-9F91-0BD6FD2B0578}"/>
              </a:ext>
            </a:extLst>
          </p:cNvPr>
          <p:cNvSpPr txBox="1"/>
          <p:nvPr/>
        </p:nvSpPr>
        <p:spPr>
          <a:xfrm>
            <a:off x="2579914" y="156909"/>
            <a:ext cx="3984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/>
              <a:t>1. Jesus é Deus.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90A71A-660E-D1A4-11B3-090618EF79F4}"/>
              </a:ext>
            </a:extLst>
          </p:cNvPr>
          <p:cNvSpPr txBox="1"/>
          <p:nvPr/>
        </p:nvSpPr>
        <p:spPr>
          <a:xfrm>
            <a:off x="228600" y="1149843"/>
            <a:ext cx="8686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Novo Testamento é direto quanto à natureza divina de Jesus: "E o Verbo era Deus" </a:t>
            </a:r>
            <a:r>
              <a:rPr lang="pt-PT" sz="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PT" sz="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</a:t>
            </a:r>
            <a:r>
              <a:rPr lang="pt-PT" sz="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7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1.1); </a:t>
            </a:r>
            <a:endParaRPr lang="pt-PT" sz="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"Ao que Tomé lhe respondeu: </a:t>
            </a:r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Senhor meu e Deus meu!"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PT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20.28); </a:t>
            </a:r>
          </a:p>
          <a:p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"mesmo existindo na forma de Deus, não considerou o ser igual a Deus algo que deveria ser retido a qualquer custo"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PT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2.6, NAA); </a:t>
            </a:r>
          </a:p>
          <a:p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"para conhecimento do mistério de Deus, que é Cristo"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(Cl 2.2, NAA); </a:t>
            </a:r>
          </a:p>
          <a:p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"e a manifestação da glória do nosso grande Deus e Salvador Jesus Cristo"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PT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Tt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2.13, </a:t>
            </a:r>
            <a:r>
              <a:rPr lang="pt-PT" sz="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NAA); </a:t>
            </a:r>
            <a:endParaRPr lang="pt-PT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"aos que </a:t>
            </a:r>
            <a:r>
              <a:rPr lang="pt-PT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conosco</a:t>
            </a:r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obtiveram fé igualmente preciosa na justiça do nosso Deus e Salvador Jesus Cristo"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</a:t>
            </a:r>
            <a:r>
              <a:rPr lang="pt-PT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1.1, NAA); </a:t>
            </a:r>
          </a:p>
          <a:p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"E nós estamos naquele que é o Verdadeiro, em seu Filho, Jesus Cristo. Este é o verdadeiro Deus e a vida eterna"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</a:t>
            </a:r>
            <a:r>
              <a:rPr lang="pt-PT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5.20, NAA).</a:t>
            </a:r>
          </a:p>
        </p:txBody>
      </p:sp>
    </p:spTree>
    <p:extLst>
      <p:ext uri="{BB962C8B-B14F-4D97-AF65-F5344CB8AC3E}">
        <p14:creationId xmlns:p14="http://schemas.microsoft.com/office/powerpoint/2010/main" val="12864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43675" y="4012165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D456B95-77CE-DCE6-9F91-0BD6FD2B0578}"/>
              </a:ext>
            </a:extLst>
          </p:cNvPr>
          <p:cNvSpPr txBox="1"/>
          <p:nvPr/>
        </p:nvSpPr>
        <p:spPr>
          <a:xfrm>
            <a:off x="1175657" y="296868"/>
            <a:ext cx="68206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/>
              <a:t>2. Seus atributos absolutos.</a:t>
            </a:r>
            <a:endParaRPr lang="pt-PT" sz="4000" b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596A9A-07C2-DD8F-853B-8FADF7D69053}"/>
              </a:ext>
            </a:extLst>
          </p:cNvPr>
          <p:cNvSpPr txBox="1"/>
          <p:nvPr/>
        </p:nvSpPr>
        <p:spPr>
          <a:xfrm>
            <a:off x="625151" y="1276175"/>
            <a:ext cx="78936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Os atributos são perfeições próprias da essência de Deus.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Os atributos absolutos ou incomunicáveis são exclusivos da divindade como onipotência, eternidade, onisciência e onipresença.</a:t>
            </a:r>
          </a:p>
        </p:txBody>
      </p:sp>
    </p:spTree>
    <p:extLst>
      <p:ext uri="{BB962C8B-B14F-4D97-AF65-F5344CB8AC3E}">
        <p14:creationId xmlns:p14="http://schemas.microsoft.com/office/powerpoint/2010/main" val="3518302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43675" y="4012165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D456B95-77CE-DCE6-9F91-0BD6FD2B0578}"/>
              </a:ext>
            </a:extLst>
          </p:cNvPr>
          <p:cNvSpPr txBox="1"/>
          <p:nvPr/>
        </p:nvSpPr>
        <p:spPr>
          <a:xfrm>
            <a:off x="1175657" y="296868"/>
            <a:ext cx="68206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/>
              <a:t>2. Seus atributos absolutos.</a:t>
            </a:r>
            <a:endParaRPr lang="pt-PT" sz="4000" b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596A9A-07C2-DD8F-853B-8FADF7D69053}"/>
              </a:ext>
            </a:extLst>
          </p:cNvPr>
          <p:cNvSpPr txBox="1"/>
          <p:nvPr/>
        </p:nvSpPr>
        <p:spPr>
          <a:xfrm>
            <a:off x="363894" y="1276175"/>
            <a:ext cx="835089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A onipotência significa "ter todo poder, ser todo-poderoso", Jesus é onipotente </a:t>
            </a:r>
            <a:r>
              <a:rPr lang="pt-PT" sz="2400" b="1" dirty="0">
                <a:solidFill>
                  <a:srgbClr val="FF0000"/>
                </a:solidFill>
              </a:rPr>
              <a:t>(</a:t>
            </a:r>
            <a:r>
              <a:rPr lang="pt-PT" sz="2400" b="1" dirty="0" err="1">
                <a:solidFill>
                  <a:srgbClr val="FF0000"/>
                </a:solidFill>
              </a:rPr>
              <a:t>Mt</a:t>
            </a:r>
            <a:r>
              <a:rPr lang="pt-PT" sz="2400" b="1" dirty="0">
                <a:solidFill>
                  <a:srgbClr val="FF0000"/>
                </a:solidFill>
              </a:rPr>
              <a:t> 28.18; </a:t>
            </a:r>
            <a:r>
              <a:rPr lang="pt-PT" sz="2400" b="1" dirty="0" err="1">
                <a:solidFill>
                  <a:srgbClr val="FF0000"/>
                </a:solidFill>
              </a:rPr>
              <a:t>Ap</a:t>
            </a:r>
            <a:r>
              <a:rPr lang="pt-PT" sz="2400" b="1" dirty="0">
                <a:solidFill>
                  <a:srgbClr val="FF0000"/>
                </a:solidFill>
              </a:rPr>
              <a:t> 1.8).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Ele é eterno </a:t>
            </a:r>
            <a:r>
              <a:rPr lang="pt-PT" sz="2400" b="1" dirty="0">
                <a:solidFill>
                  <a:srgbClr val="FF0000"/>
                </a:solidFill>
              </a:rPr>
              <a:t>(Is 9.6; </a:t>
            </a:r>
            <a:r>
              <a:rPr lang="pt-PT" sz="2400" b="1" dirty="0" err="1">
                <a:solidFill>
                  <a:srgbClr val="FF0000"/>
                </a:solidFill>
              </a:rPr>
              <a:t>Mq</a:t>
            </a:r>
            <a:r>
              <a:rPr lang="pt-PT" sz="2400" b="1" dirty="0">
                <a:solidFill>
                  <a:srgbClr val="FF0000"/>
                </a:solidFill>
              </a:rPr>
              <a:t> 5.2; </a:t>
            </a:r>
            <a:r>
              <a:rPr lang="pt-PT" sz="2400" b="1" dirty="0" err="1">
                <a:solidFill>
                  <a:srgbClr val="FF0000"/>
                </a:solidFill>
              </a:rPr>
              <a:t>Hb</a:t>
            </a:r>
            <a:r>
              <a:rPr lang="pt-PT" sz="2400" b="1" dirty="0">
                <a:solidFill>
                  <a:srgbClr val="FF0000"/>
                </a:solidFill>
              </a:rPr>
              <a:t> 13.8). </a:t>
            </a:r>
            <a:r>
              <a:rPr lang="pt-PT" sz="2400" dirty="0"/>
              <a:t>"No princípio era o Verbo" </a:t>
            </a:r>
            <a:r>
              <a:rPr lang="pt-PT" sz="2400" b="1" dirty="0">
                <a:solidFill>
                  <a:srgbClr val="FF0000"/>
                </a:solidFill>
              </a:rPr>
              <a:t>(</a:t>
            </a:r>
            <a:r>
              <a:rPr lang="pt-PT" sz="2400" b="1" dirty="0" err="1">
                <a:solidFill>
                  <a:srgbClr val="FF0000"/>
                </a:solidFill>
              </a:rPr>
              <a:t>Jo</a:t>
            </a:r>
            <a:r>
              <a:rPr lang="pt-PT" sz="2400" b="1" dirty="0">
                <a:solidFill>
                  <a:srgbClr val="FF0000"/>
                </a:solidFill>
              </a:rPr>
              <a:t> 1.1) </a:t>
            </a:r>
            <a:r>
              <a:rPr lang="pt-PT" sz="2400" dirty="0"/>
              <a:t>indica que Ele já existia antes mesmo da criação com o Pai </a:t>
            </a:r>
            <a:r>
              <a:rPr lang="pt-PT" sz="2400" b="1" dirty="0">
                <a:solidFill>
                  <a:srgbClr val="FF0000"/>
                </a:solidFill>
              </a:rPr>
              <a:t>(</a:t>
            </a:r>
            <a:r>
              <a:rPr lang="pt-PT" sz="2400" b="1" dirty="0" err="1">
                <a:solidFill>
                  <a:srgbClr val="FF0000"/>
                </a:solidFill>
              </a:rPr>
              <a:t>Gn</a:t>
            </a:r>
            <a:r>
              <a:rPr lang="pt-PT" sz="2400" b="1" dirty="0">
                <a:solidFill>
                  <a:srgbClr val="FF0000"/>
                </a:solidFill>
              </a:rPr>
              <a:t> 1.1).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A onipresença é o poder de estar em todos os lugares ao mesmo tempo, Jesus é onipresente </a:t>
            </a:r>
            <a:r>
              <a:rPr lang="pt-PT" sz="2400" b="1" dirty="0">
                <a:solidFill>
                  <a:srgbClr val="FF0000"/>
                </a:solidFill>
              </a:rPr>
              <a:t>(</a:t>
            </a:r>
            <a:r>
              <a:rPr lang="pt-PT" sz="2400" b="1" dirty="0" err="1">
                <a:solidFill>
                  <a:srgbClr val="FF0000"/>
                </a:solidFill>
              </a:rPr>
              <a:t>Mt</a:t>
            </a:r>
            <a:r>
              <a:rPr lang="pt-PT" sz="2400" b="1" dirty="0">
                <a:solidFill>
                  <a:srgbClr val="FF0000"/>
                </a:solidFill>
              </a:rPr>
              <a:t> 18.20; 28.20).</a:t>
            </a:r>
          </a:p>
        </p:txBody>
      </p:sp>
    </p:spTree>
    <p:extLst>
      <p:ext uri="{BB962C8B-B14F-4D97-AF65-F5344CB8AC3E}">
        <p14:creationId xmlns:p14="http://schemas.microsoft.com/office/powerpoint/2010/main" val="4291549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43675" y="4012165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D456B95-77CE-DCE6-9F91-0BD6FD2B0578}"/>
              </a:ext>
            </a:extLst>
          </p:cNvPr>
          <p:cNvSpPr txBox="1"/>
          <p:nvPr/>
        </p:nvSpPr>
        <p:spPr>
          <a:xfrm>
            <a:off x="1175657" y="296868"/>
            <a:ext cx="68206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/>
              <a:t>2. Seus atributos absolutos.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596A9A-07C2-DD8F-853B-8FADF7D69053}"/>
              </a:ext>
            </a:extLst>
          </p:cNvPr>
          <p:cNvSpPr txBox="1"/>
          <p:nvPr/>
        </p:nvSpPr>
        <p:spPr>
          <a:xfrm>
            <a:off x="363894" y="1276175"/>
            <a:ext cx="835089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A onisciência é o conhecimento perfeito e absoluto que Deus possui de todas as coisas, de todos os eventos e de todas as circunstâncias por toda a eternidade passada e futura.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Jesus possui esse atributo </a:t>
            </a:r>
            <a:r>
              <a:rPr lang="pt-PT" sz="2400" b="1" dirty="0">
                <a:solidFill>
                  <a:srgbClr val="FF0000"/>
                </a:solidFill>
              </a:rPr>
              <a:t>(</a:t>
            </a:r>
            <a:r>
              <a:rPr lang="pt-PT" sz="2400" b="1" dirty="0" err="1">
                <a:solidFill>
                  <a:srgbClr val="FF0000"/>
                </a:solidFill>
              </a:rPr>
              <a:t>Mt</a:t>
            </a:r>
            <a:r>
              <a:rPr lang="pt-PT" sz="2400" b="1" dirty="0">
                <a:solidFill>
                  <a:srgbClr val="FF0000"/>
                </a:solidFill>
              </a:rPr>
              <a:t> 17.27; </a:t>
            </a:r>
            <a:r>
              <a:rPr lang="pt-PT" sz="2400" b="1" dirty="0" err="1">
                <a:solidFill>
                  <a:srgbClr val="FF0000"/>
                </a:solidFill>
              </a:rPr>
              <a:t>Jo</a:t>
            </a:r>
            <a:r>
              <a:rPr lang="pt-PT" sz="2400" b="1" dirty="0">
                <a:solidFill>
                  <a:srgbClr val="FF0000"/>
                </a:solidFill>
              </a:rPr>
              <a:t> 1.47, 48; 2.24, 25; 4.17, 18; 16.30; 21.17).</a:t>
            </a:r>
          </a:p>
        </p:txBody>
      </p:sp>
    </p:spTree>
    <p:extLst>
      <p:ext uri="{BB962C8B-B14F-4D97-AF65-F5344CB8AC3E}">
        <p14:creationId xmlns:p14="http://schemas.microsoft.com/office/powerpoint/2010/main" val="2472739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653145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956C0EF-C0FA-232A-F4CD-37DBE59DA894}"/>
              </a:ext>
            </a:extLst>
          </p:cNvPr>
          <p:cNvSpPr txBox="1"/>
          <p:nvPr/>
        </p:nvSpPr>
        <p:spPr>
          <a:xfrm>
            <a:off x="1679510" y="3572365"/>
            <a:ext cx="57849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dirty="0"/>
              <a:t>II - A HERESIA QUE NEGA A DIVINDADE DE JESUS</a:t>
            </a:r>
          </a:p>
        </p:txBody>
      </p:sp>
    </p:spTree>
    <p:extLst>
      <p:ext uri="{BB962C8B-B14F-4D97-AF65-F5344CB8AC3E}">
        <p14:creationId xmlns:p14="http://schemas.microsoft.com/office/powerpoint/2010/main" val="4176811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4030827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3EA1AB8-B885-865A-1710-DA08860A3D41}"/>
              </a:ext>
            </a:extLst>
          </p:cNvPr>
          <p:cNvSpPr txBox="1"/>
          <p:nvPr/>
        </p:nvSpPr>
        <p:spPr>
          <a:xfrm>
            <a:off x="2892490" y="272534"/>
            <a:ext cx="33590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1. Arianismo.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EE242D9-D0E2-76B0-4A0C-B8C6C4F663C4}"/>
              </a:ext>
            </a:extLst>
          </p:cNvPr>
          <p:cNvSpPr txBox="1"/>
          <p:nvPr/>
        </p:nvSpPr>
        <p:spPr>
          <a:xfrm>
            <a:off x="485192" y="1105306"/>
            <a:ext cx="823893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Os primeiros a negarem a divindade de Jesus foram os ebionitas, seguidos pelos </a:t>
            </a:r>
            <a:r>
              <a:rPr lang="pt-PT" sz="2000" i="1" dirty="0" err="1"/>
              <a:t>monarquianistas</a:t>
            </a:r>
            <a:r>
              <a:rPr lang="pt-PT" sz="2000" i="1" dirty="0"/>
              <a:t> dinâmicos, mas a heresia principal que abalou os fundamentos da igreja foi o Arianismo.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PT" sz="2000" i="1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O termo "arianismo" vem de </a:t>
            </a:r>
            <a:r>
              <a:rPr lang="pt-PT" sz="2000" i="1" dirty="0" err="1"/>
              <a:t>Ário</a:t>
            </a:r>
            <a:r>
              <a:rPr lang="pt-PT" sz="2000" i="1" dirty="0"/>
              <a:t>, o expoente dessa doutrina em Alexandria a partir do ano 318.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PT" sz="2000" i="1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Ele negava a divindade de Cristo e o considerava como um deus de segunda categoria.</a:t>
            </a:r>
          </a:p>
        </p:txBody>
      </p:sp>
    </p:spTree>
    <p:extLst>
      <p:ext uri="{BB962C8B-B14F-4D97-AF65-F5344CB8AC3E}">
        <p14:creationId xmlns:p14="http://schemas.microsoft.com/office/powerpoint/2010/main" val="166679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4030827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3EA1AB8-B885-865A-1710-DA08860A3D41}"/>
              </a:ext>
            </a:extLst>
          </p:cNvPr>
          <p:cNvSpPr txBox="1"/>
          <p:nvPr/>
        </p:nvSpPr>
        <p:spPr>
          <a:xfrm>
            <a:off x="2892490" y="272534"/>
            <a:ext cx="33590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1. Arianismo.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EE242D9-D0E2-76B0-4A0C-B8C6C4F663C4}"/>
              </a:ext>
            </a:extLst>
          </p:cNvPr>
          <p:cNvSpPr txBox="1"/>
          <p:nvPr/>
        </p:nvSpPr>
        <p:spPr>
          <a:xfrm>
            <a:off x="485192" y="1105306"/>
            <a:ext cx="823893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i="1" dirty="0" err="1"/>
              <a:t>Ário</a:t>
            </a:r>
            <a:r>
              <a:rPr lang="pt-PT" sz="2000" i="1" dirty="0"/>
              <a:t> rejeitava a eternidade do Verbo; embora defendesse sua existência antes da encarnação, recusava que fosse Ele eterno com o Pai, insistindo na tese de que o Verbo foi criado como primeira criatura de Deus.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pt-PT" sz="2000" i="1" dirty="0"/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A palavra de ordem arianista era: "houve tempo que o Verbo não existia".</a:t>
            </a:r>
          </a:p>
        </p:txBody>
      </p:sp>
    </p:spTree>
    <p:extLst>
      <p:ext uri="{BB962C8B-B14F-4D97-AF65-F5344CB8AC3E}">
        <p14:creationId xmlns:p14="http://schemas.microsoft.com/office/powerpoint/2010/main" val="599236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4030827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3EA1AB8-B885-865A-1710-DA08860A3D41}"/>
              </a:ext>
            </a:extLst>
          </p:cNvPr>
          <p:cNvSpPr txBox="1"/>
          <p:nvPr/>
        </p:nvSpPr>
        <p:spPr>
          <a:xfrm>
            <a:off x="2066730" y="397420"/>
            <a:ext cx="50105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2. Suas explicações.</a:t>
            </a:r>
            <a:endParaRPr lang="pt-PT" sz="40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5F80FCC-6C32-8207-495C-63C789B7C170}"/>
              </a:ext>
            </a:extLst>
          </p:cNvPr>
          <p:cNvSpPr txBox="1"/>
          <p:nvPr/>
        </p:nvSpPr>
        <p:spPr>
          <a:xfrm>
            <a:off x="1450908" y="1391900"/>
            <a:ext cx="624218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dirty="0" err="1"/>
              <a:t>Ário</a:t>
            </a:r>
            <a:r>
              <a:rPr lang="pt-PT" sz="2000" dirty="0"/>
              <a:t> e seus seguidores pesquisavam as Escrituras aqui e acolá em busca de algumas passagens bíblicas para dar sustentação às suas crenças.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PT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dirty="0"/>
              <a:t>Seguem algumas delas, as mais emblemáticas:</a:t>
            </a:r>
          </a:p>
        </p:txBody>
      </p:sp>
    </p:spTree>
    <p:extLst>
      <p:ext uri="{BB962C8B-B14F-4D97-AF65-F5344CB8AC3E}">
        <p14:creationId xmlns:p14="http://schemas.microsoft.com/office/powerpoint/2010/main" val="1008726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4030827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3EA1AB8-B885-865A-1710-DA08860A3D41}"/>
              </a:ext>
            </a:extLst>
          </p:cNvPr>
          <p:cNvSpPr txBox="1"/>
          <p:nvPr/>
        </p:nvSpPr>
        <p:spPr>
          <a:xfrm>
            <a:off x="2066728" y="285453"/>
            <a:ext cx="50105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2. Suas explicações.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5F80FCC-6C32-8207-495C-63C789B7C170}"/>
              </a:ext>
            </a:extLst>
          </p:cNvPr>
          <p:cNvSpPr txBox="1"/>
          <p:nvPr/>
        </p:nvSpPr>
        <p:spPr>
          <a:xfrm>
            <a:off x="335899" y="993339"/>
            <a:ext cx="847219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dirty="0"/>
              <a:t>"O Senhor me criou no princípio dos seus caminhos"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Pv</a:t>
            </a:r>
            <a:r>
              <a:rPr lang="pt-PT" sz="2000" b="1" dirty="0">
                <a:solidFill>
                  <a:srgbClr val="FF0000"/>
                </a:solidFill>
              </a:rPr>
              <a:t> 8.22 LXX); </a:t>
            </a:r>
            <a:r>
              <a:rPr lang="pt-PT" sz="2000" dirty="0"/>
              <a:t>"o qual é imagem do Deus invisível, o primogênito de toda a criação" </a:t>
            </a:r>
            <a:r>
              <a:rPr lang="pt-PT" sz="2000" b="1" dirty="0">
                <a:solidFill>
                  <a:srgbClr val="FF0000"/>
                </a:solidFill>
              </a:rPr>
              <a:t>(Cl 1.15); </a:t>
            </a:r>
            <a:r>
              <a:rPr lang="pt-PT" sz="2000" dirty="0"/>
              <a:t>"houve tempo em que o Filho não existia".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PT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dirty="0"/>
              <a:t>Outra passagem favorita era: "E a vida eterna é esta: que conheçam a ti só por único Deus verdadeiro e a Jesus Cristo, a quem enviaste"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Jo</a:t>
            </a:r>
            <a:r>
              <a:rPr lang="pt-PT" sz="2000" b="1" dirty="0">
                <a:solidFill>
                  <a:srgbClr val="FF0000"/>
                </a:solidFill>
              </a:rPr>
              <a:t> 17.3).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PT" sz="2000" dirty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dirty="0"/>
              <a:t>Com isso ignoravam todo o pensamento bíblico que defende a eternidade e a deidade de Cristo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Jo</a:t>
            </a:r>
            <a:r>
              <a:rPr lang="pt-PT" sz="2000" b="1" dirty="0">
                <a:solidFill>
                  <a:srgbClr val="FF0000"/>
                </a:solidFill>
              </a:rPr>
              <a:t> 1.1-3).</a:t>
            </a:r>
          </a:p>
        </p:txBody>
      </p:sp>
    </p:spTree>
    <p:extLst>
      <p:ext uri="{BB962C8B-B14F-4D97-AF65-F5344CB8AC3E}">
        <p14:creationId xmlns:p14="http://schemas.microsoft.com/office/powerpoint/2010/main" val="3882647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4030827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3EA1AB8-B885-865A-1710-DA08860A3D41}"/>
              </a:ext>
            </a:extLst>
          </p:cNvPr>
          <p:cNvSpPr txBox="1"/>
          <p:nvPr/>
        </p:nvSpPr>
        <p:spPr>
          <a:xfrm>
            <a:off x="419878" y="285453"/>
            <a:ext cx="83882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3. Como solucionar a controvérsia?</a:t>
            </a:r>
            <a:endParaRPr lang="pt-PT" sz="40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5F80FCC-6C32-8207-495C-63C789B7C170}"/>
              </a:ext>
            </a:extLst>
          </p:cNvPr>
          <p:cNvSpPr txBox="1"/>
          <p:nvPr/>
        </p:nvSpPr>
        <p:spPr>
          <a:xfrm>
            <a:off x="830423" y="1173255"/>
            <a:ext cx="748315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t-PT" sz="2800" i="1" dirty="0"/>
              <a:t>A tradução "criou" de </a:t>
            </a:r>
            <a:r>
              <a:rPr lang="pt-PT" sz="2800" b="1" i="1" dirty="0">
                <a:solidFill>
                  <a:srgbClr val="FF0000"/>
                </a:solidFill>
              </a:rPr>
              <a:t>Provérbios 8.22 </a:t>
            </a:r>
            <a:r>
              <a:rPr lang="pt-PT" sz="2800" i="1" dirty="0"/>
              <a:t>da Septuaginta é opcional, pois o verbo hebraico nessa passagem é </a:t>
            </a:r>
            <a:r>
              <a:rPr lang="pt-PT" sz="2800" i="1" dirty="0" err="1"/>
              <a:t>qānâ</a:t>
            </a:r>
            <a:r>
              <a:rPr lang="pt-PT" sz="2800" i="1" dirty="0"/>
              <a:t>, "obter, adquirir, criar", mas o sentido de "criar" para "trazer à existência algo do nada" é o verbo </a:t>
            </a:r>
            <a:r>
              <a:rPr lang="pt-PT" sz="2800" i="1" dirty="0" err="1"/>
              <a:t>bārā</a:t>
            </a:r>
            <a:r>
              <a:rPr lang="pt-PT" sz="2800" i="1" dirty="0"/>
              <a:t>', como em </a:t>
            </a:r>
            <a:r>
              <a:rPr lang="pt-PT" sz="2800" b="1" i="1" dirty="0">
                <a:solidFill>
                  <a:srgbClr val="FF0000"/>
                </a:solidFill>
              </a:rPr>
              <a:t>Gênesis 1.1. </a:t>
            </a:r>
          </a:p>
        </p:txBody>
      </p:sp>
    </p:spTree>
    <p:extLst>
      <p:ext uri="{BB962C8B-B14F-4D97-AF65-F5344CB8AC3E}">
        <p14:creationId xmlns:p14="http://schemas.microsoft.com/office/powerpoint/2010/main" val="3748919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4030827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3EA1AB8-B885-865A-1710-DA08860A3D41}"/>
              </a:ext>
            </a:extLst>
          </p:cNvPr>
          <p:cNvSpPr txBox="1"/>
          <p:nvPr/>
        </p:nvSpPr>
        <p:spPr>
          <a:xfrm>
            <a:off x="419878" y="285453"/>
            <a:ext cx="83882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3. Como solucionar a controvérsia?</a:t>
            </a:r>
            <a:endParaRPr lang="pt-PT" sz="40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5F80FCC-6C32-8207-495C-63C789B7C170}"/>
              </a:ext>
            </a:extLst>
          </p:cNvPr>
          <p:cNvSpPr txBox="1"/>
          <p:nvPr/>
        </p:nvSpPr>
        <p:spPr>
          <a:xfrm>
            <a:off x="377888" y="1080922"/>
            <a:ext cx="847219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O texto de </a:t>
            </a:r>
            <a:r>
              <a:rPr lang="pt-PT" sz="2000" b="1" i="1" dirty="0">
                <a:solidFill>
                  <a:srgbClr val="FF0000"/>
                </a:solidFill>
              </a:rPr>
              <a:t>Colossenses 1.15 </a:t>
            </a:r>
            <a:r>
              <a:rPr lang="pt-PT" sz="2000" i="1" dirty="0"/>
              <a:t>diz que Jesus é o primogênito de toda a criação, e não o primogênito de Deus.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A palavra </a:t>
            </a:r>
            <a:r>
              <a:rPr lang="pt-PT" sz="2000" i="1" dirty="0" err="1"/>
              <a:t>prototokos</a:t>
            </a:r>
            <a:r>
              <a:rPr lang="pt-PT" sz="2000" i="1" dirty="0"/>
              <a:t>, "primogênito, primeiro, chefe", foi usada pelos escritores sagrados com o sentido de importância, prioridade, posição, primazia, preeminência </a:t>
            </a:r>
            <a:r>
              <a:rPr lang="pt-PT" sz="2000" b="1" i="1" dirty="0">
                <a:solidFill>
                  <a:srgbClr val="FF0000"/>
                </a:solidFill>
              </a:rPr>
              <a:t>(Cl 1.15-18).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Ou seja, Jesus encarnado tem a primazia na criação, é a imagem do Deus invisível porque é Deus.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Conhecer a Deus </a:t>
            </a:r>
            <a:r>
              <a:rPr lang="pt-PT" sz="2000" b="1" i="1" dirty="0">
                <a:solidFill>
                  <a:srgbClr val="FF0000"/>
                </a:solidFill>
              </a:rPr>
              <a:t>(</a:t>
            </a:r>
            <a:r>
              <a:rPr lang="pt-PT" sz="2000" b="1" i="1" dirty="0" err="1">
                <a:solidFill>
                  <a:srgbClr val="FF0000"/>
                </a:solidFill>
              </a:rPr>
              <a:t>Jo</a:t>
            </a:r>
            <a:r>
              <a:rPr lang="pt-PT" sz="2000" b="1" i="1" dirty="0">
                <a:solidFill>
                  <a:srgbClr val="FF0000"/>
                </a:solidFill>
              </a:rPr>
              <a:t> 17.3) </a:t>
            </a:r>
            <a:r>
              <a:rPr lang="pt-PT" sz="2000" i="1" dirty="0"/>
              <a:t>é o mesmo que conhecer a Cristo, em virtude da unidade de natureza do Pai e do Filho </a:t>
            </a:r>
            <a:r>
              <a:rPr lang="pt-PT" sz="2000" b="1" i="1" dirty="0">
                <a:solidFill>
                  <a:srgbClr val="FF0000"/>
                </a:solidFill>
              </a:rPr>
              <a:t>(</a:t>
            </a:r>
            <a:r>
              <a:rPr lang="pt-PT" sz="2000" b="1" i="1" dirty="0" err="1">
                <a:solidFill>
                  <a:srgbClr val="FF0000"/>
                </a:solidFill>
              </a:rPr>
              <a:t>Jo</a:t>
            </a:r>
            <a:r>
              <a:rPr lang="pt-PT" sz="2000" b="1" i="1" dirty="0">
                <a:solidFill>
                  <a:srgbClr val="FF0000"/>
                </a:solidFill>
              </a:rPr>
              <a:t> 10.30).</a:t>
            </a:r>
          </a:p>
        </p:txBody>
      </p:sp>
    </p:spTree>
    <p:extLst>
      <p:ext uri="{BB962C8B-B14F-4D97-AF65-F5344CB8AC3E}">
        <p14:creationId xmlns:p14="http://schemas.microsoft.com/office/powerpoint/2010/main" val="2991979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A3E8A95-14CB-2A73-8D88-1C16DAA0ECBD}"/>
              </a:ext>
            </a:extLst>
          </p:cNvPr>
          <p:cNvSpPr txBox="1"/>
          <p:nvPr/>
        </p:nvSpPr>
        <p:spPr>
          <a:xfrm>
            <a:off x="265923" y="711016"/>
            <a:ext cx="8612154" cy="5709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Arianismo foi a heresia fermentada por um presbítero do 4º século chamado </a:t>
            </a:r>
            <a:r>
              <a:rPr lang="pt-PT" sz="2400" dirty="0" err="1"/>
              <a:t>Ário</a:t>
            </a:r>
            <a:r>
              <a:rPr lang="pt-PT" sz="2400" dirty="0"/>
              <a:t>. Negando a divindade de Cristo, ensinava ele ser Jesus o mais elevado dos seres criados.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Todavia, não era Deus. Por este motivo, seria impropriedade referir-se a Cristo como se fora um ente divino.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Para fundamentar seus devaneios doutrinários, buscava desautorizar o Evangelho de João por ser o propósito desta Escritura, justamente, mostrar que Jesus Cristo era, de fato, o Filho de Deus.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Os ensinos de </a:t>
            </a:r>
            <a:r>
              <a:rPr lang="pt-PT" sz="2400" dirty="0" err="1"/>
              <a:t>Ário</a:t>
            </a:r>
            <a:r>
              <a:rPr lang="pt-PT" sz="2400" dirty="0"/>
              <a:t> foram condenados no Concílio de Niceia em 325. [...]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O primeiro concílio ecumênico da história, convocado pelo imperador Constantino, teve como objetivo solucionar os problemas que dividiam a cristandade.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Problemas esses causados pelo arianismo" </a:t>
            </a:r>
            <a:r>
              <a:rPr lang="pt-PT" sz="400" b="1" dirty="0"/>
              <a:t>(ANDRADE, </a:t>
            </a:r>
            <a:r>
              <a:rPr lang="pt-PT" sz="400" b="1" dirty="0" err="1"/>
              <a:t>Claudionor</a:t>
            </a:r>
            <a:r>
              <a:rPr lang="pt-PT" sz="400" b="1" dirty="0"/>
              <a:t>. Dicionário Teológico. Rio de Janeiro: CPAD, 2004, pp.52,88-9).</a:t>
            </a:r>
            <a:endParaRPr lang="pt-PT" sz="24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F949D67-A1BC-77EB-54F6-E85EF7CD326E}"/>
              </a:ext>
            </a:extLst>
          </p:cNvPr>
          <p:cNvSpPr txBox="1"/>
          <p:nvPr/>
        </p:nvSpPr>
        <p:spPr>
          <a:xfrm>
            <a:off x="814096" y="249351"/>
            <a:ext cx="75158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/>
              <a:t>"</a:t>
            </a:r>
            <a:r>
              <a:rPr lang="pt-PT" sz="2000" b="1" i="1" dirty="0"/>
              <a:t>ARIANISMO E O CONCÍLIO DE NICEIA E DE CONSTANTINOPLA</a:t>
            </a:r>
            <a:endParaRPr lang="pt-PT" sz="2400" b="1" i="1" dirty="0"/>
          </a:p>
        </p:txBody>
      </p:sp>
    </p:spTree>
    <p:extLst>
      <p:ext uri="{BB962C8B-B14F-4D97-AF65-F5344CB8AC3E}">
        <p14:creationId xmlns:p14="http://schemas.microsoft.com/office/powerpoint/2010/main" val="2035350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653145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956C0EF-C0FA-232A-F4CD-37DBE59DA894}"/>
              </a:ext>
            </a:extLst>
          </p:cNvPr>
          <p:cNvSpPr txBox="1"/>
          <p:nvPr/>
        </p:nvSpPr>
        <p:spPr>
          <a:xfrm>
            <a:off x="1362269" y="3768308"/>
            <a:ext cx="64194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/>
              <a:t>III - IMPLICAÇÕES DO ARIANISMO NA ATUALIDADE</a:t>
            </a:r>
            <a:endParaRPr lang="pt-PT" sz="3600" b="1" dirty="0"/>
          </a:p>
        </p:txBody>
      </p:sp>
    </p:spTree>
    <p:extLst>
      <p:ext uri="{BB962C8B-B14F-4D97-AF65-F5344CB8AC3E}">
        <p14:creationId xmlns:p14="http://schemas.microsoft.com/office/powerpoint/2010/main" val="1701818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3900198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2F082D2-9B73-9A4C-4D88-6E8F8767F73A}"/>
              </a:ext>
            </a:extLst>
          </p:cNvPr>
          <p:cNvSpPr txBox="1"/>
          <p:nvPr/>
        </p:nvSpPr>
        <p:spPr>
          <a:xfrm>
            <a:off x="942392" y="711960"/>
            <a:ext cx="725921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1. A Tradução do Novo Mundo.</a:t>
            </a:r>
          </a:p>
          <a:p>
            <a:endParaRPr lang="pt-PT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A exemplo do Arianismo, há um movimento religioso que usa a Bíblia fora do contexto por meio de uma versão exclusiva das Escrituras, denominada de Tradução do Novo Mundo.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Trata-se de uma versão tendenciosa.</a:t>
            </a:r>
          </a:p>
        </p:txBody>
      </p:sp>
    </p:spTree>
    <p:extLst>
      <p:ext uri="{BB962C8B-B14F-4D97-AF65-F5344CB8AC3E}">
        <p14:creationId xmlns:p14="http://schemas.microsoft.com/office/powerpoint/2010/main" val="4262273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3900198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2F082D2-9B73-9A4C-4D88-6E8F8767F73A}"/>
              </a:ext>
            </a:extLst>
          </p:cNvPr>
          <p:cNvSpPr txBox="1"/>
          <p:nvPr/>
        </p:nvSpPr>
        <p:spPr>
          <a:xfrm>
            <a:off x="1686035" y="251924"/>
            <a:ext cx="577192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/>
              <a:t>1. A Tradução do Novo Mundo.</a:t>
            </a:r>
          </a:p>
          <a:p>
            <a:endParaRPr lang="pt-PT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86D9F85-2DC2-942A-4BCD-CA3D7AC8F6FE}"/>
              </a:ext>
            </a:extLst>
          </p:cNvPr>
          <p:cNvSpPr txBox="1"/>
          <p:nvPr/>
        </p:nvSpPr>
        <p:spPr>
          <a:xfrm>
            <a:off x="401216" y="1113698"/>
            <a:ext cx="833223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t-PT" dirty="0"/>
              <a:t>Veja alguns exemplos de suas falsificações: "e a Palavra era um deus"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Jo</a:t>
            </a:r>
            <a:r>
              <a:rPr lang="pt-PT" b="1" dirty="0">
                <a:solidFill>
                  <a:srgbClr val="FF0000"/>
                </a:solidFill>
              </a:rPr>
              <a:t> 1.1), </a:t>
            </a:r>
            <a:r>
              <a:rPr lang="pt-PT" dirty="0"/>
              <a:t>"deus" com "d" minúsculo, visto que o texto correto é: "e a Palavra era Deus" ou "é o Verbo era Deus".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t-PT" dirty="0"/>
              <a:t>O texto sagrado declara: "grande Deus e nosso Senhor Jesus Cristo"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Tt</a:t>
            </a:r>
            <a:r>
              <a:rPr lang="pt-PT" b="1" dirty="0">
                <a:solidFill>
                  <a:srgbClr val="FF0000"/>
                </a:solidFill>
              </a:rPr>
              <a:t> 2.13); </a:t>
            </a:r>
            <a:r>
              <a:rPr lang="pt-PT" dirty="0"/>
              <a:t>"nosso Deus e Salvador Jesus Cristo" </a:t>
            </a:r>
            <a:r>
              <a:rPr lang="pt-PT" b="1" dirty="0">
                <a:solidFill>
                  <a:srgbClr val="FF0000"/>
                </a:solidFill>
              </a:rPr>
              <a:t>(2 </a:t>
            </a:r>
            <a:r>
              <a:rPr lang="pt-PT" b="1" dirty="0" err="1">
                <a:solidFill>
                  <a:srgbClr val="FF0000"/>
                </a:solidFill>
              </a:rPr>
              <a:t>Pe</a:t>
            </a:r>
            <a:r>
              <a:rPr lang="pt-PT" b="1" dirty="0">
                <a:solidFill>
                  <a:srgbClr val="FF0000"/>
                </a:solidFill>
              </a:rPr>
              <a:t> 1.1); </a:t>
            </a:r>
            <a:r>
              <a:rPr lang="pt-PT" dirty="0"/>
              <a:t>essas passagens falam textualmente que Jesus é Deus.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t-PT" dirty="0"/>
              <a:t>Entretanto, a Tradução do Novo Mundo diz: "</a:t>
            </a:r>
            <a:r>
              <a:rPr lang="pt-PT" b="1" dirty="0">
                <a:solidFill>
                  <a:srgbClr val="FF0000"/>
                </a:solidFill>
              </a:rPr>
              <a:t>do</a:t>
            </a:r>
            <a:r>
              <a:rPr lang="pt-PT" dirty="0"/>
              <a:t> grande Deus e do nosso Salvador, Jesus Cristo"; "</a:t>
            </a:r>
            <a:r>
              <a:rPr lang="pt-PT" b="1" dirty="0">
                <a:solidFill>
                  <a:srgbClr val="FF0000"/>
                </a:solidFill>
              </a:rPr>
              <a:t>do</a:t>
            </a:r>
            <a:r>
              <a:rPr lang="pt-PT" dirty="0"/>
              <a:t> nosso Deus e do Salvador Jesus Cristo".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t-PT" dirty="0"/>
              <a:t>Mudaram o texto sagrado acrescentando um "</a:t>
            </a:r>
            <a:r>
              <a:rPr lang="pt-PT" b="1" dirty="0">
                <a:solidFill>
                  <a:srgbClr val="FF0000"/>
                </a:solidFill>
              </a:rPr>
              <a:t>do</a:t>
            </a:r>
            <a:r>
              <a:rPr lang="pt-PT" dirty="0"/>
              <a:t>", onde não existe no texto grego para desvincular a divindade de Jesus.</a:t>
            </a:r>
          </a:p>
        </p:txBody>
      </p:sp>
    </p:spTree>
    <p:extLst>
      <p:ext uri="{BB962C8B-B14F-4D97-AF65-F5344CB8AC3E}">
        <p14:creationId xmlns:p14="http://schemas.microsoft.com/office/powerpoint/2010/main" val="3449490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3900198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2F082D2-9B73-9A4C-4D88-6E8F8767F73A}"/>
              </a:ext>
            </a:extLst>
          </p:cNvPr>
          <p:cNvSpPr txBox="1"/>
          <p:nvPr/>
        </p:nvSpPr>
        <p:spPr>
          <a:xfrm>
            <a:off x="634482" y="329990"/>
            <a:ext cx="7875036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2. Os movimentos orientais.</a:t>
            </a:r>
          </a:p>
          <a:p>
            <a:endParaRPr lang="pt-PT" dirty="0"/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Nenhum deles reconhece a divindade de Jesus e para os panteístas monistas não existe Trindade e nem Jesus.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O movimento Hare Krishna, por exemplo, nega a divindade de Jesus e nem acredita que Ele seja o Salvador, pois vê o Senhor Jesus como um mero guia espiritual e uma das inúmeras encarnações de Krishna.</a:t>
            </a:r>
          </a:p>
        </p:txBody>
      </p:sp>
    </p:spTree>
    <p:extLst>
      <p:ext uri="{BB962C8B-B14F-4D97-AF65-F5344CB8AC3E}">
        <p14:creationId xmlns:p14="http://schemas.microsoft.com/office/powerpoint/2010/main" val="3059603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3900198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2F082D2-9B73-9A4C-4D88-6E8F8767F73A}"/>
              </a:ext>
            </a:extLst>
          </p:cNvPr>
          <p:cNvSpPr txBox="1"/>
          <p:nvPr/>
        </p:nvSpPr>
        <p:spPr>
          <a:xfrm>
            <a:off x="634482" y="329990"/>
            <a:ext cx="7875036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dirty="0"/>
              <a:t>3. Outros grupos.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O Jesus do Alcorão é um mero mensageiro, não é reconhecido como Deus, nem como o Filho de Deus, nem como Salvador, nem morreu e nem ressuscitou.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As religiões reencarnacionistas recusam a deidade absoluta de Jesus, a sua ressurreição dentre os mortos e não reconhecem a sua singularidade.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O Jesus deles não passa de mais um médium ou um dos grandes mestres e filósofos.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No entanto, a Bíblia nos mostra que Jesus é muito mais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Ef</a:t>
            </a:r>
            <a:r>
              <a:rPr lang="pt-PT" sz="2000" b="1" dirty="0">
                <a:solidFill>
                  <a:srgbClr val="FF0000"/>
                </a:solidFill>
              </a:rPr>
              <a:t> 1.21; </a:t>
            </a:r>
            <a:r>
              <a:rPr lang="pt-PT" sz="2000" b="1" dirty="0" err="1">
                <a:solidFill>
                  <a:srgbClr val="FF0000"/>
                </a:solidFill>
              </a:rPr>
              <a:t>Hb</a:t>
            </a:r>
            <a:r>
              <a:rPr lang="pt-PT" sz="2000" b="1" dirty="0">
                <a:solidFill>
                  <a:srgbClr val="FF0000"/>
                </a:solidFill>
              </a:rPr>
              <a:t> 7.26</a:t>
            </a:r>
            <a:r>
              <a:rPr lang="pt-PT" sz="2000" dirty="0"/>
              <a:t>), é o Deus em forma humana (</a:t>
            </a:r>
            <a:r>
              <a:rPr lang="pt-PT" sz="2000" dirty="0" err="1"/>
              <a:t>Rm</a:t>
            </a:r>
            <a:r>
              <a:rPr lang="pt-PT" sz="2000" dirty="0"/>
              <a:t> 9.5).</a:t>
            </a:r>
          </a:p>
        </p:txBody>
      </p:sp>
    </p:spTree>
    <p:extLst>
      <p:ext uri="{BB962C8B-B14F-4D97-AF65-F5344CB8AC3E}">
        <p14:creationId xmlns:p14="http://schemas.microsoft.com/office/powerpoint/2010/main" val="2130379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7A80E-8E56-29E9-8BA2-B4F1BAC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48" b="58096"/>
          <a:stretch/>
        </p:blipFill>
        <p:spPr>
          <a:xfrm>
            <a:off x="2429679" y="653145"/>
            <a:ext cx="4284642" cy="2705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956C0EF-C0FA-232A-F4CD-37DBE59DA894}"/>
              </a:ext>
            </a:extLst>
          </p:cNvPr>
          <p:cNvSpPr txBox="1"/>
          <p:nvPr/>
        </p:nvSpPr>
        <p:spPr>
          <a:xfrm>
            <a:off x="3293706" y="3880275"/>
            <a:ext cx="25565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9600" b="1" dirty="0"/>
              <a:t>FIM</a:t>
            </a:r>
          </a:p>
        </p:txBody>
      </p:sp>
    </p:spTree>
    <p:extLst>
      <p:ext uri="{BB962C8B-B14F-4D97-AF65-F5344CB8AC3E}">
        <p14:creationId xmlns:p14="http://schemas.microsoft.com/office/powerpoint/2010/main" val="328352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67EF857-606A-C8E0-9D0D-817126B10947}"/>
              </a:ext>
            </a:extLst>
          </p:cNvPr>
          <p:cNvSpPr txBox="1"/>
          <p:nvPr/>
        </p:nvSpPr>
        <p:spPr>
          <a:xfrm>
            <a:off x="993710" y="530586"/>
            <a:ext cx="71565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1. Como a Bíblia revela Jesus como o verdadeiro Deus?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5F8203-4B73-EBFD-E332-A2F4248A5CF7}"/>
              </a:ext>
            </a:extLst>
          </p:cNvPr>
          <p:cNvSpPr txBox="1"/>
          <p:nvPr/>
        </p:nvSpPr>
        <p:spPr>
          <a:xfrm>
            <a:off x="1639855" y="2026403"/>
            <a:ext cx="586429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/>
              <a:t>"E nós estamos naquele que é o Verdadeiro, em seu Filho, Jesus Cristo. Este é o verdadeiro Deus e a vida eterna" (1 </a:t>
            </a:r>
            <a:r>
              <a:rPr lang="pt-PT" sz="3200" dirty="0" err="1"/>
              <a:t>Jo</a:t>
            </a:r>
            <a:r>
              <a:rPr lang="pt-PT" sz="3200" dirty="0"/>
              <a:t> 5.20, NAA).</a:t>
            </a:r>
          </a:p>
        </p:txBody>
      </p:sp>
    </p:spTree>
    <p:extLst>
      <p:ext uri="{BB962C8B-B14F-4D97-AF65-F5344CB8AC3E}">
        <p14:creationId xmlns:p14="http://schemas.microsoft.com/office/powerpoint/2010/main" val="107331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28A2A53-908F-7F46-2CCE-11593B49272A}"/>
              </a:ext>
            </a:extLst>
          </p:cNvPr>
          <p:cNvSpPr txBox="1"/>
          <p:nvPr/>
        </p:nvSpPr>
        <p:spPr>
          <a:xfrm>
            <a:off x="779106" y="539916"/>
            <a:ext cx="75857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2. Quais os primeiros grupos religiosos da história a negarem a divindade de Jesus?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BEDB24-23B1-411A-1519-0CEFAA145538}"/>
              </a:ext>
            </a:extLst>
          </p:cNvPr>
          <p:cNvSpPr txBox="1"/>
          <p:nvPr/>
        </p:nvSpPr>
        <p:spPr>
          <a:xfrm>
            <a:off x="1142999" y="2732611"/>
            <a:ext cx="685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/>
              <a:t>Os ebionitas, os </a:t>
            </a:r>
            <a:r>
              <a:rPr lang="pt-PT" sz="3600" dirty="0" err="1"/>
              <a:t>monarquianistas</a:t>
            </a:r>
            <a:r>
              <a:rPr lang="pt-PT" sz="3600" dirty="0"/>
              <a:t> dinâmicos, os arianistas.</a:t>
            </a:r>
          </a:p>
        </p:txBody>
      </p:sp>
    </p:spTree>
    <p:extLst>
      <p:ext uri="{BB962C8B-B14F-4D97-AF65-F5344CB8AC3E}">
        <p14:creationId xmlns:p14="http://schemas.microsoft.com/office/powerpoint/2010/main" val="234292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28A2A53-908F-7F46-2CCE-11593B49272A}"/>
              </a:ext>
            </a:extLst>
          </p:cNvPr>
          <p:cNvSpPr txBox="1"/>
          <p:nvPr/>
        </p:nvSpPr>
        <p:spPr>
          <a:xfrm>
            <a:off x="881742" y="297320"/>
            <a:ext cx="738051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3. Cite três passagens bíblicas adulteradas na Tradução do Novo Mundo para negar a divindade de Jesus.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BEDB24-23B1-411A-1519-0CEFAA145538}"/>
              </a:ext>
            </a:extLst>
          </p:cNvPr>
          <p:cNvSpPr txBox="1"/>
          <p:nvPr/>
        </p:nvSpPr>
        <p:spPr>
          <a:xfrm>
            <a:off x="1142999" y="3227133"/>
            <a:ext cx="685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/>
              <a:t>João 1.1; Tito 2.13; 2 Pedro 1.1.</a:t>
            </a:r>
          </a:p>
        </p:txBody>
      </p:sp>
    </p:spTree>
    <p:extLst>
      <p:ext uri="{BB962C8B-B14F-4D97-AF65-F5344CB8AC3E}">
        <p14:creationId xmlns:p14="http://schemas.microsoft.com/office/powerpoint/2010/main" val="219619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28A2A53-908F-7F46-2CCE-11593B49272A}"/>
              </a:ext>
            </a:extLst>
          </p:cNvPr>
          <p:cNvSpPr txBox="1"/>
          <p:nvPr/>
        </p:nvSpPr>
        <p:spPr>
          <a:xfrm>
            <a:off x="881742" y="418618"/>
            <a:ext cx="73805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4. Cite três grupos religiosos da atualidade que negam a divindade de Jesus.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BEDB24-23B1-411A-1519-0CEFAA145538}"/>
              </a:ext>
            </a:extLst>
          </p:cNvPr>
          <p:cNvSpPr txBox="1"/>
          <p:nvPr/>
        </p:nvSpPr>
        <p:spPr>
          <a:xfrm>
            <a:off x="1142999" y="2704619"/>
            <a:ext cx="685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/>
              <a:t>As Testemunhas de Jeová, os Hare Krishna e os muçulmanos.</a:t>
            </a:r>
          </a:p>
        </p:txBody>
      </p:sp>
    </p:spTree>
    <p:extLst>
      <p:ext uri="{BB962C8B-B14F-4D97-AF65-F5344CB8AC3E}">
        <p14:creationId xmlns:p14="http://schemas.microsoft.com/office/powerpoint/2010/main" val="414193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28A2A53-908F-7F46-2CCE-11593B49272A}"/>
              </a:ext>
            </a:extLst>
          </p:cNvPr>
          <p:cNvSpPr txBox="1"/>
          <p:nvPr/>
        </p:nvSpPr>
        <p:spPr>
          <a:xfrm>
            <a:off x="1345939" y="418618"/>
            <a:ext cx="64521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5. Qual o ponto mais crucial do Arianismo?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BEDB24-23B1-411A-1519-0CEFAA145538}"/>
              </a:ext>
            </a:extLst>
          </p:cNvPr>
          <p:cNvSpPr txBox="1"/>
          <p:nvPr/>
        </p:nvSpPr>
        <p:spPr>
          <a:xfrm>
            <a:off x="1142998" y="1986162"/>
            <a:ext cx="685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/>
              <a:t>Negar a divindade de Cristo é negar a salvação (</a:t>
            </a:r>
            <a:r>
              <a:rPr lang="pt-PT" sz="3600" dirty="0" err="1"/>
              <a:t>Rm</a:t>
            </a:r>
            <a:r>
              <a:rPr lang="pt-PT" sz="3600" dirty="0"/>
              <a:t> 10.9).</a:t>
            </a:r>
          </a:p>
        </p:txBody>
      </p:sp>
    </p:spTree>
    <p:extLst>
      <p:ext uri="{BB962C8B-B14F-4D97-AF65-F5344CB8AC3E}">
        <p14:creationId xmlns:p14="http://schemas.microsoft.com/office/powerpoint/2010/main" val="406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</TotalTime>
  <Words>1548</Words>
  <Application>Microsoft Office PowerPoint</Application>
  <PresentationFormat>Apresentação no Ecrã (4:3)</PresentationFormat>
  <Paragraphs>86</Paragraphs>
  <Slides>27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Dilvane Zanardine</dc:creator>
  <cp:lastModifiedBy>Dilvane Zanardine</cp:lastModifiedBy>
  <cp:revision>4</cp:revision>
  <dcterms:created xsi:type="dcterms:W3CDTF">2025-01-27T13:08:18Z</dcterms:created>
  <dcterms:modified xsi:type="dcterms:W3CDTF">2025-01-29T14:50:32Z</dcterms:modified>
</cp:coreProperties>
</file>