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8" r:id="rId2"/>
    <p:sldId id="260" r:id="rId3"/>
    <p:sldId id="259" r:id="rId4"/>
    <p:sldId id="261" r:id="rId5"/>
    <p:sldId id="262" r:id="rId6"/>
    <p:sldId id="279" r:id="rId7"/>
    <p:sldId id="263" r:id="rId8"/>
    <p:sldId id="277" r:id="rId9"/>
    <p:sldId id="276" r:id="rId10"/>
    <p:sldId id="275" r:id="rId11"/>
    <p:sldId id="280" r:id="rId12"/>
    <p:sldId id="274" r:id="rId13"/>
    <p:sldId id="273" r:id="rId14"/>
    <p:sldId id="272" r:id="rId15"/>
    <p:sldId id="271" r:id="rId16"/>
    <p:sldId id="281" r:id="rId17"/>
    <p:sldId id="270" r:id="rId18"/>
    <p:sldId id="269" r:id="rId19"/>
    <p:sldId id="268" r:id="rId20"/>
    <p:sldId id="282" r:id="rId21"/>
    <p:sldId id="283" r:id="rId22"/>
    <p:sldId id="267" r:id="rId23"/>
    <p:sldId id="266" r:id="rId24"/>
    <p:sldId id="265" r:id="rId25"/>
    <p:sldId id="264" r:id="rId26"/>
    <p:sldId id="285" r:id="rId27"/>
    <p:sldId id="284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81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E8C76-2969-4834-A78C-CC6E1B7172E4}" type="datetimeFigureOut">
              <a:rPr lang="pt-PT" smtClean="0"/>
              <a:t>05/02/2025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EE48-0A7E-4343-90F2-7211FED8A24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95440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E8C76-2969-4834-A78C-CC6E1B7172E4}" type="datetimeFigureOut">
              <a:rPr lang="pt-PT" smtClean="0"/>
              <a:t>05/02/2025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EE48-0A7E-4343-90F2-7211FED8A24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3578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E8C76-2969-4834-A78C-CC6E1B7172E4}" type="datetimeFigureOut">
              <a:rPr lang="pt-PT" smtClean="0"/>
              <a:t>05/02/2025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EE48-0A7E-4343-90F2-7211FED8A24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4142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E8C76-2969-4834-A78C-CC6E1B7172E4}" type="datetimeFigureOut">
              <a:rPr lang="pt-PT" smtClean="0"/>
              <a:t>05/02/2025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EE48-0A7E-4343-90F2-7211FED8A24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12591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E8C76-2969-4834-A78C-CC6E1B7172E4}" type="datetimeFigureOut">
              <a:rPr lang="pt-PT" smtClean="0"/>
              <a:t>05/02/2025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EE48-0A7E-4343-90F2-7211FED8A24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78028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E8C76-2969-4834-A78C-CC6E1B7172E4}" type="datetimeFigureOut">
              <a:rPr lang="pt-PT" smtClean="0"/>
              <a:t>05/02/2025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EE48-0A7E-4343-90F2-7211FED8A24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35048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E8C76-2969-4834-A78C-CC6E1B7172E4}" type="datetimeFigureOut">
              <a:rPr lang="pt-PT" smtClean="0"/>
              <a:t>05/02/2025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EE48-0A7E-4343-90F2-7211FED8A24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74492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E8C76-2969-4834-A78C-CC6E1B7172E4}" type="datetimeFigureOut">
              <a:rPr lang="pt-PT" smtClean="0"/>
              <a:t>05/02/2025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EE48-0A7E-4343-90F2-7211FED8A24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76337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E8C76-2969-4834-A78C-CC6E1B7172E4}" type="datetimeFigureOut">
              <a:rPr lang="pt-PT" smtClean="0"/>
              <a:t>05/02/2025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EE48-0A7E-4343-90F2-7211FED8A24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95872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E8C76-2969-4834-A78C-CC6E1B7172E4}" type="datetimeFigureOut">
              <a:rPr lang="pt-PT" smtClean="0"/>
              <a:t>05/02/2025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EE48-0A7E-4343-90F2-7211FED8A24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55323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E8C76-2969-4834-A78C-CC6E1B7172E4}" type="datetimeFigureOut">
              <a:rPr lang="pt-PT" smtClean="0"/>
              <a:t>05/02/2025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EE48-0A7E-4343-90F2-7211FED8A24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97822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AE8C76-2969-4834-A78C-CC6E1B7172E4}" type="datetimeFigureOut">
              <a:rPr lang="pt-PT" smtClean="0"/>
              <a:t>05/02/2025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3EEE48-0A7E-4343-90F2-7211FED8A24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01760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D770BDE-4398-CA37-26A2-90E37A994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F5CA3AB-79FB-9353-2E3F-D55CED277F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21" b="56871"/>
          <a:stretch/>
        </p:blipFill>
        <p:spPr>
          <a:xfrm>
            <a:off x="4353730" y="2612570"/>
            <a:ext cx="4790269" cy="4245429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C25536D-AF12-9737-387C-8A7C0226E250}"/>
              </a:ext>
            </a:extLst>
          </p:cNvPr>
          <p:cNvSpPr txBox="1"/>
          <p:nvPr/>
        </p:nvSpPr>
        <p:spPr>
          <a:xfrm>
            <a:off x="5561045" y="382555"/>
            <a:ext cx="2829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Professor </a:t>
            </a:r>
            <a:r>
              <a:rPr lang="pt-PT" b="1" i="1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Quaglio</a:t>
            </a:r>
            <a:r>
              <a:rPr lang="pt-PT" b="1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pt-PT" b="1" i="1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Junior</a:t>
            </a:r>
            <a:endParaRPr lang="pt-PT" b="1" i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684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ABD3610-0EB5-F89C-882A-981E767CE3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85" b="5687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896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B1066C6-3E78-C9B2-B4B3-AAB650A330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22" b="37959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107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3B44CB4-E0D8-9779-E31F-6D9154CEE7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53" b="57143"/>
          <a:stretch/>
        </p:blipFill>
        <p:spPr>
          <a:xfrm>
            <a:off x="0" y="5775649"/>
            <a:ext cx="4284642" cy="108235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3E22ADC-33DC-1C82-8802-40CB8466BD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63" b="87074"/>
          <a:stretch/>
        </p:blipFill>
        <p:spPr>
          <a:xfrm>
            <a:off x="4284642" y="5775649"/>
            <a:ext cx="4859358" cy="108235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13D1E1B-DC48-CE67-F6C1-DBF1C135001F}"/>
              </a:ext>
            </a:extLst>
          </p:cNvPr>
          <p:cNvSpPr txBox="1"/>
          <p:nvPr/>
        </p:nvSpPr>
        <p:spPr>
          <a:xfrm>
            <a:off x="280864" y="720431"/>
            <a:ext cx="8582272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dirty="0"/>
              <a:t>LEITURA BÍBLICA EM CLASSE:  </a:t>
            </a:r>
            <a:r>
              <a:rPr lang="pt-PT" sz="2800" b="1" dirty="0">
                <a:solidFill>
                  <a:srgbClr val="FF0000"/>
                </a:solidFill>
              </a:rPr>
              <a:t>João 10.30-38</a:t>
            </a:r>
          </a:p>
          <a:p>
            <a:endParaRPr lang="pt-PT" sz="2000" dirty="0"/>
          </a:p>
          <a:p>
            <a:r>
              <a:rPr lang="pt-PT" sz="2000" b="1" dirty="0">
                <a:solidFill>
                  <a:srgbClr val="FF0000"/>
                </a:solidFill>
              </a:rPr>
              <a:t>30</a:t>
            </a:r>
            <a:r>
              <a:rPr lang="pt-PT" sz="2000" dirty="0"/>
              <a:t> - Eu e o Pai somos um.</a:t>
            </a:r>
          </a:p>
          <a:p>
            <a:endParaRPr lang="pt-PT" sz="2000" dirty="0"/>
          </a:p>
          <a:p>
            <a:r>
              <a:rPr lang="pt-PT" sz="2000" b="1" dirty="0">
                <a:solidFill>
                  <a:srgbClr val="FF0000"/>
                </a:solidFill>
              </a:rPr>
              <a:t>31</a:t>
            </a:r>
            <a:r>
              <a:rPr lang="pt-PT" sz="2000" dirty="0"/>
              <a:t>- Os judeus pegaram, então, outra vez, em pedras para o apedrejarem.</a:t>
            </a:r>
          </a:p>
          <a:p>
            <a:endParaRPr lang="pt-PT" sz="2000" dirty="0"/>
          </a:p>
          <a:p>
            <a:r>
              <a:rPr lang="pt-PT" sz="2000" b="1" dirty="0">
                <a:solidFill>
                  <a:srgbClr val="FF0000"/>
                </a:solidFill>
              </a:rPr>
              <a:t>32</a:t>
            </a:r>
            <a:r>
              <a:rPr lang="pt-PT" sz="2000" dirty="0"/>
              <a:t> - Respondeu-lhes Jesus: Tenho-vos mostrado muitas obras boas procedentes de meu Pai; por qual dessas obras me apedrejais?</a:t>
            </a:r>
          </a:p>
          <a:p>
            <a:endParaRPr lang="pt-PT" sz="2000" dirty="0"/>
          </a:p>
          <a:p>
            <a:r>
              <a:rPr lang="pt-PT" sz="2000" b="1" dirty="0">
                <a:solidFill>
                  <a:srgbClr val="FF0000"/>
                </a:solidFill>
              </a:rPr>
              <a:t>33</a:t>
            </a:r>
            <a:r>
              <a:rPr lang="pt-PT" sz="2000" dirty="0"/>
              <a:t> - Os judeus responderam, dizendo-lhe: Não te apedrejamos por alguma obra boa, mas pela blasfêmia, porque, sendo tu homem, te fazes Deus a ti mesmo.</a:t>
            </a:r>
          </a:p>
        </p:txBody>
      </p:sp>
    </p:spTree>
    <p:extLst>
      <p:ext uri="{BB962C8B-B14F-4D97-AF65-F5344CB8AC3E}">
        <p14:creationId xmlns:p14="http://schemas.microsoft.com/office/powerpoint/2010/main" val="2572061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3B44CB4-E0D8-9779-E31F-6D9154CEE7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53" b="57143"/>
          <a:stretch/>
        </p:blipFill>
        <p:spPr>
          <a:xfrm>
            <a:off x="0" y="5775649"/>
            <a:ext cx="4284642" cy="108235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3E22ADC-33DC-1C82-8802-40CB8466BD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63" b="87074"/>
          <a:stretch/>
        </p:blipFill>
        <p:spPr>
          <a:xfrm>
            <a:off x="4284642" y="5775649"/>
            <a:ext cx="4859358" cy="108235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13D1E1B-DC48-CE67-F6C1-DBF1C135001F}"/>
              </a:ext>
            </a:extLst>
          </p:cNvPr>
          <p:cNvSpPr txBox="1"/>
          <p:nvPr/>
        </p:nvSpPr>
        <p:spPr>
          <a:xfrm>
            <a:off x="280864" y="720431"/>
            <a:ext cx="8582272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>
                <a:solidFill>
                  <a:srgbClr val="FF0000"/>
                </a:solidFill>
              </a:rPr>
              <a:t>34 </a:t>
            </a:r>
            <a:r>
              <a:rPr lang="pt-PT" sz="2000" dirty="0"/>
              <a:t>- Respondeu-lhes Jesus: Não está escrito na vossa lei: Eu disse: sois deuses?</a:t>
            </a:r>
          </a:p>
          <a:p>
            <a:endParaRPr lang="pt-PT" sz="2000" dirty="0"/>
          </a:p>
          <a:p>
            <a:r>
              <a:rPr lang="pt-PT" sz="2000" b="1" dirty="0">
                <a:solidFill>
                  <a:srgbClr val="FF0000"/>
                </a:solidFill>
              </a:rPr>
              <a:t>35</a:t>
            </a:r>
            <a:r>
              <a:rPr lang="pt-PT" sz="2000" dirty="0"/>
              <a:t> - Pois, se a lei chamou deuses àqueles a quem a palavra de Deus foi dirigida (e a Escritura não pode ser anulada),</a:t>
            </a:r>
          </a:p>
          <a:p>
            <a:endParaRPr lang="pt-PT" sz="2000" dirty="0"/>
          </a:p>
          <a:p>
            <a:r>
              <a:rPr lang="pt-PT" sz="2000" b="1" dirty="0">
                <a:solidFill>
                  <a:srgbClr val="FF0000"/>
                </a:solidFill>
              </a:rPr>
              <a:t>36</a:t>
            </a:r>
            <a:r>
              <a:rPr lang="pt-PT" sz="2000" dirty="0"/>
              <a:t> - àquele a quem o Pai santificou e enviou ao mundo, vós dizeis: Blasfemas, porque disse: Sou Filho de Deus?</a:t>
            </a:r>
          </a:p>
          <a:p>
            <a:endParaRPr lang="pt-PT" sz="2000" dirty="0"/>
          </a:p>
          <a:p>
            <a:r>
              <a:rPr lang="pt-PT" sz="2000" b="1" dirty="0">
                <a:solidFill>
                  <a:srgbClr val="FF0000"/>
                </a:solidFill>
              </a:rPr>
              <a:t>37 </a:t>
            </a:r>
            <a:r>
              <a:rPr lang="pt-PT" sz="2000" dirty="0"/>
              <a:t>- Se não faço as obras de meu Pai, não me acrediteis.</a:t>
            </a:r>
          </a:p>
          <a:p>
            <a:endParaRPr lang="pt-PT" sz="2000" dirty="0"/>
          </a:p>
          <a:p>
            <a:r>
              <a:rPr lang="pt-PT" sz="2000" b="1" dirty="0">
                <a:solidFill>
                  <a:srgbClr val="FF0000"/>
                </a:solidFill>
              </a:rPr>
              <a:t>38</a:t>
            </a:r>
            <a:r>
              <a:rPr lang="pt-PT" sz="2000" dirty="0"/>
              <a:t> Mas, se as faço, e não credes em mim, crede nas obras, para que conheçais e acrediteis que o Pai está em mim, e eu, nele.</a:t>
            </a:r>
          </a:p>
        </p:txBody>
      </p:sp>
    </p:spTree>
    <p:extLst>
      <p:ext uri="{BB962C8B-B14F-4D97-AF65-F5344CB8AC3E}">
        <p14:creationId xmlns:p14="http://schemas.microsoft.com/office/powerpoint/2010/main" val="1745141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ABD3610-0EB5-F89C-882A-981E767CE3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85" b="56871"/>
          <a:stretch/>
        </p:blipFill>
        <p:spPr>
          <a:xfrm>
            <a:off x="0" y="-475862"/>
            <a:ext cx="9144000" cy="416145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FADDF65D-AE4D-60B8-414A-50F1C0A30209}"/>
              </a:ext>
            </a:extLst>
          </p:cNvPr>
          <p:cNvSpPr txBox="1"/>
          <p:nvPr/>
        </p:nvSpPr>
        <p:spPr>
          <a:xfrm>
            <a:off x="2155371" y="3687975"/>
            <a:ext cx="56823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/>
              <a:t>I - A DOUTRINA BÍBLICA DA RELAÇÃO DO FILHO COM O PAI</a:t>
            </a:r>
          </a:p>
        </p:txBody>
      </p:sp>
    </p:spTree>
    <p:extLst>
      <p:ext uri="{BB962C8B-B14F-4D97-AF65-F5344CB8AC3E}">
        <p14:creationId xmlns:p14="http://schemas.microsoft.com/office/powerpoint/2010/main" val="2992320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3B44CB4-E0D8-9779-E31F-6D9154CEE7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53" b="57143"/>
          <a:stretch/>
        </p:blipFill>
        <p:spPr>
          <a:xfrm>
            <a:off x="0" y="5775649"/>
            <a:ext cx="4284642" cy="108235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3E22ADC-33DC-1C82-8802-40CB8466BD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63" b="87074"/>
          <a:stretch/>
        </p:blipFill>
        <p:spPr>
          <a:xfrm>
            <a:off x="4284642" y="5775649"/>
            <a:ext cx="4859358" cy="108235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8AA9C28-AFAE-BB20-5682-713B627A805D}"/>
              </a:ext>
            </a:extLst>
          </p:cNvPr>
          <p:cNvSpPr txBox="1"/>
          <p:nvPr/>
        </p:nvSpPr>
        <p:spPr>
          <a:xfrm>
            <a:off x="307910" y="258282"/>
            <a:ext cx="8528179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/>
              <a:t>1. Ideia de filho.</a:t>
            </a:r>
          </a:p>
          <a:p>
            <a:endParaRPr lang="pt-PT" dirty="0"/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r>
              <a:rPr lang="pt-PT" sz="1600" dirty="0"/>
              <a:t>O conceito de filho no pensamento judaico implica a igualdade com o pai </a:t>
            </a:r>
            <a:r>
              <a:rPr lang="pt-PT" sz="1600" b="1" dirty="0">
                <a:solidFill>
                  <a:srgbClr val="FF0000"/>
                </a:solidFill>
              </a:rPr>
              <a:t>(</a:t>
            </a:r>
            <a:r>
              <a:rPr lang="pt-PT" sz="1600" b="1" dirty="0" err="1">
                <a:solidFill>
                  <a:srgbClr val="FF0000"/>
                </a:solidFill>
              </a:rPr>
              <a:t>Mt</a:t>
            </a:r>
            <a:r>
              <a:rPr lang="pt-PT" sz="1600" b="1" dirty="0">
                <a:solidFill>
                  <a:srgbClr val="FF0000"/>
                </a:solidFill>
              </a:rPr>
              <a:t> 23.29-31).</a:t>
            </a:r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endParaRPr lang="pt-PT" sz="1600" b="1" dirty="0">
              <a:solidFill>
                <a:srgbClr val="FF0000"/>
              </a:solidFill>
            </a:endParaRPr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r>
              <a:rPr lang="pt-PT" sz="1600" dirty="0"/>
              <a:t>Uma das ideias de filho na Bíblia é a identidade de natureza, isso pode ser visto no paralelismo poético do salmista: "que é o homem mortal para que te lembres dele? E o filho do homem, para que o visites?" </a:t>
            </a:r>
            <a:r>
              <a:rPr lang="pt-PT" sz="1600" b="1" dirty="0">
                <a:solidFill>
                  <a:srgbClr val="FF0000"/>
                </a:solidFill>
              </a:rPr>
              <a:t>(</a:t>
            </a:r>
            <a:r>
              <a:rPr lang="pt-PT" sz="1600" b="1" dirty="0" err="1">
                <a:solidFill>
                  <a:srgbClr val="FF0000"/>
                </a:solidFill>
              </a:rPr>
              <a:t>Sl</a:t>
            </a:r>
            <a:r>
              <a:rPr lang="pt-PT" sz="1600" b="1" dirty="0">
                <a:solidFill>
                  <a:srgbClr val="FF0000"/>
                </a:solidFill>
              </a:rPr>
              <a:t> 8.4).</a:t>
            </a:r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endParaRPr lang="pt-PT" sz="1600" b="1" dirty="0">
              <a:solidFill>
                <a:srgbClr val="FF0000"/>
              </a:solidFill>
            </a:endParaRPr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r>
              <a:rPr lang="pt-PT" sz="1600" dirty="0"/>
              <a:t>Esse paralelismo é sinonímico em que o poeta diz algo e em seguida repete esse pensamento em outras palavras.</a:t>
            </a:r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endParaRPr lang="pt-PT" sz="1600" dirty="0"/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r>
              <a:rPr lang="pt-PT" sz="1600" dirty="0"/>
              <a:t>A ideia de "homem mortal" é repetida em "filho do homem".</a:t>
            </a:r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endParaRPr lang="pt-PT" sz="1600" dirty="0"/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r>
              <a:rPr lang="pt-PT" sz="1600" dirty="0"/>
              <a:t>Outro exemplo encontramos nas palavras de Jesus: "Assim, vós mesmos testificais que sois filhos dos que mataram os profetas" </a:t>
            </a:r>
            <a:r>
              <a:rPr lang="pt-PT" sz="1600" b="1" dirty="0">
                <a:solidFill>
                  <a:srgbClr val="FF0000"/>
                </a:solidFill>
              </a:rPr>
              <a:t>(</a:t>
            </a:r>
            <a:r>
              <a:rPr lang="pt-PT" sz="1600" b="1" dirty="0" err="1">
                <a:solidFill>
                  <a:srgbClr val="FF0000"/>
                </a:solidFill>
              </a:rPr>
              <a:t>Mt</a:t>
            </a:r>
            <a:r>
              <a:rPr lang="pt-PT" sz="1600" b="1" dirty="0">
                <a:solidFill>
                  <a:srgbClr val="FF0000"/>
                </a:solidFill>
              </a:rPr>
              <a:t> 23.31).</a:t>
            </a:r>
          </a:p>
          <a:p>
            <a:pPr>
              <a:buClr>
                <a:schemeClr val="tx2">
                  <a:lumMod val="75000"/>
                  <a:lumOff val="25000"/>
                </a:schemeClr>
              </a:buClr>
            </a:pPr>
            <a:endParaRPr lang="pt-PT" sz="1600" b="1" dirty="0">
              <a:solidFill>
                <a:srgbClr val="FF0000"/>
              </a:solidFill>
            </a:endParaRPr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r>
              <a:rPr lang="pt-PT" sz="1600" dirty="0"/>
              <a:t>Isso porque os escribas e fariseus consideravam os matadores dos profetas como seus pais </a:t>
            </a:r>
            <a:r>
              <a:rPr lang="pt-PT" sz="1600" b="1" dirty="0">
                <a:solidFill>
                  <a:srgbClr val="FF0000"/>
                </a:solidFill>
              </a:rPr>
              <a:t>(</a:t>
            </a:r>
            <a:r>
              <a:rPr lang="pt-PT" sz="1600" b="1" dirty="0" err="1">
                <a:solidFill>
                  <a:srgbClr val="FF0000"/>
                </a:solidFill>
              </a:rPr>
              <a:t>Mt</a:t>
            </a:r>
            <a:r>
              <a:rPr lang="pt-PT" sz="1600" b="1" dirty="0">
                <a:solidFill>
                  <a:srgbClr val="FF0000"/>
                </a:solidFill>
              </a:rPr>
              <a:t> 23.29,30).</a:t>
            </a:r>
          </a:p>
        </p:txBody>
      </p:sp>
    </p:spTree>
    <p:extLst>
      <p:ext uri="{BB962C8B-B14F-4D97-AF65-F5344CB8AC3E}">
        <p14:creationId xmlns:p14="http://schemas.microsoft.com/office/powerpoint/2010/main" val="1482362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3B44CB4-E0D8-9779-E31F-6D9154CEE7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53" b="57143"/>
          <a:stretch/>
        </p:blipFill>
        <p:spPr>
          <a:xfrm>
            <a:off x="0" y="5775649"/>
            <a:ext cx="4284642" cy="108235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3E22ADC-33DC-1C82-8802-40CB8466BD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63" b="87074"/>
          <a:stretch/>
        </p:blipFill>
        <p:spPr>
          <a:xfrm>
            <a:off x="4284642" y="5775649"/>
            <a:ext cx="4859358" cy="108235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9D74278-FB4F-33F3-8B9C-86216FAD6B6D}"/>
              </a:ext>
            </a:extLst>
          </p:cNvPr>
          <p:cNvSpPr txBox="1"/>
          <p:nvPr/>
        </p:nvSpPr>
        <p:spPr>
          <a:xfrm>
            <a:off x="335902" y="552482"/>
            <a:ext cx="855617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/>
              <a:t>2. Significado teológico.</a:t>
            </a:r>
          </a:p>
          <a:p>
            <a:endParaRPr lang="pt-PT" dirty="0"/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r>
              <a:rPr lang="pt-PT" dirty="0"/>
              <a:t>Indica igualdade de natureza, ou seja, mesma substância.</a:t>
            </a:r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endParaRPr lang="pt-PT" dirty="0"/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r>
              <a:rPr lang="pt-PT" dirty="0"/>
              <a:t>É o que acontece com Jesus, Ele é chamado Filho de Deus no Novo Testamento porque Ele é Deus e veio de Deus.</a:t>
            </a:r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endParaRPr lang="pt-PT" dirty="0"/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r>
              <a:rPr lang="pt-PT" dirty="0"/>
              <a:t>Jesus mesmo disse: "eu saí e vim de Deus" </a:t>
            </a:r>
            <a:r>
              <a:rPr lang="pt-PT" b="1" dirty="0">
                <a:solidFill>
                  <a:srgbClr val="FF0000"/>
                </a:solidFill>
              </a:rPr>
              <a:t>(</a:t>
            </a:r>
            <a:r>
              <a:rPr lang="pt-PT" b="1" dirty="0" err="1">
                <a:solidFill>
                  <a:srgbClr val="FF0000"/>
                </a:solidFill>
              </a:rPr>
              <a:t>Jo</a:t>
            </a:r>
            <a:r>
              <a:rPr lang="pt-PT" b="1" dirty="0">
                <a:solidFill>
                  <a:srgbClr val="FF0000"/>
                </a:solidFill>
              </a:rPr>
              <a:t> 8.42); </a:t>
            </a:r>
            <a:r>
              <a:rPr lang="pt-PT" dirty="0"/>
              <a:t>"Saí do Pai e vim ao mundo; outra vez, deixo o mundo e vou para o Pai" </a:t>
            </a:r>
            <a:r>
              <a:rPr lang="pt-PT" b="1" dirty="0">
                <a:solidFill>
                  <a:srgbClr val="FF0000"/>
                </a:solidFill>
              </a:rPr>
              <a:t>(</a:t>
            </a:r>
            <a:r>
              <a:rPr lang="pt-PT" b="1" dirty="0" err="1">
                <a:solidFill>
                  <a:srgbClr val="FF0000"/>
                </a:solidFill>
              </a:rPr>
              <a:t>Jo</a:t>
            </a:r>
            <a:r>
              <a:rPr lang="pt-PT" b="1" dirty="0">
                <a:solidFill>
                  <a:srgbClr val="FF0000"/>
                </a:solidFill>
              </a:rPr>
              <a:t> 16.28).</a:t>
            </a:r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endParaRPr lang="pt-PT" dirty="0"/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r>
              <a:rPr lang="pt-PT" dirty="0"/>
              <a:t>Quando Jesus declarou: "Meu Pai trabalha até agora, e eu trabalho também" </a:t>
            </a:r>
            <a:r>
              <a:rPr lang="pt-PT" b="1" dirty="0">
                <a:solidFill>
                  <a:srgbClr val="FF0000"/>
                </a:solidFill>
              </a:rPr>
              <a:t>(</a:t>
            </a:r>
            <a:r>
              <a:rPr lang="pt-PT" b="1" dirty="0" err="1">
                <a:solidFill>
                  <a:srgbClr val="FF0000"/>
                </a:solidFill>
              </a:rPr>
              <a:t>Jo</a:t>
            </a:r>
            <a:r>
              <a:rPr lang="pt-PT" b="1" dirty="0">
                <a:solidFill>
                  <a:srgbClr val="FF0000"/>
                </a:solidFill>
              </a:rPr>
              <a:t> 5.17), </a:t>
            </a:r>
            <a:r>
              <a:rPr lang="pt-PT" dirty="0"/>
              <a:t>estava declarando que Deus é seu Pai; no entanto, os seus interlocutores entenderam com clareza meridiana que Jesus estava reafirmando a sua deidade, pois: "dizia que Deus era seu próprio Pai, fazendo-se igual a Deus" </a:t>
            </a:r>
            <a:r>
              <a:rPr lang="pt-PT" b="1" dirty="0">
                <a:solidFill>
                  <a:srgbClr val="FF0000"/>
                </a:solidFill>
              </a:rPr>
              <a:t>(</a:t>
            </a:r>
            <a:r>
              <a:rPr lang="pt-PT" b="1" dirty="0" err="1">
                <a:solidFill>
                  <a:srgbClr val="FF0000"/>
                </a:solidFill>
              </a:rPr>
              <a:t>Jo</a:t>
            </a:r>
            <a:r>
              <a:rPr lang="pt-PT" b="1" dirty="0">
                <a:solidFill>
                  <a:srgbClr val="FF0000"/>
                </a:solidFill>
              </a:rPr>
              <a:t> 5.18).</a:t>
            </a:r>
          </a:p>
        </p:txBody>
      </p:sp>
    </p:spTree>
    <p:extLst>
      <p:ext uri="{BB962C8B-B14F-4D97-AF65-F5344CB8AC3E}">
        <p14:creationId xmlns:p14="http://schemas.microsoft.com/office/powerpoint/2010/main" val="361345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3B44CB4-E0D8-9779-E31F-6D9154CEE7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53" b="57143"/>
          <a:stretch/>
        </p:blipFill>
        <p:spPr>
          <a:xfrm>
            <a:off x="0" y="5775649"/>
            <a:ext cx="4284642" cy="108235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3E22ADC-33DC-1C82-8802-40CB8466BD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63" b="87074"/>
          <a:stretch/>
        </p:blipFill>
        <p:spPr>
          <a:xfrm>
            <a:off x="4284642" y="5775649"/>
            <a:ext cx="4859358" cy="108235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F506FF9-D168-CE2D-680D-B1FBD63E15F7}"/>
              </a:ext>
            </a:extLst>
          </p:cNvPr>
          <p:cNvSpPr txBox="1"/>
          <p:nvPr/>
        </p:nvSpPr>
        <p:spPr>
          <a:xfrm>
            <a:off x="279919" y="820723"/>
            <a:ext cx="8584162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dirty="0"/>
              <a:t>3. O Filho é Deus.</a:t>
            </a:r>
          </a:p>
          <a:p>
            <a:endParaRPr lang="pt-PT" dirty="0"/>
          </a:p>
          <a:p>
            <a:pPr marL="342900" indent="-342900"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q"/>
            </a:pPr>
            <a:r>
              <a:rPr lang="pt-PT" sz="2400" dirty="0"/>
              <a:t>Filho de Deus é uma expressão bíblica para referir-se à relação única do Filho Unigênito com o Pai.</a:t>
            </a:r>
          </a:p>
          <a:p>
            <a:pPr marL="342900" indent="-342900"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q"/>
            </a:pPr>
            <a:r>
              <a:rPr lang="pt-PT" sz="2400" dirty="0"/>
              <a:t>A expressão "Filho de Deus" revela a divindade de Cristo.</a:t>
            </a:r>
          </a:p>
          <a:p>
            <a:pPr marL="342900" indent="-342900"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q"/>
            </a:pPr>
            <a:r>
              <a:rPr lang="pt-PT" sz="2400" dirty="0"/>
              <a:t>Essa verdade está mais clara na Bíblia que o sol do meio-dia.</a:t>
            </a:r>
          </a:p>
          <a:p>
            <a:pPr marL="342900" indent="-342900"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q"/>
            </a:pPr>
            <a:r>
              <a:rPr lang="pt-PT" sz="2400" dirty="0"/>
              <a:t>Por isso, é estranho como pode haver tantos debates sobre o tema.</a:t>
            </a:r>
          </a:p>
        </p:txBody>
      </p:sp>
    </p:spTree>
    <p:extLst>
      <p:ext uri="{BB962C8B-B14F-4D97-AF65-F5344CB8AC3E}">
        <p14:creationId xmlns:p14="http://schemas.microsoft.com/office/powerpoint/2010/main" val="4275294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3B44CB4-E0D8-9779-E31F-6D9154CEE7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53" b="57143"/>
          <a:stretch/>
        </p:blipFill>
        <p:spPr>
          <a:xfrm>
            <a:off x="0" y="5775649"/>
            <a:ext cx="4284642" cy="108235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3E22ADC-33DC-1C82-8802-40CB8466BD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63" b="87074"/>
          <a:stretch/>
        </p:blipFill>
        <p:spPr>
          <a:xfrm>
            <a:off x="4284642" y="5775649"/>
            <a:ext cx="4859358" cy="108235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006B687-0D1D-13C9-6F93-EAF09E057107}"/>
              </a:ext>
            </a:extLst>
          </p:cNvPr>
          <p:cNvSpPr txBox="1"/>
          <p:nvPr/>
        </p:nvSpPr>
        <p:spPr>
          <a:xfrm>
            <a:off x="307910" y="335846"/>
            <a:ext cx="8537510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r>
              <a:rPr lang="pt-PT" sz="1600" dirty="0"/>
              <a:t>O texto sagrado: "Mas, do Filho, diz: Ó Deus, o teu trono subsiste pelos séculos dos séculos, cetro de equidade é o cetro do teu reino" </a:t>
            </a:r>
            <a:r>
              <a:rPr lang="pt-PT" sz="1600" b="1" dirty="0">
                <a:solidFill>
                  <a:srgbClr val="FF0000"/>
                </a:solidFill>
              </a:rPr>
              <a:t>(</a:t>
            </a:r>
            <a:r>
              <a:rPr lang="pt-PT" sz="1600" b="1" dirty="0" err="1">
                <a:solidFill>
                  <a:srgbClr val="FF0000"/>
                </a:solidFill>
              </a:rPr>
              <a:t>Hb</a:t>
            </a:r>
            <a:r>
              <a:rPr lang="pt-PT" sz="1600" b="1" dirty="0">
                <a:solidFill>
                  <a:srgbClr val="FF0000"/>
                </a:solidFill>
              </a:rPr>
              <a:t> 1.8) </a:t>
            </a:r>
            <a:r>
              <a:rPr lang="pt-PT" sz="1600" dirty="0"/>
              <a:t>é o mais crucial, pois é uma citação direta de </a:t>
            </a:r>
            <a:r>
              <a:rPr lang="pt-PT" sz="1600" b="1" dirty="0">
                <a:solidFill>
                  <a:srgbClr val="FF0000"/>
                </a:solidFill>
              </a:rPr>
              <a:t>Salmos 45.6,7.</a:t>
            </a:r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endParaRPr lang="pt-PT" sz="1600" dirty="0"/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r>
              <a:rPr lang="pt-PT" sz="1600" dirty="0"/>
              <a:t>É importante prestar melhor atenção naquelas passagens conhecidas dos crentes: "O teu trono, ó Deus, é eterno e perpétuo; o cetro do teu reino é um cetro de equidade.</a:t>
            </a:r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endParaRPr lang="pt-PT" sz="1600" dirty="0"/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r>
              <a:rPr lang="pt-PT" sz="1600" dirty="0"/>
              <a:t>Tu amas a justiça e aborreces a impiedade; por isso, Deus, o teu Deus, te ungiu com óleo de alegria, mais do que a teus companheiros" </a:t>
            </a:r>
            <a:r>
              <a:rPr lang="pt-PT" sz="1600" b="1" dirty="0">
                <a:solidFill>
                  <a:srgbClr val="FF0000"/>
                </a:solidFill>
              </a:rPr>
              <a:t>(</a:t>
            </a:r>
            <a:r>
              <a:rPr lang="pt-PT" sz="1600" b="1" dirty="0" err="1">
                <a:solidFill>
                  <a:srgbClr val="FF0000"/>
                </a:solidFill>
              </a:rPr>
              <a:t>Sl</a:t>
            </a:r>
            <a:r>
              <a:rPr lang="pt-PT" sz="1600" b="1" dirty="0">
                <a:solidFill>
                  <a:srgbClr val="FF0000"/>
                </a:solidFill>
              </a:rPr>
              <a:t> 45.6,7).</a:t>
            </a:r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endParaRPr lang="pt-PT" sz="1600" dirty="0"/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r>
              <a:rPr lang="pt-PT" sz="1600" dirty="0"/>
              <a:t>Que história é essa de o Deus do </a:t>
            </a:r>
            <a:r>
              <a:rPr lang="pt-PT" sz="1600" b="1" dirty="0">
                <a:solidFill>
                  <a:srgbClr val="FF0000"/>
                </a:solidFill>
              </a:rPr>
              <a:t>versículo 7 </a:t>
            </a:r>
            <a:r>
              <a:rPr lang="pt-PT" sz="1600" dirty="0"/>
              <a:t>estar ungindo o Deus do </a:t>
            </a:r>
            <a:r>
              <a:rPr lang="pt-PT" sz="1600" b="1" dirty="0">
                <a:solidFill>
                  <a:srgbClr val="FF0000"/>
                </a:solidFill>
              </a:rPr>
              <a:t>versículo 6</a:t>
            </a:r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endParaRPr lang="pt-PT" sz="1600" dirty="0"/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r>
              <a:rPr lang="pt-PT" sz="1600" dirty="0"/>
              <a:t> Isso tem intrigado alguns rabinos desde a antiguidade.</a:t>
            </a:r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endParaRPr lang="pt-PT" sz="1600" dirty="0"/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r>
              <a:rPr lang="pt-PT" sz="1600" dirty="0"/>
              <a:t>Mas, a Epístola aos Hebreus traz a explicação e revela que Deus nessa passagem é uma referência a Jesus.</a:t>
            </a:r>
          </a:p>
          <a:p>
            <a:pPr>
              <a:buClr>
                <a:schemeClr val="tx2">
                  <a:lumMod val="75000"/>
                  <a:lumOff val="25000"/>
                </a:schemeClr>
              </a:buClr>
            </a:pPr>
            <a:endParaRPr lang="pt-PT" sz="1600" dirty="0"/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r>
              <a:rPr lang="pt-PT" sz="1600" dirty="0"/>
              <a:t>A explicação está em </a:t>
            </a:r>
            <a:r>
              <a:rPr lang="pt-PT" sz="1600" b="1" dirty="0">
                <a:solidFill>
                  <a:srgbClr val="FF0000"/>
                </a:solidFill>
              </a:rPr>
              <a:t>Hebreus 1.8, </a:t>
            </a:r>
            <a:r>
              <a:rPr lang="pt-PT" sz="1600" dirty="0"/>
              <a:t>trata-se do relacionamento entre o Pai e o Filho e que a unidade de Deus é plural.</a:t>
            </a:r>
          </a:p>
        </p:txBody>
      </p:sp>
    </p:spTree>
    <p:extLst>
      <p:ext uri="{BB962C8B-B14F-4D97-AF65-F5344CB8AC3E}">
        <p14:creationId xmlns:p14="http://schemas.microsoft.com/office/powerpoint/2010/main" val="298541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ABD3610-0EB5-F89C-882A-981E767CE3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85" b="56871"/>
          <a:stretch/>
        </p:blipFill>
        <p:spPr>
          <a:xfrm>
            <a:off x="0" y="-475862"/>
            <a:ext cx="9144000" cy="416145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FADDF65D-AE4D-60B8-414A-50F1C0A30209}"/>
              </a:ext>
            </a:extLst>
          </p:cNvPr>
          <p:cNvSpPr txBox="1"/>
          <p:nvPr/>
        </p:nvSpPr>
        <p:spPr>
          <a:xfrm>
            <a:off x="2155371" y="3687975"/>
            <a:ext cx="56823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/>
              <a:t>II - A HERESIA DO SUBORDINACIONISMO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2416210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3B44CB4-E0D8-9779-E31F-6D9154CEE7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53" b="57143"/>
          <a:stretch/>
        </p:blipFill>
        <p:spPr>
          <a:xfrm>
            <a:off x="0" y="5775649"/>
            <a:ext cx="4284642" cy="108235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3E22ADC-33DC-1C82-8802-40CB8466BD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63" b="87074"/>
          <a:stretch/>
        </p:blipFill>
        <p:spPr>
          <a:xfrm>
            <a:off x="4284642" y="5775649"/>
            <a:ext cx="4859358" cy="108235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EF3B857-C9AD-1D2D-BDD3-9653DE0C3425}"/>
              </a:ext>
            </a:extLst>
          </p:cNvPr>
          <p:cNvSpPr txBox="1"/>
          <p:nvPr/>
        </p:nvSpPr>
        <p:spPr>
          <a:xfrm>
            <a:off x="415212" y="560353"/>
            <a:ext cx="8313575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/>
              <a:t>1. Orígenes.</a:t>
            </a:r>
          </a:p>
          <a:p>
            <a:endParaRPr lang="pt-PT" sz="2000" dirty="0"/>
          </a:p>
          <a:p>
            <a:r>
              <a:rPr lang="pt-PT" dirty="0"/>
              <a:t>O Subordinacionismo é toda doutrina que declara ser o Filho subordinado ao Pai ou um deus secundário ou menos divino que o Pai.</a:t>
            </a:r>
          </a:p>
          <a:p>
            <a:endParaRPr lang="pt-PT" dirty="0"/>
          </a:p>
          <a:p>
            <a:r>
              <a:rPr lang="pt-PT" dirty="0"/>
              <a:t>Os monarquianistas dinâmicos, ou adocionistas, e os arianistas são os principais representantes dessa heresia.</a:t>
            </a:r>
          </a:p>
          <a:p>
            <a:endParaRPr lang="pt-PT" dirty="0"/>
          </a:p>
          <a:p>
            <a:r>
              <a:rPr lang="pt-PT" dirty="0"/>
              <a:t>Mas Orígenes (185-254), foi o seu principal mentor.</a:t>
            </a:r>
          </a:p>
          <a:p>
            <a:endParaRPr lang="pt-PT" dirty="0"/>
          </a:p>
          <a:p>
            <a:r>
              <a:rPr lang="pt-PT" dirty="0"/>
              <a:t>Há, na vastíssima e complexa produção literária de Orígenes, ideias de acordo e contrárias à ortodoxia da igreja, como também ideias neoplatônicas e obscuras de modo que, desde a antiguidade, os estudiosos do assunto estão divididos.</a:t>
            </a:r>
          </a:p>
        </p:txBody>
      </p:sp>
    </p:spTree>
    <p:extLst>
      <p:ext uri="{BB962C8B-B14F-4D97-AF65-F5344CB8AC3E}">
        <p14:creationId xmlns:p14="http://schemas.microsoft.com/office/powerpoint/2010/main" val="36460648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3B44CB4-E0D8-9779-E31F-6D9154CEE7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53" b="57143"/>
          <a:stretch/>
        </p:blipFill>
        <p:spPr>
          <a:xfrm>
            <a:off x="0" y="5775649"/>
            <a:ext cx="4284642" cy="108235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3E22ADC-33DC-1C82-8802-40CB8466BD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63" b="87074"/>
          <a:stretch/>
        </p:blipFill>
        <p:spPr>
          <a:xfrm>
            <a:off x="4284642" y="5775649"/>
            <a:ext cx="4859358" cy="108235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BCDA20B-7E6D-A334-3300-4A5744CB1674}"/>
              </a:ext>
            </a:extLst>
          </p:cNvPr>
          <p:cNvSpPr txBox="1"/>
          <p:nvPr/>
        </p:nvSpPr>
        <p:spPr>
          <a:xfrm>
            <a:off x="247261" y="798570"/>
            <a:ext cx="864947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Ø"/>
            </a:pPr>
            <a:r>
              <a:rPr lang="pt-PT" dirty="0"/>
              <a:t>Ele exerceu grande influência no Oriente por mais de 100 anos.</a:t>
            </a:r>
          </a:p>
          <a:p>
            <a:pPr marL="285750" indent="-285750"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Ø"/>
            </a:pPr>
            <a:endParaRPr lang="pt-PT" dirty="0"/>
          </a:p>
          <a:p>
            <a:pPr marL="285750" indent="-285750"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Ø"/>
            </a:pPr>
            <a:r>
              <a:rPr lang="pt-PT" dirty="0"/>
              <a:t>Nas controvérsias em Niceia, havia os que apoiavam </a:t>
            </a:r>
            <a:r>
              <a:rPr lang="pt-PT" dirty="0" err="1"/>
              <a:t>Ário</a:t>
            </a:r>
            <a:r>
              <a:rPr lang="pt-PT" dirty="0"/>
              <a:t> usando Orígenes como base; como também os que apoiavam Alexandre, opositor de </a:t>
            </a:r>
            <a:r>
              <a:rPr lang="pt-PT" dirty="0" err="1"/>
              <a:t>Ário</a:t>
            </a:r>
            <a:r>
              <a:rPr lang="pt-PT" dirty="0"/>
              <a:t>, também se baseando no mesmo Orígenes.</a:t>
            </a:r>
          </a:p>
          <a:p>
            <a:pPr marL="285750" indent="-285750"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Ø"/>
            </a:pPr>
            <a:endParaRPr lang="pt-PT" dirty="0"/>
          </a:p>
          <a:p>
            <a:pPr marL="285750" indent="-285750"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Ø"/>
            </a:pPr>
            <a:r>
              <a:rPr lang="pt-PT" dirty="0"/>
              <a:t>Segundo seus críticos, parece que a Trindade defendida por ele era subordinacionista: o Filho subordinado ao Pai e o Espírito Santo subordinado ao Filho.</a:t>
            </a:r>
          </a:p>
          <a:p>
            <a:pPr marL="285750" indent="-285750"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Ø"/>
            </a:pPr>
            <a:endParaRPr lang="pt-PT" dirty="0"/>
          </a:p>
          <a:p>
            <a:pPr marL="285750" indent="-285750"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Ø"/>
            </a:pPr>
            <a:r>
              <a:rPr lang="pt-PT" dirty="0"/>
              <a:t>No entanto, a Bíblia revela a igualdade das três pessoas da Trindade (</a:t>
            </a:r>
            <a:r>
              <a:rPr lang="pt-PT" dirty="0" err="1"/>
              <a:t>Mt</a:t>
            </a:r>
            <a:r>
              <a:rPr lang="pt-PT" dirty="0"/>
              <a:t> 28.19; 2 Co 13.13).</a:t>
            </a:r>
          </a:p>
        </p:txBody>
      </p:sp>
    </p:spTree>
    <p:extLst>
      <p:ext uri="{BB962C8B-B14F-4D97-AF65-F5344CB8AC3E}">
        <p14:creationId xmlns:p14="http://schemas.microsoft.com/office/powerpoint/2010/main" val="2506680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3B44CB4-E0D8-9779-E31F-6D9154CEE7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53" b="57143"/>
          <a:stretch/>
        </p:blipFill>
        <p:spPr>
          <a:xfrm>
            <a:off x="0" y="5775649"/>
            <a:ext cx="4284642" cy="108235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3E22ADC-33DC-1C82-8802-40CB8466BD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63" b="87074"/>
          <a:stretch/>
        </p:blipFill>
        <p:spPr>
          <a:xfrm>
            <a:off x="4284642" y="5775649"/>
            <a:ext cx="4859358" cy="108235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2FFF6FC-D18D-E575-0DC3-90223A27FD80}"/>
              </a:ext>
            </a:extLst>
          </p:cNvPr>
          <p:cNvSpPr txBox="1"/>
          <p:nvPr/>
        </p:nvSpPr>
        <p:spPr>
          <a:xfrm>
            <a:off x="522514" y="471998"/>
            <a:ext cx="809897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/>
              <a:t>2. No período pré-niceno.</a:t>
            </a:r>
          </a:p>
          <a:p>
            <a:endParaRPr lang="pt-PT" dirty="0"/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t-PT" dirty="0"/>
              <a:t>O Subordinacionismo foi, nos Séculos II e III, uma tentativa, ainda que equivocada, de preservar o monoteísmo, mas que negou a divindade absoluta de Jesus.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t-PT" dirty="0"/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t-PT" dirty="0"/>
              <a:t>Seus expoentes consideravam Cristo como Filho de Deus, inferior ao Pai.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t-PT" dirty="0"/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t-PT" dirty="0"/>
              <a:t>Eles afirmavam que o próprio Cristo declarava a sua inferioridade, e isso eles o faziam com base numa exegese ruim e numa interpretação fora do contexto de algumas passagens dos Evangelhos.</a:t>
            </a:r>
          </a:p>
        </p:txBody>
      </p:sp>
    </p:spTree>
    <p:extLst>
      <p:ext uri="{BB962C8B-B14F-4D97-AF65-F5344CB8AC3E}">
        <p14:creationId xmlns:p14="http://schemas.microsoft.com/office/powerpoint/2010/main" val="44486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3B44CB4-E0D8-9779-E31F-6D9154CEE7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53" b="57143"/>
          <a:stretch/>
        </p:blipFill>
        <p:spPr>
          <a:xfrm>
            <a:off x="0" y="5775649"/>
            <a:ext cx="4284642" cy="108235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3E22ADC-33DC-1C82-8802-40CB8466BD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63" b="87074"/>
          <a:stretch/>
        </p:blipFill>
        <p:spPr>
          <a:xfrm>
            <a:off x="4284642" y="5775649"/>
            <a:ext cx="4859358" cy="108235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0027F85-5BA1-0FAD-C89F-BB78382A47B9}"/>
              </a:ext>
            </a:extLst>
          </p:cNvPr>
          <p:cNvSpPr txBox="1"/>
          <p:nvPr/>
        </p:nvSpPr>
        <p:spPr>
          <a:xfrm>
            <a:off x="643812" y="790698"/>
            <a:ext cx="785637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/>
              <a:t>3. Métodos usados pelos subordinacionistas.</a:t>
            </a:r>
          </a:p>
          <a:p>
            <a:endParaRPr lang="pt-PT" dirty="0"/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q"/>
            </a:pPr>
            <a:r>
              <a:rPr lang="pt-PT" dirty="0"/>
              <a:t>Já estudamos, até agora, o ensino bíblico sobre Jesus como o verdadeiro homem e ao mesmo tempo o verdadeiro Deus.</a:t>
            </a:r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q"/>
            </a:pPr>
            <a:endParaRPr lang="pt-PT" dirty="0"/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q"/>
            </a:pPr>
            <a:r>
              <a:rPr lang="pt-PT" dirty="0"/>
              <a:t>Somente Ele é assim, e ninguém mais no céu e na terra possui essa característica </a:t>
            </a:r>
            <a:r>
              <a:rPr lang="pt-PT" b="1" dirty="0">
                <a:solidFill>
                  <a:srgbClr val="FF0000"/>
                </a:solidFill>
              </a:rPr>
              <a:t>(</a:t>
            </a:r>
            <a:r>
              <a:rPr lang="pt-PT" b="1" dirty="0" err="1">
                <a:solidFill>
                  <a:srgbClr val="FF0000"/>
                </a:solidFill>
              </a:rPr>
              <a:t>Rm</a:t>
            </a:r>
            <a:r>
              <a:rPr lang="pt-PT" b="1" dirty="0">
                <a:solidFill>
                  <a:srgbClr val="FF0000"/>
                </a:solidFill>
              </a:rPr>
              <a:t> 1.1-4; 9.5).</a:t>
            </a:r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q"/>
            </a:pPr>
            <a:endParaRPr lang="pt-PT" dirty="0"/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q"/>
            </a:pPr>
            <a:r>
              <a:rPr lang="pt-PT" dirty="0"/>
              <a:t>No entanto, os subordinacionistas pinçam as Escrituras aqui e ali se utilizando das passagens do Novo Testamento que apresentam o Senhor Jesus como homem e descartam e desconsideram as que afirmam ser Jesus o Deus igual ao Pai.</a:t>
            </a:r>
          </a:p>
        </p:txBody>
      </p:sp>
    </p:spTree>
    <p:extLst>
      <p:ext uri="{BB962C8B-B14F-4D97-AF65-F5344CB8AC3E}">
        <p14:creationId xmlns:p14="http://schemas.microsoft.com/office/powerpoint/2010/main" val="1496948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ABD3610-0EB5-F89C-882A-981E767CE3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85" b="56871"/>
          <a:stretch/>
        </p:blipFill>
        <p:spPr>
          <a:xfrm>
            <a:off x="0" y="-475862"/>
            <a:ext cx="9144000" cy="416145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FADDF65D-AE4D-60B8-414A-50F1C0A30209}"/>
              </a:ext>
            </a:extLst>
          </p:cNvPr>
          <p:cNvSpPr txBox="1"/>
          <p:nvPr/>
        </p:nvSpPr>
        <p:spPr>
          <a:xfrm>
            <a:off x="2155371" y="3687975"/>
            <a:ext cx="56823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/>
              <a:t>III - COMO O SUBORDINACIONISMO SE APRESENTA HOJE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31160641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3B44CB4-E0D8-9779-E31F-6D9154CEE7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53" b="57143"/>
          <a:stretch/>
        </p:blipFill>
        <p:spPr>
          <a:xfrm>
            <a:off x="0" y="5775649"/>
            <a:ext cx="4284642" cy="108235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3E22ADC-33DC-1C82-8802-40CB8466BD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63" b="87074"/>
          <a:stretch/>
        </p:blipFill>
        <p:spPr>
          <a:xfrm>
            <a:off x="4284642" y="5775649"/>
            <a:ext cx="4859358" cy="108235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DD5FA8B-FE73-5CEE-C389-E24BCED276B3}"/>
              </a:ext>
            </a:extLst>
          </p:cNvPr>
          <p:cNvSpPr txBox="1"/>
          <p:nvPr/>
        </p:nvSpPr>
        <p:spPr>
          <a:xfrm>
            <a:off x="242596" y="926278"/>
            <a:ext cx="865880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/>
              <a:t>1. No contexto islâmico.</a:t>
            </a:r>
          </a:p>
          <a:p>
            <a:endParaRPr lang="pt-PT" dirty="0"/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q"/>
            </a:pPr>
            <a:r>
              <a:rPr lang="pt-PT" dirty="0"/>
              <a:t>O Islamismo não considera Jesus como o Filho de Deus, mas como messias e profeta, e coloca Maomé acima dele.</a:t>
            </a:r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q"/>
            </a:pPr>
            <a:endParaRPr lang="pt-PT" dirty="0"/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q"/>
            </a:pPr>
            <a:r>
              <a:rPr lang="pt-PT" dirty="0"/>
              <a:t>Nenhum cristão tem dificuldade em </a:t>
            </a:r>
            <a:r>
              <a:rPr lang="pt-PT" dirty="0" err="1"/>
              <a:t>detectar</a:t>
            </a:r>
            <a:r>
              <a:rPr lang="pt-PT" dirty="0"/>
              <a:t> o erro de doutrina </a:t>
            </a:r>
            <a:r>
              <a:rPr lang="pt-PT" b="1" dirty="0">
                <a:solidFill>
                  <a:srgbClr val="FF0000"/>
                </a:solidFill>
              </a:rPr>
              <a:t>(</a:t>
            </a:r>
            <a:r>
              <a:rPr lang="pt-PT" b="1" dirty="0" err="1">
                <a:solidFill>
                  <a:srgbClr val="FF0000"/>
                </a:solidFill>
              </a:rPr>
              <a:t>Ef</a:t>
            </a:r>
            <a:r>
              <a:rPr lang="pt-PT" b="1" dirty="0">
                <a:solidFill>
                  <a:srgbClr val="FF0000"/>
                </a:solidFill>
              </a:rPr>
              <a:t> 1.21; </a:t>
            </a:r>
            <a:r>
              <a:rPr lang="pt-PT" b="1" dirty="0" err="1">
                <a:solidFill>
                  <a:srgbClr val="FF0000"/>
                </a:solidFill>
              </a:rPr>
              <a:t>Fp</a:t>
            </a:r>
            <a:r>
              <a:rPr lang="pt-PT" b="1" dirty="0">
                <a:solidFill>
                  <a:srgbClr val="FF0000"/>
                </a:solidFill>
              </a:rPr>
              <a:t> 2.8-11).</a:t>
            </a:r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q"/>
            </a:pPr>
            <a:endParaRPr lang="pt-PT" dirty="0"/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q"/>
            </a:pPr>
            <a:r>
              <a:rPr lang="pt-PT" dirty="0"/>
              <a:t>O Alcorão afirma que é blasfêmia dizer que Jesus é o Filho de Deus, isso com base numa péssima interpretação, pois significaria uma relação íntima conjugal entre Deus e Maria.</a:t>
            </a:r>
          </a:p>
        </p:txBody>
      </p:sp>
    </p:spTree>
    <p:extLst>
      <p:ext uri="{BB962C8B-B14F-4D97-AF65-F5344CB8AC3E}">
        <p14:creationId xmlns:p14="http://schemas.microsoft.com/office/powerpoint/2010/main" val="17833868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3B44CB4-E0D8-9779-E31F-6D9154CEE7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53" b="57143"/>
          <a:stretch/>
        </p:blipFill>
        <p:spPr>
          <a:xfrm>
            <a:off x="0" y="5775649"/>
            <a:ext cx="4284642" cy="108235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3E22ADC-33DC-1C82-8802-40CB8466BD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63" b="87074"/>
          <a:stretch/>
        </p:blipFill>
        <p:spPr>
          <a:xfrm>
            <a:off x="4284642" y="5775649"/>
            <a:ext cx="4859358" cy="108235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1628E2A-1826-EFB2-2594-97511D65891F}"/>
              </a:ext>
            </a:extLst>
          </p:cNvPr>
          <p:cNvSpPr txBox="1"/>
          <p:nvPr/>
        </p:nvSpPr>
        <p:spPr>
          <a:xfrm>
            <a:off x="116633" y="843677"/>
            <a:ext cx="891073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r>
              <a:rPr lang="pt-PT" dirty="0"/>
              <a:t>O mais grave é que seus líderes afirmam que os cristãos pregam esse absurdo </a:t>
            </a:r>
            <a:r>
              <a:rPr lang="pt-PT" b="1" dirty="0">
                <a:solidFill>
                  <a:srgbClr val="FF0000"/>
                </a:solidFill>
              </a:rPr>
              <a:t>(</a:t>
            </a:r>
            <a:r>
              <a:rPr lang="pt-PT" b="1" dirty="0" err="1">
                <a:solidFill>
                  <a:srgbClr val="FF0000"/>
                </a:solidFill>
              </a:rPr>
              <a:t>Jd</a:t>
            </a:r>
            <a:r>
              <a:rPr lang="pt-PT" b="1" dirty="0">
                <a:solidFill>
                  <a:srgbClr val="FF0000"/>
                </a:solidFill>
              </a:rPr>
              <a:t> 10).</a:t>
            </a:r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endParaRPr lang="pt-PT" dirty="0"/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r>
              <a:rPr lang="pt-PT" dirty="0"/>
              <a:t>Lamentamos dizer que até mesmo Satanás e os seus demônios reconhecem que Jesus é o Filho do Deus Altíssimo </a:t>
            </a:r>
            <a:r>
              <a:rPr lang="pt-PT" b="1" dirty="0">
                <a:solidFill>
                  <a:srgbClr val="FF0000"/>
                </a:solidFill>
              </a:rPr>
              <a:t>(</a:t>
            </a:r>
            <a:r>
              <a:rPr lang="pt-PT" b="1" dirty="0" err="1">
                <a:solidFill>
                  <a:srgbClr val="FF0000"/>
                </a:solidFill>
              </a:rPr>
              <a:t>Mc</a:t>
            </a:r>
            <a:r>
              <a:rPr lang="pt-PT" b="1" dirty="0">
                <a:solidFill>
                  <a:srgbClr val="FF0000"/>
                </a:solidFill>
              </a:rPr>
              <a:t> 5.7).</a:t>
            </a:r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endParaRPr lang="pt-PT" dirty="0"/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r>
              <a:rPr lang="pt-PT" dirty="0"/>
              <a:t>A expressão "Filho de Deus" no Novo Testamento significa a sua origem e a sua identidade </a:t>
            </a:r>
            <a:r>
              <a:rPr lang="pt-PT" b="1" dirty="0">
                <a:solidFill>
                  <a:srgbClr val="FF0000"/>
                </a:solidFill>
              </a:rPr>
              <a:t>(</a:t>
            </a:r>
            <a:r>
              <a:rPr lang="pt-PT" b="1" dirty="0" err="1">
                <a:solidFill>
                  <a:srgbClr val="FF0000"/>
                </a:solidFill>
              </a:rPr>
              <a:t>Jo</a:t>
            </a:r>
            <a:r>
              <a:rPr lang="pt-PT" b="1" dirty="0">
                <a:solidFill>
                  <a:srgbClr val="FF0000"/>
                </a:solidFill>
              </a:rPr>
              <a:t> 8.42) </a:t>
            </a:r>
            <a:r>
              <a:rPr lang="pt-PT" dirty="0"/>
              <a:t>e não segue o mesmo padrão de reprodução humana.</a:t>
            </a:r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endParaRPr lang="pt-PT" dirty="0"/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</a:pPr>
            <a:r>
              <a:rPr lang="pt-PT" dirty="0"/>
              <a:t>Jesus foi concebido pelo Espírito Santo </a:t>
            </a:r>
            <a:r>
              <a:rPr lang="pt-PT" b="1" dirty="0">
                <a:solidFill>
                  <a:srgbClr val="FF0000"/>
                </a:solidFill>
              </a:rPr>
              <a:t>(</a:t>
            </a:r>
            <a:r>
              <a:rPr lang="pt-PT" b="1" dirty="0" err="1">
                <a:solidFill>
                  <a:srgbClr val="FF0000"/>
                </a:solidFill>
              </a:rPr>
              <a:t>Mt</a:t>
            </a:r>
            <a:r>
              <a:rPr lang="pt-PT" b="1" dirty="0">
                <a:solidFill>
                  <a:srgbClr val="FF0000"/>
                </a:solidFill>
              </a:rPr>
              <a:t> 1.18, 20; </a:t>
            </a:r>
            <a:r>
              <a:rPr lang="pt-PT" b="1" dirty="0" err="1">
                <a:solidFill>
                  <a:srgbClr val="FF0000"/>
                </a:solidFill>
              </a:rPr>
              <a:t>Lc</a:t>
            </a:r>
            <a:r>
              <a:rPr lang="pt-PT" b="1" dirty="0">
                <a:solidFill>
                  <a:srgbClr val="FF0000"/>
                </a:solidFill>
              </a:rPr>
              <a:t> 1.35).</a:t>
            </a:r>
          </a:p>
        </p:txBody>
      </p:sp>
    </p:spTree>
    <p:extLst>
      <p:ext uri="{BB962C8B-B14F-4D97-AF65-F5344CB8AC3E}">
        <p14:creationId xmlns:p14="http://schemas.microsoft.com/office/powerpoint/2010/main" val="29467344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3B44CB4-E0D8-9779-E31F-6D9154CEE7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53" b="57143"/>
          <a:stretch/>
        </p:blipFill>
        <p:spPr>
          <a:xfrm>
            <a:off x="0" y="5775649"/>
            <a:ext cx="4284642" cy="108235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3E22ADC-33DC-1C82-8802-40CB8466BD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63" b="87074"/>
          <a:stretch/>
        </p:blipFill>
        <p:spPr>
          <a:xfrm>
            <a:off x="4284642" y="5775649"/>
            <a:ext cx="4859358" cy="108235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727914A-FB75-B1A6-02AE-A346E181ABEC}"/>
              </a:ext>
            </a:extLst>
          </p:cNvPr>
          <p:cNvSpPr txBox="1"/>
          <p:nvPr/>
        </p:nvSpPr>
        <p:spPr>
          <a:xfrm>
            <a:off x="447869" y="1107052"/>
            <a:ext cx="824826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/>
              <a:t>2. O movimento das Testemunhas de Jeová.</a:t>
            </a:r>
          </a:p>
          <a:p>
            <a:endParaRPr lang="pt-PT" b="1" dirty="0"/>
          </a:p>
          <a:p>
            <a:r>
              <a:rPr lang="pt-PT" dirty="0"/>
              <a:t>Este confessa publicamente que crê na existência de vários deuses: o Deus Todo-poderoso, Jeová; depois o deus poderoso, Jesus; e em seguida outros deuses menores, incluindo bons e maus.</a:t>
            </a:r>
          </a:p>
        </p:txBody>
      </p:sp>
    </p:spTree>
    <p:extLst>
      <p:ext uri="{BB962C8B-B14F-4D97-AF65-F5344CB8AC3E}">
        <p14:creationId xmlns:p14="http://schemas.microsoft.com/office/powerpoint/2010/main" val="25940165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3B44CB4-E0D8-9779-E31F-6D9154CEE7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53" b="57143"/>
          <a:stretch/>
        </p:blipFill>
        <p:spPr>
          <a:xfrm>
            <a:off x="0" y="5775649"/>
            <a:ext cx="4284642" cy="108235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3E22ADC-33DC-1C82-8802-40CB8466BD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63" b="87074"/>
          <a:stretch/>
        </p:blipFill>
        <p:spPr>
          <a:xfrm>
            <a:off x="4284642" y="5775649"/>
            <a:ext cx="4859358" cy="108235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BA807DC-AC89-2EE2-B2AD-8C7F6F688254}"/>
              </a:ext>
            </a:extLst>
          </p:cNvPr>
          <p:cNvSpPr txBox="1"/>
          <p:nvPr/>
        </p:nvSpPr>
        <p:spPr>
          <a:xfrm>
            <a:off x="373224" y="681652"/>
            <a:ext cx="839755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q"/>
            </a:pPr>
            <a:r>
              <a:rPr lang="pt-PT" dirty="0"/>
              <a:t>Mas a fé cristã não admite a existência de outros deuses.</a:t>
            </a:r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q"/>
            </a:pPr>
            <a:endParaRPr lang="pt-PT" dirty="0"/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q"/>
            </a:pPr>
            <a:r>
              <a:rPr lang="pt-PT" dirty="0"/>
              <a:t>É verdade que a Bíblia faz menção de deuses falsos.</a:t>
            </a:r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q"/>
            </a:pPr>
            <a:endParaRPr lang="pt-PT" dirty="0"/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q"/>
            </a:pPr>
            <a:r>
              <a:rPr lang="pt-PT" dirty="0"/>
              <a:t>Se são falsos, não podem ser Deus (</a:t>
            </a:r>
            <a:r>
              <a:rPr lang="pt-PT" dirty="0" err="1"/>
              <a:t>Gl</a:t>
            </a:r>
            <a:r>
              <a:rPr lang="pt-PT" dirty="0"/>
              <a:t> 4.8).</a:t>
            </a:r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q"/>
            </a:pPr>
            <a:endParaRPr lang="pt-PT" dirty="0"/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q"/>
            </a:pPr>
            <a:r>
              <a:rPr lang="pt-PT" dirty="0"/>
              <a:t>Declara o apóstolo Paulo: "todavia, para nós há um só Deus, o Pai, de quem é tudo e para quem nós vivemos; e um só Senhor, Jesus Cristo, pelo qual são todas as coisas, e nós por ele" (1 </a:t>
            </a:r>
            <a:r>
              <a:rPr lang="pt-PT" dirty="0" err="1"/>
              <a:t>Со</a:t>
            </a:r>
            <a:r>
              <a:rPr lang="pt-PT" dirty="0"/>
              <a:t> 8.6).</a:t>
            </a:r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q"/>
            </a:pPr>
            <a:endParaRPr lang="pt-PT" dirty="0"/>
          </a:p>
          <a:p>
            <a:pPr marL="285750" indent="-285750">
              <a:buClr>
                <a:schemeClr val="tx2">
                  <a:lumMod val="75000"/>
                  <a:lumOff val="25000"/>
                </a:schemeClr>
              </a:buClr>
              <a:buFont typeface="Wingdings" panose="05000000000000000000" pitchFamily="2" charset="2"/>
              <a:buChar char="q"/>
            </a:pPr>
            <a:r>
              <a:rPr lang="pt-PT" dirty="0"/>
              <a:t>Eis uma boa pergunta que incomoda as Testemunhas de Jeová: "Jesus Cristo é uma divindade falsa ou verdadeira?" Se a resposta for positiva, elas são obrigadas a reconhecer a divindade de Jesus e a Trindade; mas, se a resposta delas for negativa, elas estão admitindo que são seguidoras de um deus falso.</a:t>
            </a:r>
          </a:p>
        </p:txBody>
      </p:sp>
    </p:spTree>
    <p:extLst>
      <p:ext uri="{BB962C8B-B14F-4D97-AF65-F5344CB8AC3E}">
        <p14:creationId xmlns:p14="http://schemas.microsoft.com/office/powerpoint/2010/main" val="9812456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3B44CB4-E0D8-9779-E31F-6D9154CEE7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53" b="57143"/>
          <a:stretch/>
        </p:blipFill>
        <p:spPr>
          <a:xfrm>
            <a:off x="0" y="5775649"/>
            <a:ext cx="4284642" cy="108235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3E22ADC-33DC-1C82-8802-40CB8466BD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63" b="87074"/>
          <a:stretch/>
        </p:blipFill>
        <p:spPr>
          <a:xfrm>
            <a:off x="4284642" y="5775649"/>
            <a:ext cx="4859358" cy="108235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765A108-60CD-0818-1F2D-E48D19EAFBE7}"/>
              </a:ext>
            </a:extLst>
          </p:cNvPr>
          <p:cNvSpPr txBox="1"/>
          <p:nvPr/>
        </p:nvSpPr>
        <p:spPr>
          <a:xfrm>
            <a:off x="459532" y="843763"/>
            <a:ext cx="822493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O Subordinacionismo se apresenta no contexto islâmico e das Testemunhas de Jeová.</a:t>
            </a:r>
          </a:p>
          <a:p>
            <a:endParaRPr lang="pt-PT" dirty="0"/>
          </a:p>
          <a:p>
            <a:r>
              <a:rPr lang="pt-PT" b="1" dirty="0"/>
              <a:t>CONCLUSÃO</a:t>
            </a:r>
          </a:p>
          <a:p>
            <a:endParaRPr lang="pt-PT" dirty="0"/>
          </a:p>
          <a:p>
            <a:r>
              <a:rPr lang="pt-PT" dirty="0"/>
              <a:t>O termo "filho" em relação a Jesus tem sido assunto de debate teológico desde o período dos Pais da Igreja.</a:t>
            </a:r>
          </a:p>
          <a:p>
            <a:endParaRPr lang="pt-PT" dirty="0"/>
          </a:p>
          <a:p>
            <a:r>
              <a:rPr lang="pt-PT" dirty="0"/>
              <a:t>A interpretação bíblica que se faz é: Jesus é Filho Unigênito não porque foi gerado, mas sim porque é da mesma substância do Pai.</a:t>
            </a:r>
          </a:p>
        </p:txBody>
      </p:sp>
    </p:spTree>
    <p:extLst>
      <p:ext uri="{BB962C8B-B14F-4D97-AF65-F5344CB8AC3E}">
        <p14:creationId xmlns:p14="http://schemas.microsoft.com/office/powerpoint/2010/main" val="34791812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3B44CB4-E0D8-9779-E31F-6D9154CEE7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53" b="57143"/>
          <a:stretch/>
        </p:blipFill>
        <p:spPr>
          <a:xfrm>
            <a:off x="0" y="5775649"/>
            <a:ext cx="4284642" cy="108235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3E22ADC-33DC-1C82-8802-40CB8466BD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63" b="87074"/>
          <a:stretch/>
        </p:blipFill>
        <p:spPr>
          <a:xfrm>
            <a:off x="4284642" y="5775649"/>
            <a:ext cx="4859358" cy="108235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2E69C96-7264-CD9C-2D51-AC5D9DDEE2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802" y="436057"/>
            <a:ext cx="4572396" cy="342929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AE96CAE-4D7D-998F-04F6-1252E25BF89E}"/>
              </a:ext>
            </a:extLst>
          </p:cNvPr>
          <p:cNvSpPr txBox="1"/>
          <p:nvPr/>
        </p:nvSpPr>
        <p:spPr>
          <a:xfrm>
            <a:off x="3853542" y="4051060"/>
            <a:ext cx="24166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400" b="1" dirty="0"/>
              <a:t>FIM</a:t>
            </a:r>
          </a:p>
        </p:txBody>
      </p:sp>
    </p:spTree>
    <p:extLst>
      <p:ext uri="{BB962C8B-B14F-4D97-AF65-F5344CB8AC3E}">
        <p14:creationId xmlns:p14="http://schemas.microsoft.com/office/powerpoint/2010/main" val="31112564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3B44CB4-E0D8-9779-E31F-6D9154CEE7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53" b="57143"/>
          <a:stretch/>
        </p:blipFill>
        <p:spPr>
          <a:xfrm>
            <a:off x="0" y="5775649"/>
            <a:ext cx="4284642" cy="108235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3E22ADC-33DC-1C82-8802-40CB8466BD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63" b="87074"/>
          <a:stretch/>
        </p:blipFill>
        <p:spPr>
          <a:xfrm>
            <a:off x="4284642" y="5775649"/>
            <a:ext cx="4859358" cy="108235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02C3CDA-54BF-CEED-AA8D-090746E13CED}"/>
              </a:ext>
            </a:extLst>
          </p:cNvPr>
          <p:cNvSpPr txBox="1"/>
          <p:nvPr/>
        </p:nvSpPr>
        <p:spPr>
          <a:xfrm>
            <a:off x="909734" y="745190"/>
            <a:ext cx="732453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/>
              <a:t>1. Por que Jesus é chamado "Filho de Deus" no Novo Testamento?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62AF0C7-E369-C972-2CA9-247A6CC7B57B}"/>
              </a:ext>
            </a:extLst>
          </p:cNvPr>
          <p:cNvSpPr txBox="1"/>
          <p:nvPr/>
        </p:nvSpPr>
        <p:spPr>
          <a:xfrm>
            <a:off x="1950097" y="2071596"/>
            <a:ext cx="52438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Jesus é chamado Filho de Deus no Novo Testamento porque Ele é Deus e veio de Deus.</a:t>
            </a:r>
          </a:p>
        </p:txBody>
      </p:sp>
    </p:spTree>
    <p:extLst>
      <p:ext uri="{BB962C8B-B14F-4D97-AF65-F5344CB8AC3E}">
        <p14:creationId xmlns:p14="http://schemas.microsoft.com/office/powerpoint/2010/main" val="288148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3B44CB4-E0D8-9779-E31F-6D9154CEE7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53" b="57143"/>
          <a:stretch/>
        </p:blipFill>
        <p:spPr>
          <a:xfrm>
            <a:off x="0" y="5775649"/>
            <a:ext cx="4284642" cy="108235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3E22ADC-33DC-1C82-8802-40CB8466BD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63" b="87074"/>
          <a:stretch/>
        </p:blipFill>
        <p:spPr>
          <a:xfrm>
            <a:off x="4284642" y="5775649"/>
            <a:ext cx="4859358" cy="108235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10A9E85-3F50-082B-B304-1581508105C8}"/>
              </a:ext>
            </a:extLst>
          </p:cNvPr>
          <p:cNvSpPr txBox="1"/>
          <p:nvPr/>
        </p:nvSpPr>
        <p:spPr>
          <a:xfrm>
            <a:off x="2286000" y="699997"/>
            <a:ext cx="4572000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/>
              <a:t>2. O que revela a expressão "Filho de Deus" em relação a Jesus?</a:t>
            </a:r>
          </a:p>
          <a:p>
            <a:endParaRPr lang="pt-PT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02ED073-F2E8-C53C-A9BE-9AA25E58C743}"/>
              </a:ext>
            </a:extLst>
          </p:cNvPr>
          <p:cNvSpPr txBox="1"/>
          <p:nvPr/>
        </p:nvSpPr>
        <p:spPr>
          <a:xfrm>
            <a:off x="2286000" y="1967500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A expressão "Filho de Deus" revela a divindade de Cristo.</a:t>
            </a:r>
          </a:p>
        </p:txBody>
      </p:sp>
    </p:spTree>
    <p:extLst>
      <p:ext uri="{BB962C8B-B14F-4D97-AF65-F5344CB8AC3E}">
        <p14:creationId xmlns:p14="http://schemas.microsoft.com/office/powerpoint/2010/main" val="886677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3B44CB4-E0D8-9779-E31F-6D9154CEE7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53" b="57143"/>
          <a:stretch/>
        </p:blipFill>
        <p:spPr>
          <a:xfrm>
            <a:off x="0" y="5775649"/>
            <a:ext cx="4284642" cy="108235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3E22ADC-33DC-1C82-8802-40CB8466BD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63" b="87074"/>
          <a:stretch/>
        </p:blipFill>
        <p:spPr>
          <a:xfrm>
            <a:off x="4284642" y="5775649"/>
            <a:ext cx="4859358" cy="108235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638854B-DFFB-7798-4FF6-4AEE36EE322A}"/>
              </a:ext>
            </a:extLst>
          </p:cNvPr>
          <p:cNvSpPr txBox="1"/>
          <p:nvPr/>
        </p:nvSpPr>
        <p:spPr>
          <a:xfrm>
            <a:off x="2142321" y="491803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/>
              <a:t>3. O que é Subordinacionismo?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2DB9B3A-69F3-726C-E177-A58726BC77B5}"/>
              </a:ext>
            </a:extLst>
          </p:cNvPr>
          <p:cNvSpPr txBox="1"/>
          <p:nvPr/>
        </p:nvSpPr>
        <p:spPr>
          <a:xfrm>
            <a:off x="1913721" y="1503890"/>
            <a:ext cx="50292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O Subordinacionismo é toda doutrina que declara ser o Filho subordinado ao Pai ou um deus secundário ou menos divino que o Pai.</a:t>
            </a:r>
          </a:p>
        </p:txBody>
      </p:sp>
    </p:spTree>
    <p:extLst>
      <p:ext uri="{BB962C8B-B14F-4D97-AF65-F5344CB8AC3E}">
        <p14:creationId xmlns:p14="http://schemas.microsoft.com/office/powerpoint/2010/main" val="3514355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3B44CB4-E0D8-9779-E31F-6D9154CEE7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53" b="57143"/>
          <a:stretch/>
        </p:blipFill>
        <p:spPr>
          <a:xfrm>
            <a:off x="0" y="5775649"/>
            <a:ext cx="4284642" cy="108235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3E22ADC-33DC-1C82-8802-40CB8466BD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63" b="87074"/>
          <a:stretch/>
        </p:blipFill>
        <p:spPr>
          <a:xfrm>
            <a:off x="4284642" y="5775649"/>
            <a:ext cx="4859358" cy="108235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12350EE-FA9C-9A7C-C201-37372ED6EC63}"/>
              </a:ext>
            </a:extLst>
          </p:cNvPr>
          <p:cNvSpPr txBox="1"/>
          <p:nvPr/>
        </p:nvSpPr>
        <p:spPr>
          <a:xfrm>
            <a:off x="1702836" y="558578"/>
            <a:ext cx="57383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/>
              <a:t>4. Por que o Alcorão afirma que é blasfêmia dizer que Jesus é o Filho de Deus?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8795152-AE58-640D-D136-B9E8F1F43CD4}"/>
              </a:ext>
            </a:extLst>
          </p:cNvPr>
          <p:cNvSpPr txBox="1"/>
          <p:nvPr/>
        </p:nvSpPr>
        <p:spPr>
          <a:xfrm>
            <a:off x="1994417" y="1841250"/>
            <a:ext cx="515516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O Alcorão afirma que é blasfêmia dizer que Jesus é o Filho de Deus, isso com base numa péssima interpretação, pois significaria uma relação íntima conjugal entre Deus e Maria.</a:t>
            </a:r>
          </a:p>
        </p:txBody>
      </p:sp>
    </p:spTree>
    <p:extLst>
      <p:ext uri="{BB962C8B-B14F-4D97-AF65-F5344CB8AC3E}">
        <p14:creationId xmlns:p14="http://schemas.microsoft.com/office/powerpoint/2010/main" val="4081940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3B44CB4-E0D8-9779-E31F-6D9154CEE7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53" b="57143"/>
          <a:stretch/>
        </p:blipFill>
        <p:spPr>
          <a:xfrm>
            <a:off x="0" y="5775649"/>
            <a:ext cx="4284642" cy="108235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3E22ADC-33DC-1C82-8802-40CB8466BD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63" b="87074"/>
          <a:stretch/>
        </p:blipFill>
        <p:spPr>
          <a:xfrm>
            <a:off x="4284642" y="5775649"/>
            <a:ext cx="4859358" cy="108235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AADFEF9-9018-7E8F-3ECF-484FE1D2FBB6}"/>
              </a:ext>
            </a:extLst>
          </p:cNvPr>
          <p:cNvSpPr txBox="1"/>
          <p:nvPr/>
        </p:nvSpPr>
        <p:spPr>
          <a:xfrm>
            <a:off x="2286000" y="614562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/>
              <a:t>5. Qual a pergunta que incomoda as Testemunhas de Jeová?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36AF5C9-8C7B-B697-BDC4-7F8BC2E0D4FE}"/>
              </a:ext>
            </a:extLst>
          </p:cNvPr>
          <p:cNvSpPr txBox="1"/>
          <p:nvPr/>
        </p:nvSpPr>
        <p:spPr>
          <a:xfrm>
            <a:off x="2286000" y="2015612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Eis uma boa pergunta que incomoda as Testemunhas de Jeová: "Jesus Cristo é uma divindade falsa ou verdadeira?"</a:t>
            </a:r>
          </a:p>
        </p:txBody>
      </p:sp>
    </p:spTree>
    <p:extLst>
      <p:ext uri="{BB962C8B-B14F-4D97-AF65-F5344CB8AC3E}">
        <p14:creationId xmlns:p14="http://schemas.microsoft.com/office/powerpoint/2010/main" val="1042174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474</TotalTime>
  <Words>1770</Words>
  <Application>Microsoft Office PowerPoint</Application>
  <PresentationFormat>Apresentação no Ecrã (4:3)</PresentationFormat>
  <Paragraphs>137</Paragraphs>
  <Slides>27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27</vt:i4>
      </vt:variant>
    </vt:vector>
  </HeadingPairs>
  <TitlesOfParts>
    <vt:vector size="33" baseType="lpstr">
      <vt:lpstr>ADLaM Display</vt:lpstr>
      <vt:lpstr>Aptos</vt:lpstr>
      <vt:lpstr>Aptos Display</vt:lpstr>
      <vt:lpstr>Arial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Dilvane Zanardine</dc:creator>
  <cp:lastModifiedBy>Dilvane Zanardine</cp:lastModifiedBy>
  <cp:revision>4</cp:revision>
  <dcterms:created xsi:type="dcterms:W3CDTF">2025-02-03T17:59:20Z</dcterms:created>
  <dcterms:modified xsi:type="dcterms:W3CDTF">2025-02-05T16:27:05Z</dcterms:modified>
</cp:coreProperties>
</file>