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0" r:id="rId1"/>
  </p:sldMasterIdLst>
  <p:sldIdLst>
    <p:sldId id="284" r:id="rId2"/>
    <p:sldId id="257" r:id="rId3"/>
    <p:sldId id="265" r:id="rId4"/>
    <p:sldId id="258" r:id="rId5"/>
    <p:sldId id="259" r:id="rId6"/>
    <p:sldId id="262" r:id="rId7"/>
    <p:sldId id="260" r:id="rId8"/>
    <p:sldId id="263" r:id="rId9"/>
    <p:sldId id="261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24382413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4660"/>
  </p:normalViewPr>
  <p:slideViewPr>
    <p:cSldViewPr snapToGrid="0">
      <p:cViewPr varScale="1">
        <p:scale>
          <a:sx n="37" d="100"/>
          <a:sy n="37" d="100"/>
        </p:scale>
        <p:origin x="58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9760" y="2888898"/>
            <a:ext cx="17650167" cy="6643747"/>
          </a:xfrm>
        </p:spPr>
        <p:txBody>
          <a:bodyPr anchor="b"/>
          <a:lstStyle>
            <a:lvl1pPr>
              <a:defRPr sz="14367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9760" y="9532642"/>
            <a:ext cx="17650167" cy="1718852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4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36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49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61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73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86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98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94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9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763" y="5710218"/>
            <a:ext cx="17650165" cy="3822425"/>
          </a:xfrm>
        </p:spPr>
        <p:txBody>
          <a:bodyPr anchor="b"/>
          <a:lstStyle>
            <a:lvl1pPr algn="l">
              <a:defRPr sz="7982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9760" y="9532644"/>
            <a:ext cx="17650167" cy="1716817"/>
          </a:xfrm>
        </p:spPr>
        <p:txBody>
          <a:bodyPr anchor="t"/>
          <a:lstStyle>
            <a:lvl1pPr marL="0" indent="0" algn="l">
              <a:buNone/>
              <a:defRPr sz="3991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89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6481" y="4111611"/>
            <a:ext cx="8792106" cy="8372101"/>
          </a:xfrm>
        </p:spPr>
        <p:txBody>
          <a:bodyPr>
            <a:normAutofit/>
          </a:bodyPr>
          <a:lstStyle>
            <a:lvl1pPr>
              <a:defRPr sz="3592"/>
            </a:lvl1pPr>
            <a:lvl2pPr>
              <a:defRPr sz="3193"/>
            </a:lvl2pPr>
            <a:lvl3pPr>
              <a:defRPr sz="2794"/>
            </a:lvl3pPr>
            <a:lvl4pPr>
              <a:defRPr sz="2394"/>
            </a:lvl4pPr>
            <a:lvl5pPr>
              <a:defRPr sz="2394"/>
            </a:lvl5pPr>
            <a:lvl6pPr>
              <a:defRPr sz="2394"/>
            </a:lvl6pPr>
            <a:lvl7pPr>
              <a:defRPr sz="2394"/>
            </a:lvl7pPr>
            <a:lvl8pPr>
              <a:defRPr sz="2394"/>
            </a:lvl8pPr>
            <a:lvl9pPr>
              <a:defRPr sz="2394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08251" y="4102666"/>
            <a:ext cx="8792110" cy="8381044"/>
          </a:xfrm>
        </p:spPr>
        <p:txBody>
          <a:bodyPr>
            <a:normAutofit/>
          </a:bodyPr>
          <a:lstStyle>
            <a:lvl1pPr>
              <a:defRPr sz="3592"/>
            </a:lvl1pPr>
            <a:lvl2pPr>
              <a:defRPr sz="3193"/>
            </a:lvl2pPr>
            <a:lvl3pPr>
              <a:defRPr sz="2794"/>
            </a:lvl3pPr>
            <a:lvl4pPr>
              <a:defRPr sz="2394"/>
            </a:lvl4pPr>
            <a:lvl5pPr>
              <a:defRPr sz="2394"/>
            </a:lvl5pPr>
            <a:lvl6pPr>
              <a:defRPr sz="2394"/>
            </a:lvl6pPr>
            <a:lvl7pPr>
              <a:defRPr sz="2394"/>
            </a:lvl7pPr>
            <a:lvl8pPr>
              <a:defRPr sz="2394"/>
            </a:lvl8pPr>
            <a:lvl9pPr>
              <a:defRPr sz="2394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552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6482" y="3801181"/>
            <a:ext cx="8792104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6481" y="5017558"/>
            <a:ext cx="8792106" cy="7466153"/>
          </a:xfrm>
        </p:spPr>
        <p:txBody>
          <a:bodyPr>
            <a:normAutofit/>
          </a:bodyPr>
          <a:lstStyle>
            <a:lvl1pPr>
              <a:defRPr sz="3592"/>
            </a:lvl1pPr>
            <a:lvl2pPr>
              <a:defRPr sz="3193"/>
            </a:lvl2pPr>
            <a:lvl3pPr>
              <a:defRPr sz="2794"/>
            </a:lvl3pPr>
            <a:lvl4pPr>
              <a:defRPr sz="2394"/>
            </a:lvl4pPr>
            <a:lvl5pPr>
              <a:defRPr sz="2394"/>
            </a:lvl5pPr>
            <a:lvl6pPr>
              <a:defRPr sz="2394"/>
            </a:lvl6pPr>
            <a:lvl7pPr>
              <a:defRPr sz="2394"/>
            </a:lvl7pPr>
            <a:lvl8pPr>
              <a:defRPr sz="2394"/>
            </a:lvl8pPr>
            <a:lvl9pPr>
              <a:defRPr sz="2394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308255" y="3801181"/>
            <a:ext cx="8792106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308255" y="5017558"/>
            <a:ext cx="8792106" cy="7466153"/>
          </a:xfrm>
        </p:spPr>
        <p:txBody>
          <a:bodyPr>
            <a:normAutofit/>
          </a:bodyPr>
          <a:lstStyle>
            <a:lvl1pPr>
              <a:defRPr sz="3592"/>
            </a:lvl1pPr>
            <a:lvl2pPr>
              <a:defRPr sz="3193"/>
            </a:lvl2pPr>
            <a:lvl3pPr>
              <a:defRPr sz="2794"/>
            </a:lvl3pPr>
            <a:lvl4pPr>
              <a:defRPr sz="2394"/>
            </a:lvl4pPr>
            <a:lvl5pPr>
              <a:defRPr sz="2394"/>
            </a:lvl5pPr>
            <a:lvl6pPr>
              <a:defRPr sz="2394"/>
            </a:lvl6pPr>
            <a:lvl7pPr>
              <a:defRPr sz="2394"/>
            </a:lvl7pPr>
            <a:lvl8pPr>
              <a:defRPr sz="2394"/>
            </a:lvl8pPr>
            <a:lvl9pPr>
              <a:defRPr sz="2394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48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53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73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756" y="2888897"/>
            <a:ext cx="6801685" cy="2888897"/>
          </a:xfrm>
        </p:spPr>
        <p:txBody>
          <a:bodyPr anchor="b"/>
          <a:lstStyle>
            <a:lvl1pPr algn="l">
              <a:defRPr sz="4789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8610" y="2888897"/>
            <a:ext cx="10391318" cy="9122833"/>
          </a:xfrm>
        </p:spPr>
        <p:txBody>
          <a:bodyPr anchor="ctr">
            <a:normAutofit/>
          </a:bodyPr>
          <a:lstStyle>
            <a:lvl1pPr>
              <a:defRPr sz="3991"/>
            </a:lvl1pPr>
            <a:lvl2pPr>
              <a:defRPr sz="3592"/>
            </a:lvl2pPr>
            <a:lvl3pPr>
              <a:defRPr sz="3193"/>
            </a:lvl3pPr>
            <a:lvl4pPr>
              <a:defRPr sz="2794"/>
            </a:lvl4pPr>
            <a:lvl5pPr>
              <a:defRPr sz="2794"/>
            </a:lvl5pPr>
            <a:lvl6pPr>
              <a:defRPr sz="2794"/>
            </a:lvl6pPr>
            <a:lvl7pPr>
              <a:defRPr sz="2794"/>
            </a:lvl7pPr>
            <a:lvl8pPr>
              <a:defRPr sz="2794"/>
            </a:lvl8pPr>
            <a:lvl9pPr>
              <a:defRPr sz="2794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757" y="6244074"/>
            <a:ext cx="6801683" cy="5777792"/>
          </a:xfrm>
        </p:spPr>
        <p:txBody>
          <a:bodyPr/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56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7664" y="3699800"/>
            <a:ext cx="10185149" cy="3142325"/>
          </a:xfrm>
        </p:spPr>
        <p:txBody>
          <a:bodyPr anchor="b">
            <a:normAutofit/>
          </a:bodyPr>
          <a:lstStyle>
            <a:lvl1pPr algn="l">
              <a:defRPr sz="7183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898188" y="2280709"/>
            <a:ext cx="6400383" cy="91228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759" y="7298267"/>
            <a:ext cx="10169296" cy="2736850"/>
          </a:xfrm>
        </p:spPr>
        <p:txBody>
          <a:bodyPr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913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763" y="9578949"/>
            <a:ext cx="17650165" cy="1130852"/>
          </a:xfrm>
        </p:spPr>
        <p:txBody>
          <a:bodyPr anchor="b">
            <a:normAutofit/>
          </a:bodyPr>
          <a:lstStyle>
            <a:lvl1pPr algn="l">
              <a:defRPr sz="4789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09760" y="1368425"/>
            <a:ext cx="17650167" cy="726447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762" y="10709801"/>
            <a:ext cx="17650163" cy="985138"/>
          </a:xfrm>
        </p:spPr>
        <p:txBody>
          <a:bodyPr>
            <a:normAutofit/>
          </a:bodyPr>
          <a:lstStyle>
            <a:lvl1pPr marL="0" indent="0">
              <a:buNone/>
              <a:defRPr sz="23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86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759" y="2888897"/>
            <a:ext cx="17650169" cy="3953228"/>
          </a:xfrm>
        </p:spPr>
        <p:txBody>
          <a:bodyPr/>
          <a:lstStyle>
            <a:lvl1pPr>
              <a:defRPr sz="9578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759" y="7298267"/>
            <a:ext cx="17650169" cy="4713464"/>
          </a:xfrm>
        </p:spPr>
        <p:txBody>
          <a:bodyPr anchor="ctr">
            <a:normAutofit/>
          </a:bodyPr>
          <a:lstStyle>
            <a:lvl1pPr marL="0" indent="0">
              <a:buNone/>
              <a:defRPr sz="3592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749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398" y="2888897"/>
            <a:ext cx="15997589" cy="4635992"/>
          </a:xfrm>
        </p:spPr>
        <p:txBody>
          <a:bodyPr/>
          <a:lstStyle>
            <a:lvl1pPr>
              <a:defRPr sz="9578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3860550" y="7524889"/>
            <a:ext cx="14558350" cy="68276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2794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marL="0" lvl="0" indent="0">
              <a:buNone/>
            </a:pPr>
            <a:r>
              <a:rPr lang="pt-PT"/>
              <a:t>Editar os estilos de texto do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759" y="8681172"/>
            <a:ext cx="17650169" cy="3345039"/>
          </a:xfrm>
        </p:spPr>
        <p:txBody>
          <a:bodyPr anchor="ctr">
            <a:normAutofit/>
          </a:bodyPr>
          <a:lstStyle>
            <a:lvl1pPr marL="0" indent="0">
              <a:buNone/>
              <a:defRPr sz="3592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796473" y="1938010"/>
            <a:ext cx="1603720" cy="3838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24344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659765" y="5215474"/>
            <a:ext cx="1603720" cy="3838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24344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902708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758" y="6233938"/>
            <a:ext cx="17650171" cy="3298706"/>
          </a:xfrm>
        </p:spPr>
        <p:txBody>
          <a:bodyPr anchor="b"/>
          <a:lstStyle>
            <a:lvl1pPr algn="l">
              <a:defRPr sz="7982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9759" y="9532644"/>
            <a:ext cx="17650169" cy="1716817"/>
          </a:xfrm>
        </p:spPr>
        <p:txBody>
          <a:bodyPr anchor="t"/>
          <a:lstStyle>
            <a:lvl1pPr marL="0" indent="0" algn="l">
              <a:buNone/>
              <a:defRPr sz="3991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27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23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838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5812" y="3953228"/>
            <a:ext cx="5893348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04841" y="5321653"/>
            <a:ext cx="5854319" cy="7162059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66813" y="3953228"/>
            <a:ext cx="5872100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7745708" y="5321653"/>
            <a:ext cx="5893204" cy="7162059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248474" y="3953228"/>
            <a:ext cx="5863844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14248474" y="5321653"/>
            <a:ext cx="5863844" cy="7162059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7451799" y="4257322"/>
            <a:ext cx="0" cy="790645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3923548" y="4257322"/>
            <a:ext cx="0" cy="7915399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435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838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4841" y="8482218"/>
            <a:ext cx="5879717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04841" y="4409370"/>
            <a:ext cx="5879717" cy="304094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04841" y="9632075"/>
            <a:ext cx="5879717" cy="1315326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78245" y="8482218"/>
            <a:ext cx="5860669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7778243" y="4409370"/>
            <a:ext cx="5860669" cy="304094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7775538" y="9632073"/>
            <a:ext cx="5868430" cy="1315326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248474" y="8482218"/>
            <a:ext cx="5863844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4248472" y="4409370"/>
            <a:ext cx="5863844" cy="304094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14248224" y="9632069"/>
            <a:ext cx="5871612" cy="1315326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7451799" y="4257322"/>
            <a:ext cx="0" cy="790645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3923548" y="4257322"/>
            <a:ext cx="0" cy="7915399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225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76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607344" y="858435"/>
            <a:ext cx="3504974" cy="11625277"/>
          </a:xfrm>
        </p:spPr>
        <p:txBody>
          <a:bodyPr vert="eaVert" anchor="b" anchorCtr="0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4842" y="1770720"/>
            <a:ext cx="14845332" cy="10712992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27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5327011"/>
            <a:ext cx="8073499" cy="83572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5771304"/>
            <a:ext cx="3044626" cy="4719955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17216903" y="3345039"/>
            <a:ext cx="5638433" cy="5625747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15997784" y="1"/>
            <a:ext cx="3206565" cy="22775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17210636" y="12163778"/>
            <a:ext cx="1987339" cy="152047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0874265" y="0"/>
            <a:ext cx="1371511" cy="22807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2139" y="903340"/>
            <a:ext cx="18808222" cy="2794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6482" y="4096333"/>
            <a:ext cx="17891917" cy="8371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20312186" y="3572427"/>
            <a:ext cx="1976612" cy="60955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219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7/14/2018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7910665" y="6434978"/>
            <a:ext cx="7701721" cy="6095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219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20703733" y="590090"/>
            <a:ext cx="1676289" cy="1531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5587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8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hf sldNum="0" hdr="0" ftr="0" dt="0"/>
  <p:txStyles>
    <p:titleStyle>
      <a:lvl1pPr algn="l" defTabSz="912297" rtl="0" eaLnBrk="1" latinLnBrk="0" hangingPunct="1">
        <a:spcBef>
          <a:spcPct val="0"/>
        </a:spcBef>
        <a:buNone/>
        <a:defRPr sz="8381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84223" indent="-684223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991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1482482" indent="-570186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592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2280742" indent="-456148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193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3193039" indent="-456148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794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4105336" indent="-456148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794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5000472" indent="-456148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794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5929930" indent="-456148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794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6842227" indent="-456148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794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7754523" indent="-456148" algn="l" defTabSz="912297" rtl="0" eaLnBrk="1" latinLnBrk="0" hangingPunct="1">
        <a:spcBef>
          <a:spcPts val="1995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794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97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94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891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188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484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781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6078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375" algn="l" defTabSz="912297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ldado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ldado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3AD926C-2D12-4510-8B32-8A69D5FE9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37" y="627016"/>
            <a:ext cx="23434765" cy="12566469"/>
          </a:xfrm>
        </p:spPr>
        <p:txBody>
          <a:bodyPr>
            <a:normAutofit lnSpcReduction="10000"/>
          </a:bodyPr>
          <a:lstStyle/>
          <a:p>
            <a:r>
              <a:rPr lang="pt-PT" sz="11500" dirty="0">
                <a:hlinkClick r:id="rId2"/>
              </a:rPr>
              <a:t>www.moldado.com</a:t>
            </a:r>
            <a:endParaRPr lang="pt-PT" sz="11500" dirty="0"/>
          </a:p>
          <a:p>
            <a:r>
              <a:rPr lang="pt-PT" sz="96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Escola Bíblica Dominical (EBD)</a:t>
            </a:r>
          </a:p>
          <a:p>
            <a:r>
              <a:rPr lang="pt-PT" sz="96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Lição Para Adultos</a:t>
            </a:r>
          </a:p>
          <a:p>
            <a:r>
              <a:rPr lang="pt-PT" sz="96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Lição 4 – 3ª Trimestre 2018</a:t>
            </a:r>
          </a:p>
          <a:p>
            <a:r>
              <a:rPr lang="pt-PT" sz="96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A Função Social dos Sacerdotes</a:t>
            </a:r>
          </a:p>
          <a:p>
            <a:r>
              <a:rPr lang="pt-PT" sz="96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Igreja Evangélica Assembleia de Deus em Portugal</a:t>
            </a:r>
          </a:p>
          <a:p>
            <a:r>
              <a:rPr lang="pt-PT" sz="9600" dirty="0">
                <a:solidFill>
                  <a:srgbClr val="00B0F0"/>
                </a:solidFill>
                <a:latin typeface="Blackadder ITC" panose="04020505051007020D02" pitchFamily="82" charset="0"/>
              </a:rPr>
              <a:t>Professor Quaglio Junior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3647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5275">
        <p14:prism isInverted="1"/>
      </p:transition>
    </mc:Choice>
    <mc:Fallback xmlns="">
      <p:transition spd="slow" advTm="115275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DCCD0-0C8A-4B8F-B157-026E28EBB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389" y="365760"/>
            <a:ext cx="20430307" cy="2142309"/>
          </a:xfrm>
        </p:spPr>
        <p:txBody>
          <a:bodyPr/>
          <a:lstStyle/>
          <a:p>
            <a:r>
              <a:rPr lang="pt-PT" sz="6600" dirty="0">
                <a:solidFill>
                  <a:srgbClr val="00B0F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Segunda, Levíticos 13:3 A função clínica do sacerdote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0F8E33C-66C2-4CE2-B9B9-2AA35F644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06" y="1619794"/>
            <a:ext cx="23878903" cy="12064455"/>
          </a:xfrm>
        </p:spPr>
        <p:txBody>
          <a:bodyPr>
            <a:normAutofit lnSpcReduction="10000"/>
          </a:bodyPr>
          <a:lstStyle/>
          <a:p>
            <a:r>
              <a:rPr lang="pt-PT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 </a:t>
            </a:r>
            <a:r>
              <a:rPr lang="pt-PT" sz="72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Código dado por Deus a Moisés. Ex.15: 26</a:t>
            </a:r>
          </a:p>
          <a:p>
            <a:r>
              <a:rPr lang="pt-PT" sz="88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SANIDADE AMBIENTAL - </a:t>
            </a:r>
            <a:r>
              <a:rPr lang="pt-PT" sz="8800" dirty="0">
                <a:solidFill>
                  <a:schemeClr val="tx1"/>
                </a:solidFill>
                <a:latin typeface="Bahnschrift SemiBold" panose="020B0502040204020203" pitchFamily="34" charset="0"/>
              </a:rPr>
              <a:t>incluem instrução explícita acerca da deposição de excretos humanos. </a:t>
            </a:r>
            <a:endParaRPr lang="pt-PT" sz="8800" dirty="0">
              <a:solidFill>
                <a:srgbClr val="FFFF00"/>
              </a:solidFill>
              <a:highlight>
                <a:srgbClr val="000000"/>
              </a:highlight>
              <a:latin typeface="Bahnschrift SemiBold" panose="020B0502040204020203" pitchFamily="34" charset="0"/>
            </a:endParaRPr>
          </a:p>
          <a:p>
            <a:r>
              <a:rPr lang="pt-PT" sz="88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Também terás um lugar fora do arraial, para onde sairás, E entre as tuas armas terás uma pá; e será que, quando estiveres assentado, fora, então com ela cavarás e, virando-te, cobrirás o que defecaste </a:t>
            </a:r>
            <a:r>
              <a:rPr lang="pt-PT" sz="7200" dirty="0" err="1">
                <a:solidFill>
                  <a:srgbClr val="FFFF00"/>
                </a:solidFill>
                <a:latin typeface="Bahnschrift SemiBold" panose="020B0502040204020203" pitchFamily="34" charset="0"/>
              </a:rPr>
              <a:t>Dt</a:t>
            </a:r>
            <a:r>
              <a:rPr lang="pt-PT" sz="7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. 23:12,13</a:t>
            </a:r>
            <a:endParaRPr lang="pt-PT" sz="8800" dirty="0">
              <a:solidFill>
                <a:srgbClr val="FFFF00"/>
              </a:solidFill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pt-PT" sz="6000" dirty="0">
              <a:solidFill>
                <a:srgbClr val="FF0000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540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4761">
        <p15:prstTrans prst="peelOff"/>
      </p:transition>
    </mc:Choice>
    <mc:Fallback xmlns="">
      <p:transition spd="slow" advTm="84761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E1DCA85-130F-47AC-986F-837B4EAE9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3" y="679270"/>
            <a:ext cx="23434765" cy="12644844"/>
          </a:xfrm>
        </p:spPr>
        <p:txBody>
          <a:bodyPr>
            <a:normAutofit fontScale="85000" lnSpcReduction="20000"/>
          </a:bodyPr>
          <a:lstStyle/>
          <a:p>
            <a:r>
              <a:rPr lang="pt-PT" dirty="0"/>
              <a:t> </a:t>
            </a:r>
            <a:r>
              <a:rPr lang="pt-PT" sz="104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PREVENÇÃO DE DOENÇAS </a:t>
            </a:r>
            <a:r>
              <a:rPr lang="pt-PT" sz="10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- </a:t>
            </a:r>
            <a:r>
              <a:rPr lang="pt-PT" sz="10400" dirty="0">
                <a:latin typeface="Bahnschrift SemiBold" panose="020B0502040204020203" pitchFamily="34" charset="0"/>
              </a:rPr>
              <a:t>Um exemplo da abordagem </a:t>
            </a:r>
            <a:r>
              <a:rPr lang="pt-PT" sz="10400" dirty="0" err="1">
                <a:latin typeface="Bahnschrift SemiBold" panose="020B0502040204020203" pitchFamily="34" charset="0"/>
              </a:rPr>
              <a:t>adoptada</a:t>
            </a:r>
            <a:r>
              <a:rPr lang="pt-PT" sz="10400" dirty="0">
                <a:latin typeface="Bahnschrift SemiBold" panose="020B0502040204020203" pitchFamily="34" charset="0"/>
              </a:rPr>
              <a:t> para prevenir doenças aparece na proibição da tatuagem, que se originou no Egipto para honrar os mortos. </a:t>
            </a:r>
            <a:r>
              <a:rPr lang="pt-PT" sz="10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«Não façam cortes nem tatuagens na vossa pele em lembrança dum defunto. </a:t>
            </a:r>
          </a:p>
          <a:p>
            <a:r>
              <a:rPr lang="pt-PT" sz="10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Eu sou o Senhor!» (Levítico 19:28). </a:t>
            </a:r>
          </a:p>
          <a:p>
            <a:r>
              <a:rPr lang="pt-PT" sz="10400" dirty="0">
                <a:latin typeface="Bahnschrift SemiBold" panose="020B0502040204020203" pitchFamily="34" charset="0"/>
              </a:rPr>
              <a:t>Os Egípcios antigos sofriam de hepatite e de tétano, que podiam ter a sua origem na prática da tatuagem.</a:t>
            </a:r>
          </a:p>
        </p:txBody>
      </p:sp>
    </p:spTree>
    <p:extLst>
      <p:ext uri="{BB962C8B-B14F-4D97-AF65-F5344CB8AC3E}">
        <p14:creationId xmlns:p14="http://schemas.microsoft.com/office/powerpoint/2010/main" val="3533917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5424">
        <p15:prstTrans prst="drape"/>
      </p:transition>
    </mc:Choice>
    <mc:Fallback xmlns="">
      <p:transition spd="slow" advTm="75424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2DF02E-8D79-4F00-B6A4-3D8551B4C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418012"/>
            <a:ext cx="19577847" cy="1358537"/>
          </a:xfrm>
        </p:spPr>
        <p:txBody>
          <a:bodyPr/>
          <a:lstStyle/>
          <a:p>
            <a:r>
              <a:rPr lang="pt-PT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A Saúde Israelita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F7DC285-22D4-449D-876F-C9EFFDDC2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10" y="2037806"/>
            <a:ext cx="23800524" cy="11646443"/>
          </a:xfrm>
        </p:spPr>
        <p:txBody>
          <a:bodyPr>
            <a:normAutofit lnSpcReduction="10000"/>
          </a:bodyPr>
          <a:lstStyle/>
          <a:p>
            <a:r>
              <a:rPr lang="pt-PT" sz="66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CONTÁGIO</a:t>
            </a:r>
            <a:r>
              <a:rPr lang="pt-PT" sz="6600" dirty="0">
                <a:latin typeface="Bahnschrift SemiBold" panose="020B0502040204020203" pitchFamily="34" charset="0"/>
              </a:rPr>
              <a:t> - O isolamento de vítimas de várias doenças contagiosas, de distúrbios da pele e de lepra, no código sanitário moisaico </a:t>
            </a:r>
            <a:r>
              <a:rPr lang="pt-PT" sz="66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(Levítico 13:1-46)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CULTIVO DA TERRA </a:t>
            </a:r>
            <a:r>
              <a:rPr lang="pt-PT" sz="6600" dirty="0">
                <a:latin typeface="Bahnschrift SemiBold" panose="020B0502040204020203" pitchFamily="34" charset="0"/>
              </a:rPr>
              <a:t>- Outra medida com implicações sanitárias tinha que a ver com o cultivo da terra; Segundo o código moisaico, a terra devia ser deixada a descansar cada sétimo anos ver </a:t>
            </a:r>
            <a:r>
              <a:rPr lang="pt-PT" sz="66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Lev. 25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Doença </a:t>
            </a:r>
            <a:r>
              <a:rPr lang="pt-PT" sz="6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- </a:t>
            </a:r>
            <a:r>
              <a:rPr lang="pt-PT" sz="6600" dirty="0">
                <a:latin typeface="Bahnschrift SemiBold" panose="020B0502040204020203" pitchFamily="34" charset="0"/>
              </a:rPr>
              <a:t>Moisés referiu-se a algumas doenças endémicas sofridas pelos Hebreus no deserto, fornecendo </a:t>
            </a:r>
          </a:p>
          <a:p>
            <a:pPr marL="0" indent="0">
              <a:buNone/>
            </a:pPr>
            <a:r>
              <a:rPr lang="pt-PT" sz="6600" dirty="0">
                <a:latin typeface="Bahnschrift SemiBold" panose="020B0502040204020203" pitchFamily="34" charset="0"/>
              </a:rPr>
              <a:t>tanto uma descrição das doenças como os </a:t>
            </a:r>
          </a:p>
          <a:p>
            <a:pPr marL="0" indent="0">
              <a:buNone/>
            </a:pPr>
            <a:r>
              <a:rPr lang="pt-PT" sz="6600" dirty="0" err="1">
                <a:latin typeface="Bahnschrift SemiBold" panose="020B0502040204020203" pitchFamily="34" charset="0"/>
              </a:rPr>
              <a:t>respectivos</a:t>
            </a:r>
            <a:r>
              <a:rPr lang="pt-PT" sz="6600" dirty="0">
                <a:latin typeface="Bahnschrift SemiBold" panose="020B0502040204020203" pitchFamily="34" charset="0"/>
              </a:rPr>
              <a:t> diagnósticos </a:t>
            </a:r>
            <a:r>
              <a:rPr lang="pt-PT" sz="66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(Levítico 13:1-46).</a:t>
            </a:r>
            <a:r>
              <a:rPr lang="pt-PT" sz="6600" dirty="0">
                <a:latin typeface="Bahnschrift SemiBold" panose="020B0502040204020203" pitchFamily="34" charset="0"/>
              </a:rPr>
              <a:t> </a:t>
            </a:r>
            <a:endParaRPr lang="pt-PT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320585"/>
      </p:ext>
    </p:extLst>
  </p:cSld>
  <p:clrMapOvr>
    <a:masterClrMapping/>
  </p:clrMapOvr>
  <p:transition spd="slow" advTm="89492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AA1D3E-F699-4EFB-92E6-63B327D77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81" y="209006"/>
            <a:ext cx="23304139" cy="1358537"/>
          </a:xfrm>
        </p:spPr>
        <p:txBody>
          <a:bodyPr/>
          <a:lstStyle/>
          <a:p>
            <a:r>
              <a:rPr lang="pt-PT" sz="72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Terça, Levíticos 13-53 A Função Sanitarista do Sacerdote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38BA074-9FD3-49AE-8FF9-9D8EA33DA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1" y="1750423"/>
            <a:ext cx="23852779" cy="11724821"/>
          </a:xfrm>
        </p:spPr>
        <p:txBody>
          <a:bodyPr>
            <a:normAutofit fontScale="25000" lnSpcReduction="20000"/>
          </a:bodyPr>
          <a:lstStyle/>
          <a:p>
            <a:r>
              <a:rPr lang="pt-PT" sz="35200" dirty="0">
                <a:latin typeface="Bahnschrift SemiBold" panose="020B0502040204020203" pitchFamily="34" charset="0"/>
              </a:rPr>
              <a:t>A Bíblia, especialmente no Velho Testamento, fala muitas vezes sobre o problema de lepra. </a:t>
            </a:r>
          </a:p>
          <a:p>
            <a:r>
              <a:rPr lang="pt-PT" sz="35200" dirty="0">
                <a:latin typeface="Bahnschrift SemiBold" panose="020B0502040204020203" pitchFamily="34" charset="0"/>
              </a:rPr>
              <a:t>Quando se fala de pessoas leprosas, a palavra significa uma doença da pele, e pode abranger tipos diferentes de doenças. </a:t>
            </a:r>
          </a:p>
          <a:p>
            <a:r>
              <a:rPr lang="pt-PT" sz="35200" dirty="0">
                <a:latin typeface="Bahnschrift SemiBold" panose="020B0502040204020203" pitchFamily="34" charset="0"/>
              </a:rPr>
              <a:t>Em outros casos, a mesma palavra fala de manchas em roupas ou paredes, algo que nós poderíamos chamar hoje de fungo ou mofo.</a:t>
            </a:r>
          </a:p>
          <a:p>
            <a:endParaRPr lang="pt-PT" sz="6400" dirty="0">
              <a:solidFill>
                <a:srgbClr val="FFFF00"/>
              </a:solidFill>
              <a:latin typeface="Bahnschrift SemiBold" panose="020B0502040204020203" pitchFamily="34" charset="0"/>
            </a:endParaRPr>
          </a:p>
          <a:p>
            <a:r>
              <a:rPr lang="pt-P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9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6982">
        <p15:prstTrans prst="wind"/>
      </p:transition>
    </mc:Choice>
    <mc:Fallback xmlns="">
      <p:transition spd="slow" advTm="8698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82CEA98-AE05-45E6-B229-FAB1CBB5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34" y="522515"/>
            <a:ext cx="23617646" cy="12827726"/>
          </a:xfrm>
        </p:spPr>
        <p:txBody>
          <a:bodyPr>
            <a:normAutofit/>
          </a:bodyPr>
          <a:lstStyle/>
          <a:p>
            <a:r>
              <a:rPr lang="pt-PT" sz="8600" dirty="0">
                <a:latin typeface="Bahnschrift SemiBold" panose="020B0502040204020203" pitchFamily="34" charset="0"/>
              </a:rPr>
              <a:t>Na lei que Deus deu aos israelitas, uma pessoa leprosa foi considerada imunda </a:t>
            </a:r>
            <a:r>
              <a:rPr lang="pt-PT" sz="8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Levítico 13:2-3 </a:t>
            </a:r>
          </a:p>
          <a:p>
            <a:r>
              <a:rPr lang="pt-PT" sz="8600" dirty="0">
                <a:latin typeface="Bahnschrift SemiBold" panose="020B0502040204020203" pitchFamily="34" charset="0"/>
              </a:rPr>
              <a:t>A doença foi vista como uma praga. Às vezes, a praga foi enviada por Deus para repreender o povo desobediente </a:t>
            </a:r>
            <a:r>
              <a:rPr lang="pt-PT" sz="8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(Levítico 14:34).</a:t>
            </a:r>
          </a:p>
          <a:p>
            <a:r>
              <a:rPr lang="pt-PT" sz="8600" dirty="0">
                <a:latin typeface="Bahnschrift SemiBold" panose="020B0502040204020203" pitchFamily="34" charset="0"/>
              </a:rPr>
              <a:t>As instruções sobre a lepra, obviamente, serviam para conter uma doença maligna</a:t>
            </a:r>
          </a:p>
          <a:p>
            <a:r>
              <a:rPr lang="pt-PT" sz="8600" dirty="0">
                <a:latin typeface="Bahnschrift SemiBold" panose="020B0502040204020203" pitchFamily="34" charset="0"/>
              </a:rPr>
              <a:t>Os sacerdotes deveriam cuidarem para que as doenças não se espalhassem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539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3105">
        <p14:doors dir="vert"/>
      </p:transition>
    </mc:Choice>
    <mc:Fallback xmlns="">
      <p:transition spd="slow" advTm="63105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30AC2-E3F8-421B-A2BB-DADABC1FD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139" y="444138"/>
            <a:ext cx="18808222" cy="772241"/>
          </a:xfrm>
        </p:spPr>
        <p:txBody>
          <a:bodyPr/>
          <a:lstStyle/>
          <a:p>
            <a:r>
              <a:rPr lang="pt-PT" sz="60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A Saúde de Israel em Geral dependia de sua obediência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91E3519-D857-47C7-BD71-667BA20FC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09" y="1645920"/>
            <a:ext cx="23852777" cy="12038330"/>
          </a:xfrm>
        </p:spPr>
        <p:txBody>
          <a:bodyPr>
            <a:normAutofit fontScale="92500"/>
          </a:bodyPr>
          <a:lstStyle/>
          <a:p>
            <a:r>
              <a:rPr lang="pt-PT" sz="8800" dirty="0">
                <a:latin typeface="Bahnschrift SemiBold" panose="020B0502040204020203" pitchFamily="34" charset="0"/>
              </a:rPr>
              <a:t>Há, pelo menos, duas lições espirituais das ordens sobre a lepra:</a:t>
            </a:r>
          </a:p>
          <a:p>
            <a:r>
              <a:rPr lang="pt-PT" sz="88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1. A importância da obediência. </a:t>
            </a:r>
          </a:p>
          <a:p>
            <a:r>
              <a:rPr lang="pt-PT" sz="8800" dirty="0">
                <a:latin typeface="Bahnschrift SemiBold" panose="020B0502040204020203" pitchFamily="34" charset="0"/>
              </a:rPr>
              <a:t>Entre as últimas orientações dadas por Moisés ao</a:t>
            </a:r>
          </a:p>
          <a:p>
            <a:pPr marL="0" indent="0">
              <a:buNone/>
            </a:pPr>
            <a:r>
              <a:rPr lang="pt-PT" sz="8800" dirty="0">
                <a:latin typeface="Bahnschrift SemiBold" panose="020B0502040204020203" pitchFamily="34" charset="0"/>
              </a:rPr>
              <a:t>povo de Israel são estas palavras: </a:t>
            </a:r>
            <a:r>
              <a:rPr lang="pt-PT" sz="88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“Guarda-te da praga da lepra e tem diligente cuidado de fazer          segundo tudo o que te ensinarem os levitas; como lhes tenho ordenado terás cuidado de o fazer” </a:t>
            </a:r>
            <a:r>
              <a:rPr lang="pt-PT" sz="8800" dirty="0" err="1">
                <a:solidFill>
                  <a:srgbClr val="FFFF00"/>
                </a:solidFill>
                <a:latin typeface="Bahnschrift SemiBold" panose="020B0502040204020203" pitchFamily="34" charset="0"/>
              </a:rPr>
              <a:t>Deut</a:t>
            </a:r>
            <a:r>
              <a:rPr lang="pt-PT" sz="88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 24:8</a:t>
            </a:r>
          </a:p>
          <a:p>
            <a:endParaRPr lang="pt-PT" sz="6000" dirty="0">
              <a:solidFill>
                <a:srgbClr val="FF0000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76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19146">
        <p14:prism/>
      </p:transition>
    </mc:Choice>
    <mc:Fallback xmlns="">
      <p:transition spd="slow" advTm="119146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2B0C58F-C1A4-4264-BF52-51344C3DD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34" y="574766"/>
            <a:ext cx="23565395" cy="12723223"/>
          </a:xfrm>
        </p:spPr>
        <p:txBody>
          <a:bodyPr>
            <a:normAutofit/>
          </a:bodyPr>
          <a:lstStyle/>
          <a:p>
            <a:r>
              <a:rPr lang="pt-PT" sz="88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2. A necessidade de distinguir entre o limpo e o imundo. </a:t>
            </a:r>
          </a:p>
          <a:p>
            <a:r>
              <a:rPr lang="pt-PT" sz="8800" dirty="0">
                <a:latin typeface="Bahnschrift SemiBold" panose="020B0502040204020203" pitchFamily="34" charset="0"/>
              </a:rPr>
              <a:t>A chave ao entendimento deste significado da lepra aparece em Levítico 14:54-57 – “Esta é a lei de toda sorte de praga de lepra, e de tinha, e da lepra das vestes, e das casas, e da inchação, e da pústula, e das manchas lustrosas, para ensinar quando qualquer coisa é limpa ou imunda. Esta é a lei da lepra.”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54218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63039">
        <p15:prstTrans prst="fallOver"/>
      </p:transition>
    </mc:Choice>
    <mc:Fallback xmlns="">
      <p:transition spd="slow" advTm="163039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DA2FB6F-072A-453C-ACDF-F8DE381D2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31" y="339634"/>
            <a:ext cx="23878904" cy="13161735"/>
          </a:xfrm>
        </p:spPr>
        <p:txBody>
          <a:bodyPr>
            <a:normAutofit lnSpcReduction="10000"/>
          </a:bodyPr>
          <a:lstStyle/>
          <a:p>
            <a:r>
              <a:rPr lang="pt-PT" sz="8000" dirty="0">
                <a:latin typeface="Bahnschrift SemiBold" panose="020B0502040204020203" pitchFamily="34" charset="0"/>
              </a:rPr>
              <a:t>Deus usou coisas físicas para ensinar princípios espirituais.</a:t>
            </a:r>
          </a:p>
          <a:p>
            <a:r>
              <a:rPr lang="pt-PT" sz="8000" dirty="0">
                <a:latin typeface="Bahnschrift SemiBold" panose="020B0502040204020203" pitchFamily="34" charset="0"/>
              </a:rPr>
              <a:t>Quando foi descoberta a imundícia da lepra, não mediam esforço para se livrarem dela. </a:t>
            </a:r>
          </a:p>
          <a:p>
            <a:r>
              <a:rPr lang="pt-PT" sz="8000" dirty="0">
                <a:latin typeface="Bahnschrift SemiBold" panose="020B0502040204020203" pitchFamily="34" charset="0"/>
              </a:rPr>
              <a:t>Pessoas leprosas foram publicamente identificadas e afastadas da congregação para não contaminar outros. </a:t>
            </a:r>
          </a:p>
          <a:p>
            <a:r>
              <a:rPr lang="pt-PT" sz="8000" dirty="0">
                <a:latin typeface="Bahnschrift SemiBold" panose="020B0502040204020203" pitchFamily="34" charset="0"/>
              </a:rPr>
              <a:t>Quando as tentativas de purificar as casas não foram bem-sucedidas, foi necessário derrubar casas inteiras para não deixar a praga se espalhar Lev 14:43-45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8686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4">
        <p14:gallery dir="l"/>
      </p:transition>
    </mc:Choice>
    <mc:Fallback xmlns="">
      <p:transition spd="slow" advTm="80004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F35D0C9-1A98-4E50-9B1D-D24E0C316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37" y="940526"/>
            <a:ext cx="23460891" cy="12383588"/>
          </a:xfrm>
        </p:spPr>
        <p:txBody>
          <a:bodyPr>
            <a:normAutofit fontScale="92500" lnSpcReduction="10000"/>
          </a:bodyPr>
          <a:lstStyle/>
          <a:p>
            <a:r>
              <a:rPr lang="pt-PT" sz="9500" dirty="0">
                <a:latin typeface="Bahnschrift SemiBold" panose="020B0502040204020203" pitchFamily="34" charset="0"/>
              </a:rPr>
              <a:t>As mesmas leis sobre a lepra não se aplicam hoje, mas os princípios que aprendemos delas têm muita importância para nós.</a:t>
            </a:r>
          </a:p>
          <a:p>
            <a:r>
              <a:rPr lang="pt-PT" sz="9500" dirty="0">
                <a:latin typeface="Bahnschrift SemiBold" panose="020B0502040204020203" pitchFamily="34" charset="0"/>
              </a:rPr>
              <a:t>Devemos ser obedientes a todas as instruções que o Senhor nos deu</a:t>
            </a:r>
          </a:p>
          <a:p>
            <a:r>
              <a:rPr lang="pt-PT" sz="9500" dirty="0">
                <a:latin typeface="Bahnschrift SemiBold" panose="020B0502040204020203" pitchFamily="34" charset="0"/>
              </a:rPr>
              <a:t>E quando a imundícia do pecado invade nossa</a:t>
            </a:r>
          </a:p>
          <a:p>
            <a:pPr marL="0" indent="0">
              <a:buNone/>
            </a:pPr>
            <a:r>
              <a:rPr lang="pt-PT" sz="9500" dirty="0">
                <a:latin typeface="Bahnschrift SemiBold" panose="020B0502040204020203" pitchFamily="34" charset="0"/>
              </a:rPr>
              <a:t>vida, devemos agir com urgência para </a:t>
            </a:r>
          </a:p>
          <a:p>
            <a:pPr marL="0" indent="0">
              <a:buNone/>
            </a:pPr>
            <a:r>
              <a:rPr lang="pt-PT" sz="9500" dirty="0">
                <a:latin typeface="Bahnschrift SemiBold" panose="020B0502040204020203" pitchFamily="34" charset="0"/>
              </a:rPr>
              <a:t>eliminá-lo, mesmo se forem necessárias medidas radicais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2082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76">
        <p14:prism isContent="1"/>
      </p:transition>
    </mc:Choice>
    <mc:Fallback xmlns="">
      <p:transition spd="slow" advTm="71776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509BE-8564-4111-8FEC-810D0A145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6" y="365760"/>
            <a:ext cx="20926697" cy="1227909"/>
          </a:xfrm>
        </p:spPr>
        <p:txBody>
          <a:bodyPr/>
          <a:lstStyle/>
          <a:p>
            <a:r>
              <a:rPr lang="pt-PT" sz="66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QUARTA, A Função Urbanista do Sacerdote Levítico 14:36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E68628E-4087-4126-8784-F9EEF7C13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06" y="1593668"/>
            <a:ext cx="23774400" cy="12090581"/>
          </a:xfrm>
        </p:spPr>
        <p:txBody>
          <a:bodyPr>
            <a:normAutofit lnSpcReduction="10000"/>
          </a:bodyPr>
          <a:lstStyle/>
          <a:p>
            <a:r>
              <a:rPr lang="pt-PT" sz="6000" dirty="0">
                <a:latin typeface="Bahnschrift SemiBold" panose="020B0502040204020203" pitchFamily="34" charset="0"/>
              </a:rPr>
              <a:t>O que é Urbanista? Urbanista é aquele que urbaniza e urbanizar vem do termo urbanismo “conjunto das questões relativas a arte de edificar uma cidade”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Em geral o urbanismo é a ciência que se ocupa da organização de um espaço urbano acompanhando seu desenvolvimento com o objetivo de buscar a melhor localização para as ruas, para os edifícios, as instalações públicas de maneira que a população que viva nestes espaços encontre um lugar agradável e também cômodo e com adequadas condições sanitárias para viver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Em resumo, o urbanismo estuda as formas de apresentação do espaço urbano e procura caminhos para melhorar a qualidade de vida dos cidadãos através das diversas transformações que pode oferecer a determinado espaço.</a:t>
            </a:r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1844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99103">
        <p:dissolve/>
      </p:transition>
    </mc:Choice>
    <mc:Fallback xmlns="">
      <p:transition spd="slow" advTm="99103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E9500B2-BB74-4C9C-B9EA-7F1631A65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418012"/>
            <a:ext cx="23774399" cy="13036732"/>
          </a:xfrm>
        </p:spPr>
        <p:txBody>
          <a:bodyPr>
            <a:normAutofit fontScale="92500" lnSpcReduction="10000"/>
          </a:bodyPr>
          <a:lstStyle/>
          <a:p>
            <a:r>
              <a:rPr lang="pt-PT" sz="6000" dirty="0">
                <a:latin typeface="Bahnschrift SemiBold" panose="020B0502040204020203" pitchFamily="34" charset="0"/>
              </a:rPr>
              <a:t>O Sacerdote era responsável por acomodar da melhor maneira possível os israelitas no deserto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Afim de dar ao povo maior segurança, principalmente à saúde, fiscalizavam uma casa com suspeita de doenças contagiosas como a lepra e a tinha</a:t>
            </a:r>
          </a:p>
          <a:p>
            <a:r>
              <a:rPr lang="pt-PT" sz="60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E o sacerdote ordenará que desocupem a casa, antes que entre para examinar a praga, para que tudo o que está na casa não seja contaminado; e depois entrará o sacerdote, para examinar a casa; Levítico 14:36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Se verificada alguma praga o sacerdote acionava os meios de limpeza, cura e prevenção de contaminação aos outros moradores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Neste cuidado chegavam até destruir a casa levando as pedras e utensílios, inclusive toda roupa para serem queimados bem distante do arraial.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Seus donos ficavam separados dos outros até serem totalmente curados</a:t>
            </a:r>
          </a:p>
        </p:txBody>
      </p:sp>
    </p:spTree>
    <p:extLst>
      <p:ext uri="{BB962C8B-B14F-4D97-AF65-F5344CB8AC3E}">
        <p14:creationId xmlns:p14="http://schemas.microsoft.com/office/powerpoint/2010/main" val="172087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2448">
        <p14:switch dir="r"/>
      </p:transition>
    </mc:Choice>
    <mc:Fallback xmlns="">
      <p:transition spd="slow" advTm="102448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C5DFF6-A030-4DE4-B56B-467A39FB9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0" y="235132"/>
            <a:ext cx="23931155" cy="1854926"/>
          </a:xfrm>
        </p:spPr>
        <p:txBody>
          <a:bodyPr/>
          <a:lstStyle/>
          <a:p>
            <a:r>
              <a:rPr lang="pt-PT" sz="72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QUINTA, A Função Civil dos Sacerdotes Levíticos 27:18-23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03F59AF-45A4-4681-BCB2-664A24BDC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30" y="1619794"/>
            <a:ext cx="23912153" cy="11829324"/>
          </a:xfrm>
        </p:spPr>
        <p:txBody>
          <a:bodyPr>
            <a:normAutofit fontScale="92500" lnSpcReduction="10000"/>
          </a:bodyPr>
          <a:lstStyle/>
          <a:p>
            <a:r>
              <a:rPr lang="pt-PT" sz="6000" dirty="0">
                <a:latin typeface="Bahnschrift SemiBold" panose="020B0502040204020203" pitchFamily="34" charset="0"/>
              </a:rPr>
              <a:t>Civil é uma palavra de origem latim mais propriamente dita </a:t>
            </a:r>
            <a:r>
              <a:rPr lang="pt-PT" sz="6000" dirty="0" err="1">
                <a:latin typeface="Bahnschrift SemiBold" panose="020B0502040204020203" pitchFamily="34" charset="0"/>
              </a:rPr>
              <a:t>civilis</a:t>
            </a:r>
            <a:r>
              <a:rPr lang="pt-PT" sz="6000" dirty="0">
                <a:latin typeface="Bahnschrift SemiBold" panose="020B0502040204020203" pitchFamily="34" charset="0"/>
              </a:rPr>
              <a:t>. Civil que tem o significado de cidadão; Essa mesma nomenclatura pode ser utilizada também para nomear algo relativo aos cidadãos de um país e também, para denominar algo que é feito segundo as leis não religiosas, ou seja, um ato civil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 </a:t>
            </a:r>
            <a:r>
              <a:rPr lang="pt-PT" sz="60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O Voto ao Senhor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Era uma decisão voluntária da parte de algum israelita, Para se dar a si mesmo e as suas possessões a Jeová.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Sendo que nem toda pessoa que fazia votos teria a oportunidade de servir</a:t>
            </a:r>
          </a:p>
          <a:p>
            <a:pPr marL="0" indent="0">
              <a:buNone/>
            </a:pPr>
            <a:r>
              <a:rPr lang="pt-PT" sz="6000" dirty="0">
                <a:latin typeface="Bahnschrift SemiBold" panose="020B0502040204020203" pitchFamily="34" charset="0"/>
              </a:rPr>
              <a:t>no Tabernáculo, os que não o podiam fazer pagariam seus votos através de grandes ofertas</a:t>
            </a:r>
          </a:p>
          <a:p>
            <a:pPr marL="0" indent="0">
              <a:buNone/>
            </a:pPr>
            <a:r>
              <a:rPr lang="pt-PT" sz="6000" dirty="0">
                <a:latin typeface="Bahnschrift SemiBold" panose="020B0502040204020203" pitchFamily="34" charset="0"/>
              </a:rPr>
              <a:t>     .O tamanho da oferta decidido pelo sacerdote, conforme a possibilidades do ofertante.</a:t>
            </a:r>
          </a:p>
        </p:txBody>
      </p:sp>
    </p:spTree>
    <p:extLst>
      <p:ext uri="{BB962C8B-B14F-4D97-AF65-F5344CB8AC3E}">
        <p14:creationId xmlns:p14="http://schemas.microsoft.com/office/powerpoint/2010/main" val="233835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5281">
        <p14:vortex dir="r"/>
      </p:transition>
    </mc:Choice>
    <mc:Fallback xmlns="">
      <p:transition spd="slow" advTm="105281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6C49E95-B760-4917-B1ED-AA2BA53F6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32" y="313508"/>
            <a:ext cx="23878902" cy="13370741"/>
          </a:xfrm>
        </p:spPr>
        <p:txBody>
          <a:bodyPr>
            <a:normAutofit fontScale="92500"/>
          </a:bodyPr>
          <a:lstStyle/>
          <a:p>
            <a:r>
              <a:rPr lang="pt-PT" sz="7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Pessoas e posses prometidas </a:t>
            </a:r>
            <a:r>
              <a:rPr lang="pt-PT" sz="7200" dirty="0">
                <a:latin typeface="Bahnschrift SemiBold" panose="020B0502040204020203" pitchFamily="34" charset="0"/>
              </a:rPr>
              <a:t>para o serviço de Jeová podiam ser resgatadas, exceto no caso de que tratasse de um </a:t>
            </a:r>
            <a:r>
              <a:rPr lang="pt-PT" sz="72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animal</a:t>
            </a:r>
            <a:r>
              <a:rPr lang="pt-PT" sz="7200" dirty="0">
                <a:latin typeface="Bahnschrift SemiBold" panose="020B0502040204020203" pitchFamily="34" charset="0"/>
              </a:rPr>
              <a:t> trazido como oferta, </a:t>
            </a:r>
          </a:p>
          <a:p>
            <a:r>
              <a:rPr lang="pt-PT" sz="7200" dirty="0">
                <a:latin typeface="Bahnschrift SemiBold" panose="020B0502040204020203" pitchFamily="34" charset="0"/>
              </a:rPr>
              <a:t>27.13 A adição da </a:t>
            </a:r>
            <a:r>
              <a:rPr lang="pt-PT" sz="7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quinta parte, 20% </a:t>
            </a:r>
            <a:r>
              <a:rPr lang="pt-PT" sz="7200" dirty="0">
                <a:latin typeface="Bahnschrift SemiBold" panose="020B0502040204020203" pitchFamily="34" charset="0"/>
              </a:rPr>
              <a:t>sobre o valor do voto, servia para impedir que o servos de Deus fizessem votos impensados.</a:t>
            </a:r>
          </a:p>
          <a:p>
            <a:r>
              <a:rPr lang="pt-PT" sz="7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27.16 Semente necessária</a:t>
            </a:r>
            <a:r>
              <a:rPr lang="pt-PT" sz="7200" dirty="0">
                <a:latin typeface="Bahnschrift SemiBold" panose="020B0502040204020203" pitchFamily="34" charset="0"/>
              </a:rPr>
              <a:t>. Aqui vemos a origem da ideia do alqueire, que é uma medida de semente. </a:t>
            </a:r>
          </a:p>
          <a:p>
            <a:r>
              <a:rPr lang="pt-PT" sz="7200" dirty="0">
                <a:latin typeface="Bahnschrift SemiBold" panose="020B0502040204020203" pitchFamily="34" charset="0"/>
              </a:rPr>
              <a:t>Hoje, avaliamos o terreno com alqueires vinculados medidas métricas, o que é injusto, pois algumas áreas de pântano, rochas ou florestas, são impróprias para semente, e desvalorizadas. O valor real da terra é a ceifa que produz.</a:t>
            </a:r>
          </a:p>
        </p:txBody>
      </p:sp>
    </p:spTree>
    <p:extLst>
      <p:ext uri="{BB962C8B-B14F-4D97-AF65-F5344CB8AC3E}">
        <p14:creationId xmlns:p14="http://schemas.microsoft.com/office/powerpoint/2010/main" val="64219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9760">
        <p14:shred/>
      </p:transition>
    </mc:Choice>
    <mc:Fallback xmlns="">
      <p:transition spd="slow" advTm="10976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7926935-C01C-4B52-AAE9-56663F5B6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235131"/>
            <a:ext cx="23617645" cy="13219612"/>
          </a:xfrm>
        </p:spPr>
        <p:txBody>
          <a:bodyPr>
            <a:normAutofit fontScale="92500" lnSpcReduction="10000"/>
          </a:bodyPr>
          <a:lstStyle/>
          <a:p>
            <a:r>
              <a:rPr lang="pt-PT" sz="80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Dedicar</a:t>
            </a:r>
            <a:r>
              <a:rPr lang="pt-PT" sz="8000" dirty="0">
                <a:latin typeface="Bahnschrift SemiBold" panose="020B0502040204020203" pitchFamily="34" charset="0"/>
              </a:rPr>
              <a:t>. O verbo em hebraico é </a:t>
            </a:r>
            <a:r>
              <a:rPr lang="pt-PT" sz="8000" dirty="0" err="1">
                <a:latin typeface="Bahnschrift SemiBold" panose="020B0502040204020203" pitchFamily="34" charset="0"/>
              </a:rPr>
              <a:t>hiqdish</a:t>
            </a:r>
            <a:r>
              <a:rPr lang="pt-PT" sz="8000" dirty="0">
                <a:latin typeface="Bahnschrift SemiBold" panose="020B0502040204020203" pitchFamily="34" charset="0"/>
              </a:rPr>
              <a:t>, “causar a ser </a:t>
            </a:r>
            <a:r>
              <a:rPr lang="pt-PT" sz="8000" dirty="0" err="1">
                <a:latin typeface="Bahnschrift SemiBold" panose="020B0502040204020203" pitchFamily="34" charset="0"/>
              </a:rPr>
              <a:t>qadosh</a:t>
            </a:r>
            <a:r>
              <a:rPr lang="pt-PT" sz="8000" dirty="0">
                <a:latin typeface="Bahnschrift SemiBold" panose="020B0502040204020203" pitchFamily="34" charset="0"/>
              </a:rPr>
              <a:t>, ou santo”. Não é exatamente “santificar” no sentido ético-religioso: é “separar para o serviço de Jeová” (que é uma parte integrante de ser santo). </a:t>
            </a:r>
          </a:p>
          <a:p>
            <a:r>
              <a:rPr lang="pt-PT" sz="8000" dirty="0">
                <a:latin typeface="Bahnschrift SemiBold" panose="020B0502040204020203" pitchFamily="34" charset="0"/>
              </a:rPr>
              <a:t>Esse </a:t>
            </a:r>
            <a:r>
              <a:rPr lang="pt-PT" sz="80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campo</a:t>
            </a:r>
            <a:r>
              <a:rPr lang="pt-PT" sz="8000" dirty="0">
                <a:latin typeface="Bahnschrift SemiBold" panose="020B0502040204020203" pitchFamily="34" charset="0"/>
              </a:rPr>
              <a:t> não era livre para ser dado à obra de Deus, já que haveria de </a:t>
            </a:r>
            <a:r>
              <a:rPr lang="pt-PT" sz="80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voltar para a família que o herdou</a:t>
            </a:r>
            <a:r>
              <a:rPr lang="pt-PT" sz="8000" dirty="0">
                <a:latin typeface="Bahnschrift SemiBold" panose="020B0502040204020203" pitchFamily="34" charset="0"/>
              </a:rPr>
              <a:t>; era apenas </a:t>
            </a:r>
            <a:r>
              <a:rPr lang="pt-PT" sz="80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emprestado.</a:t>
            </a:r>
          </a:p>
          <a:p>
            <a:r>
              <a:rPr lang="pt-PT" sz="8000" dirty="0">
                <a:latin typeface="Bahnschrift SemiBold" panose="020B0502040204020203" pitchFamily="34" charset="0"/>
              </a:rPr>
              <a:t>27.26 O que já havia sido divinamente decretado e que pertencia ao Senhor, não podia ser votado a Ele. </a:t>
            </a:r>
          </a:p>
          <a:p>
            <a:r>
              <a:rPr lang="pt-PT" sz="8000" dirty="0">
                <a:latin typeface="Bahnschrift SemiBold" panose="020B0502040204020203" pitchFamily="34" charset="0"/>
              </a:rPr>
              <a:t>Seria um contrassenso oferecer em voto ao Senhor aquilo que já lhe pertencia.</a:t>
            </a:r>
          </a:p>
        </p:txBody>
      </p:sp>
    </p:spTree>
    <p:extLst>
      <p:ext uri="{BB962C8B-B14F-4D97-AF65-F5344CB8AC3E}">
        <p14:creationId xmlns:p14="http://schemas.microsoft.com/office/powerpoint/2010/main" val="280231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71">
        <p14:ferris dir="l"/>
      </p:transition>
    </mc:Choice>
    <mc:Fallback xmlns="">
      <p:transition spd="slow" advTm="75971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18BE06-BE9D-4589-B986-5DA41214F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313510"/>
            <a:ext cx="23774400" cy="914399"/>
          </a:xfrm>
        </p:spPr>
        <p:txBody>
          <a:bodyPr/>
          <a:lstStyle/>
          <a:p>
            <a:r>
              <a:rPr lang="pt-PT" sz="6000" dirty="0">
                <a:solidFill>
                  <a:srgbClr val="FFFF00"/>
                </a:solidFill>
                <a:highlight>
                  <a:srgbClr val="000000"/>
                </a:highlight>
                <a:latin typeface="Arial Rounded MT Bold" panose="020F0704030504030204" pitchFamily="34" charset="0"/>
              </a:rPr>
              <a:t>Sexta, A Função administrativa do Sacerdote Números 18:21-28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800D023-1E8A-4B5D-A304-76031ADA9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6914"/>
            <a:ext cx="24382413" cy="12247335"/>
          </a:xfrm>
        </p:spPr>
        <p:txBody>
          <a:bodyPr>
            <a:normAutofit/>
          </a:bodyPr>
          <a:lstStyle/>
          <a:p>
            <a:r>
              <a:rPr lang="pt-PT" sz="6600" dirty="0">
                <a:latin typeface="Arial Rounded MT Bold" panose="020F0704030504030204" pitchFamily="34" charset="0"/>
              </a:rPr>
              <a:t>A tribo de Levi não receberam herança em terras</a:t>
            </a:r>
          </a:p>
          <a:p>
            <a:r>
              <a:rPr lang="pt-PT" sz="6600" dirty="0">
                <a:latin typeface="Arial Rounded MT Bold" panose="020F0704030504030204" pitchFamily="34" charset="0"/>
              </a:rPr>
              <a:t>O Senhor era a sua própria herança</a:t>
            </a:r>
          </a:p>
          <a:p>
            <a:r>
              <a:rPr lang="pt-PT" sz="6600" dirty="0">
                <a:latin typeface="Arial Rounded MT Bold" panose="020F0704030504030204" pitchFamily="34" charset="0"/>
              </a:rPr>
              <a:t>Porque os dízimos dos filhos de Israel, que oferecerem ao Senhor em oferta alçada, tenho dado por herança aos levitas; porquanto eu lhes disse: No meio dos filhos de Israel nenhuma herança terão. Números 18:24</a:t>
            </a:r>
          </a:p>
          <a:p>
            <a:r>
              <a:rPr lang="pt-PT" sz="6600" dirty="0">
                <a:latin typeface="Arial Rounded MT Bold" panose="020F0704030504030204" pitchFamily="34" charset="0"/>
              </a:rPr>
              <a:t>Os sacerdotes Levitas eram responsáveis por administrar todos os dízimos e ofertas que chegavam das outras tribos </a:t>
            </a:r>
            <a:r>
              <a:rPr lang="pt-PT" sz="6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Num.18:8Disse mais o Senhor a Arão: Eis que eu te tenho dado a guarda das minhas ofertas alçadas, com todas as coisas santas dos filhos de Israel</a:t>
            </a:r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3201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5707">
        <p14:conveyor dir="l"/>
      </p:transition>
    </mc:Choice>
    <mc:Fallback xmlns="">
      <p:transition spd="slow" advTm="135707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E224A50-DD8D-4E03-A84F-55D9647F8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37" y="653143"/>
            <a:ext cx="23938276" cy="12801600"/>
          </a:xfrm>
        </p:spPr>
        <p:txBody>
          <a:bodyPr>
            <a:normAutofit fontScale="92500" lnSpcReduction="10000"/>
          </a:bodyPr>
          <a:lstStyle/>
          <a:p>
            <a:r>
              <a:rPr lang="pt-PT" sz="7800" dirty="0">
                <a:latin typeface="Arial Rounded MT Bold" panose="020F0704030504030204" pitchFamily="34" charset="0"/>
              </a:rPr>
              <a:t>Todos Levitas que recebiam sua parte também entregavam ofertas alçadas ao Senhor e aos sacerdotes</a:t>
            </a:r>
          </a:p>
          <a:p>
            <a:r>
              <a:rPr lang="pt-PT" sz="7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Assim também oferecereis ao Senhor uma oferta alçada de todos os vossos dízimos, que receberdes dos filhos de Israel, e deles dareis a oferta alçada do Senhor a Arão, o sacerdote. Números 18:28</a:t>
            </a:r>
          </a:p>
          <a:p>
            <a:r>
              <a:rPr lang="pt-PT" sz="7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Também falarás aos levitas, e dir-lhes-ás: Quando receberdes os dízimos dos filhos de Israel, que eu deles vos tenho dado por vossa herança, deles oferecereis uma oferta alçada ao Senhor, os dízimos dos dízimos. Números 18:26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6512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3866">
        <p14:window dir="vert"/>
      </p:transition>
    </mc:Choice>
    <mc:Fallback xmlns="">
      <p:transition spd="slow" advTm="103866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67B3218-2716-4C15-AD30-A384ED4FB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365760"/>
            <a:ext cx="23983406" cy="13088983"/>
          </a:xfrm>
        </p:spPr>
        <p:txBody>
          <a:bodyPr>
            <a:normAutofit fontScale="92500"/>
          </a:bodyPr>
          <a:lstStyle/>
          <a:p>
            <a:r>
              <a:rPr lang="pt-PT" sz="6000" dirty="0">
                <a:latin typeface="Arial Rounded MT Bold" panose="020F0704030504030204" pitchFamily="34" charset="0"/>
              </a:rPr>
              <a:t>Por isso diz que quando o povo dava os dízimos aos Levitas ficavam sem pecado e o pecado do povo ficava sobre os Levitas.</a:t>
            </a:r>
          </a:p>
          <a:p>
            <a:r>
              <a:rPr lang="pt-PT" sz="6000" dirty="0">
                <a:latin typeface="Arial Rounded MT Bold" panose="020F0704030504030204" pitchFamily="34" charset="0"/>
              </a:rPr>
              <a:t>Também os Levitas, de todos os dízimos que recebiam, tinham de dar uma décima parte do melhor dos dízimos aos sacerdotes, em oferta alçada, que é chamado o dízimo dos dízimos, e assim o pecado do povo, que estava sobre os Levitas, passavam para o sacerdote.</a:t>
            </a:r>
          </a:p>
          <a:p>
            <a:r>
              <a:rPr lang="pt-PT" sz="6000" dirty="0">
                <a:latin typeface="Arial Rounded MT Bold" panose="020F0704030504030204" pitchFamily="34" charset="0"/>
              </a:rPr>
              <a:t>Depois, o sacerdote, que recebia a oferta alçada (o dízimo dos dízimos dos Levitas) pela qual ele exercia o seu sacerdócio, dava a porção de Deus sobre o altar, e assim expiava o pecado de todos.</a:t>
            </a:r>
          </a:p>
          <a:p>
            <a:r>
              <a:rPr lang="pt-PT" sz="6000" dirty="0">
                <a:latin typeface="Arial Rounded MT Bold" panose="020F0704030504030204" pitchFamily="34" charset="0"/>
              </a:rPr>
              <a:t>Mas o pecado de todos caia sobre o sumo sacerdote, que, uma vez por ano, entrava no lugar santíssimo com o sangue para a expiação dos seus próprios pecados e dos pecados de todo o povo de Israel.</a:t>
            </a:r>
          </a:p>
        </p:txBody>
      </p:sp>
    </p:spTree>
    <p:extLst>
      <p:ext uri="{BB962C8B-B14F-4D97-AF65-F5344CB8AC3E}">
        <p14:creationId xmlns:p14="http://schemas.microsoft.com/office/powerpoint/2010/main" val="157470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8899">
        <p15:prstTrans prst="pageCurlDouble"/>
      </p:transition>
    </mc:Choice>
    <mc:Fallback xmlns="">
      <p:transition spd="slow" advTm="78899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F090D0-5A06-4EFE-B2F8-8FB798906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261258"/>
            <a:ext cx="23696023" cy="1149531"/>
          </a:xfrm>
        </p:spPr>
        <p:txBody>
          <a:bodyPr/>
          <a:lstStyle/>
          <a:p>
            <a:r>
              <a:rPr lang="pt-PT" sz="72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Sábado, A Função Judicial do Sacerdote, Números 5:11-22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9088576-9C17-45B3-A519-DB69B102C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619794"/>
            <a:ext cx="23696023" cy="11803198"/>
          </a:xfrm>
        </p:spPr>
        <p:txBody>
          <a:bodyPr>
            <a:normAutofit lnSpcReduction="10000"/>
          </a:bodyPr>
          <a:lstStyle/>
          <a:p>
            <a:r>
              <a:rPr lang="pt-PT" sz="78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O Teste da Mulher suspeita de Adultério</a:t>
            </a:r>
          </a:p>
          <a:p>
            <a:r>
              <a:rPr lang="pt-PT" sz="6600" dirty="0">
                <a:latin typeface="Bahnschrift SemiBold" panose="020B0502040204020203" pitchFamily="34" charset="0"/>
              </a:rPr>
              <a:t>Então o Senhor disse a Moisés: “Diga o seguinte aos israelitas: Se a mulher de alguém se desviar e lhe for infiel, e outro homem deitar-se com ela, e isso estiver oculto de seu marido, e a impureza dela não for descoberta, por não haver testemunha contra ela nem ter ela sido pega no ato; </a:t>
            </a:r>
          </a:p>
          <a:p>
            <a:r>
              <a:rPr lang="pt-PT" sz="6600" dirty="0">
                <a:latin typeface="Bahnschrift SemiBold" panose="020B0502040204020203" pitchFamily="34" charset="0"/>
              </a:rPr>
              <a:t>se o marido dela tiver ciúmes e suspeitar de sua mulher, esteja ela pura ou impura, ele a levará ao sacerdote, com uma oferta de um jarro[a] de farinha de cevada em favor dela. Não derramará azeite nem porá incenso sobre a farinha, porque é uma oferta de cereal pelo ciúme, para que se revele a verdade sobre o pecado.</a:t>
            </a:r>
          </a:p>
        </p:txBody>
      </p:sp>
    </p:spTree>
    <p:extLst>
      <p:ext uri="{BB962C8B-B14F-4D97-AF65-F5344CB8AC3E}">
        <p14:creationId xmlns:p14="http://schemas.microsoft.com/office/powerpoint/2010/main" val="2273322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36164">
        <p15:prstTrans prst="fracture"/>
      </p:transition>
    </mc:Choice>
    <mc:Fallback xmlns="">
      <p:transition spd="slow" advTm="136164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630299A-0890-4A5B-B881-5985E745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444137"/>
            <a:ext cx="24009531" cy="12958354"/>
          </a:xfrm>
        </p:spPr>
        <p:txBody>
          <a:bodyPr>
            <a:normAutofit lnSpcReduction="10000"/>
          </a:bodyPr>
          <a:lstStyle/>
          <a:p>
            <a:r>
              <a:rPr lang="pt-PT" sz="7200" dirty="0">
                <a:latin typeface="Bahnschrift SemiBold" panose="020B0502040204020203" pitchFamily="34" charset="0"/>
              </a:rPr>
              <a:t>O sacerdote trará a mulher e a colocará perante o Senhor. </a:t>
            </a:r>
          </a:p>
          <a:p>
            <a:r>
              <a:rPr lang="pt-PT" sz="7200" dirty="0">
                <a:latin typeface="Bahnschrift SemiBold" panose="020B0502040204020203" pitchFamily="34" charset="0"/>
              </a:rPr>
              <a:t>Então apanhará um pouco de água sagrada num jarro de barro e colocará na água um pouco do pó do chão do tabernáculo. </a:t>
            </a:r>
          </a:p>
          <a:p>
            <a:r>
              <a:rPr lang="pt-PT" sz="7200" dirty="0">
                <a:latin typeface="Bahnschrift SemiBold" panose="020B0502040204020203" pitchFamily="34" charset="0"/>
              </a:rPr>
              <a:t>Depois de colocar a mulher perante o Senhor, o sacerdote soltará o cabelo dela e porá nas mãos dela a oferta memorial, a oferta pelo ciúme, enquanto ele mesmo terá em sua mão a água amarga que traz maldição. </a:t>
            </a:r>
          </a:p>
          <a:p>
            <a:r>
              <a:rPr lang="pt-PT" sz="7200" dirty="0">
                <a:latin typeface="Bahnschrift SemiBold" panose="020B0502040204020203" pitchFamily="34" charset="0"/>
              </a:rPr>
              <a:t>Então o sacerdote fará a mulher jurar e lhe dirá: Se nenhum outro homem se deitou com você e se você não foi infiel nem se tornou impura enquanto casada, que esta água amarga que traz maldição não lhe faça mal. </a:t>
            </a:r>
          </a:p>
        </p:txBody>
      </p:sp>
    </p:spTree>
    <p:extLst>
      <p:ext uri="{BB962C8B-B14F-4D97-AF65-F5344CB8AC3E}">
        <p14:creationId xmlns:p14="http://schemas.microsoft.com/office/powerpoint/2010/main" val="2535031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4323">
        <p15:prstTrans prst="fallOver"/>
      </p:transition>
    </mc:Choice>
    <mc:Fallback xmlns="">
      <p:transition spd="slow" advTm="74323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07CF86D-4B0E-40A0-B734-7551B0049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287382"/>
            <a:ext cx="23487017" cy="13396867"/>
          </a:xfrm>
        </p:spPr>
        <p:txBody>
          <a:bodyPr>
            <a:normAutofit fontScale="92500" lnSpcReduction="10000"/>
          </a:bodyPr>
          <a:lstStyle/>
          <a:p>
            <a:r>
              <a:rPr lang="pt-PT" sz="6000" dirty="0">
                <a:latin typeface="Bahnschrift SemiBold" panose="020B0502040204020203" pitchFamily="34" charset="0"/>
              </a:rPr>
              <a:t>Mas, se você foi infiel enquanto casada e se contaminou por ter se deitado com um homem que não é seu marido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então o sacerdote fará a mulher pronunciar este juramento com maldição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o Senhor faça de você objeto de maldição e de desprezo no meio do povo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fazendo que a sua barriga inche e que você jamais tenha filhos[b]. Que esta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água que traz maldição entre em seu corpo, inche a sua barriga e a impeça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de ter filhos. "Então a mulher dirá: Amém. Assim seja.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“O sacerdote escreverá essas maldições num documento e depois as lavará na água amarga.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Ele a fará beber a água amarga que traz maldição, e essa água entrará nela, causando-lhe amargo sofrimento.</a:t>
            </a:r>
          </a:p>
        </p:txBody>
      </p:sp>
    </p:spTree>
    <p:extLst>
      <p:ext uri="{BB962C8B-B14F-4D97-AF65-F5344CB8AC3E}">
        <p14:creationId xmlns:p14="http://schemas.microsoft.com/office/powerpoint/2010/main" val="3291421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9745">
        <p15:prstTrans prst="drape"/>
      </p:transition>
    </mc:Choice>
    <mc:Fallback xmlns="">
      <p:transition spd="slow" advTm="69745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C3E090B-289A-4FA6-9B07-03695216E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8" y="470263"/>
            <a:ext cx="23852776" cy="12958354"/>
          </a:xfrm>
        </p:spPr>
        <p:txBody>
          <a:bodyPr>
            <a:normAutofit fontScale="92500" lnSpcReduction="20000"/>
          </a:bodyPr>
          <a:lstStyle/>
          <a:p>
            <a:r>
              <a:rPr lang="pt-PT" sz="5200" dirty="0">
                <a:latin typeface="Bahnschrift SemiBold" panose="020B0502040204020203" pitchFamily="34" charset="0"/>
              </a:rPr>
              <a:t>O sacerdote apanhará das mãos dela a oferta de cereal pelo ciúme, a moverá ritualmente perante o Senhor e a trará ao altar. </a:t>
            </a:r>
          </a:p>
          <a:p>
            <a:r>
              <a:rPr lang="pt-PT" sz="5200" dirty="0">
                <a:latin typeface="Bahnschrift SemiBold" panose="020B0502040204020203" pitchFamily="34" charset="0"/>
              </a:rPr>
              <a:t>Então apanhará um punhado da oferta de cereal como oferta memorial e a queimará sobre o altar; depois disso fará a mulher beber a água. </a:t>
            </a:r>
          </a:p>
          <a:p>
            <a:r>
              <a:rPr lang="pt-PT" sz="5200" dirty="0">
                <a:latin typeface="Bahnschrift SemiBold" panose="020B0502040204020203" pitchFamily="34" charset="0"/>
              </a:rPr>
              <a:t>Se ela houver se contaminado, sendo infiel ao seu marido, quando o sacerdote fizer que ela beba a água que traz maldição, essa água entrará nela e causará um amargo sofrimento; </a:t>
            </a:r>
          </a:p>
          <a:p>
            <a:r>
              <a:rPr lang="pt-PT" sz="5200" dirty="0">
                <a:latin typeface="Bahnschrift SemiBold" panose="020B0502040204020203" pitchFamily="34" charset="0"/>
              </a:rPr>
              <a:t>sua barriga inchará e ela, incapaz de ter filhos, se tornará objeto de maldição entre o seu povo. </a:t>
            </a:r>
          </a:p>
          <a:p>
            <a:r>
              <a:rPr lang="pt-PT" sz="5200" dirty="0">
                <a:latin typeface="Bahnschrift SemiBold" panose="020B0502040204020203" pitchFamily="34" charset="0"/>
              </a:rPr>
              <a:t>Se, porém, a mulher não houver se contaminado, mas estiver pura, não sofrerá punição e será capaz de ter filhos.</a:t>
            </a:r>
          </a:p>
          <a:p>
            <a:r>
              <a:rPr lang="pt-PT" sz="5200" dirty="0">
                <a:latin typeface="Bahnschrift SemiBold" panose="020B0502040204020203" pitchFamily="34" charset="0"/>
              </a:rPr>
              <a:t>“Esse é, pois, o ritual quanto ao ciúme, quando uma mulher for infiel e se contaminar enquanto casada, ou quando o ciúme se apoderar de um homem porque suspeita de sua mulher. </a:t>
            </a:r>
          </a:p>
          <a:p>
            <a:r>
              <a:rPr lang="pt-PT" sz="5200" dirty="0">
                <a:latin typeface="Bahnschrift SemiBold" panose="020B0502040204020203" pitchFamily="34" charset="0"/>
              </a:rPr>
              <a:t>O sacerdote a colocará perante o Senhor e a fará passar por todo esse ritual. </a:t>
            </a:r>
          </a:p>
          <a:p>
            <a:r>
              <a:rPr lang="pt-PT" sz="5200" dirty="0">
                <a:latin typeface="Bahnschrift SemiBold" panose="020B0502040204020203" pitchFamily="34" charset="0"/>
              </a:rPr>
              <a:t>Se a suspeita se confirmar ou não, o marido estará inocente; mas a mulher sofrerá as consequências da sua iniquidade”.</a:t>
            </a:r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86236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10344">
        <p15:prstTrans prst="prestige"/>
      </p:transition>
    </mc:Choice>
    <mc:Fallback xmlns="">
      <p:transition spd="slow" advTm="110344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62856-073A-489C-81A0-F363FAB7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2" y="203382"/>
            <a:ext cx="23931154" cy="946149"/>
          </a:xfrm>
        </p:spPr>
        <p:txBody>
          <a:bodyPr/>
          <a:lstStyle/>
          <a:p>
            <a:r>
              <a:rPr lang="pt-PT" sz="4800" dirty="0">
                <a:solidFill>
                  <a:srgbClr val="FFFF00"/>
                </a:solidFill>
                <a:highlight>
                  <a:srgbClr val="000000"/>
                </a:highlight>
                <a:latin typeface="Bahnschrift SemiBold" panose="020B0502040204020203" pitchFamily="34" charset="0"/>
              </a:rPr>
              <a:t>Justiça na Bíblia – Como funcionavam os tribunais judiciais no Antigo Testamento?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AEBD67A-08F2-463F-8C2A-35EF3E779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27" y="1149531"/>
            <a:ext cx="24166286" cy="12331338"/>
          </a:xfrm>
        </p:spPr>
        <p:txBody>
          <a:bodyPr>
            <a:noAutofit/>
          </a:bodyPr>
          <a:lstStyle/>
          <a:p>
            <a:r>
              <a:rPr lang="pt-PT" sz="5400" dirty="0">
                <a:latin typeface="Bahnschrift SemiBold" panose="020B0502040204020203" pitchFamily="34" charset="0"/>
              </a:rPr>
              <a:t> Após o </a:t>
            </a:r>
            <a:r>
              <a:rPr lang="pt-PT" sz="5400" dirty="0" err="1">
                <a:latin typeface="Bahnschrift SemiBold" panose="020B0502040204020203" pitchFamily="34" charset="0"/>
              </a:rPr>
              <a:t>Êxod</a:t>
            </a:r>
            <a:r>
              <a:rPr lang="pt-PT" sz="5400" dirty="0">
                <a:latin typeface="Bahnschrift SemiBold" panose="020B0502040204020203" pitchFamily="34" charset="0"/>
              </a:rPr>
              <a:t>, Moisés exercia a função de juiz de Israel </a:t>
            </a:r>
            <a:r>
              <a:rPr lang="pt-PT" sz="5400" dirty="0" err="1">
                <a:latin typeface="Bahnschrift SemiBold" panose="020B0502040204020203" pitchFamily="34" charset="0"/>
              </a:rPr>
              <a:t>Êx</a:t>
            </a:r>
            <a:r>
              <a:rPr lang="pt-PT" sz="5400" dirty="0">
                <a:latin typeface="Bahnschrift SemiBold" panose="020B0502040204020203" pitchFamily="34" charset="0"/>
              </a:rPr>
              <a:t> 18:12  16 </a:t>
            </a:r>
          </a:p>
          <a:p>
            <a:r>
              <a:rPr lang="pt-PT" sz="5400" dirty="0">
                <a:latin typeface="Bahnschrift SemiBold" panose="020B0502040204020203" pitchFamily="34" charset="0"/>
              </a:rPr>
              <a:t>Essa prática era baseada na família ou na lei tribal, onde o pai era responsável por preservar ou restabelecer a justiça. </a:t>
            </a:r>
          </a:p>
          <a:p>
            <a:r>
              <a:rPr lang="pt-PT" sz="5400" dirty="0">
                <a:latin typeface="Bahnschrift SemiBold" panose="020B0502040204020203" pitchFamily="34" charset="0"/>
              </a:rPr>
              <a:t>No caso de Moisés, essa se tornou uma responsabilidade impossível, então foi implantado um novo sistema que influenciou o sistema legal em todo o Antigo Testamento (Êxodo 18:17-27). </a:t>
            </a:r>
          </a:p>
          <a:p>
            <a:r>
              <a:rPr lang="pt-PT" sz="5400" dirty="0">
                <a:latin typeface="Bahnschrift SemiBold" panose="020B0502040204020203" pitchFamily="34" charset="0"/>
              </a:rPr>
              <a:t>Ele era composto por três elementos: Primeiro, as pessoas deviam aprender</a:t>
            </a:r>
          </a:p>
          <a:p>
            <a:pPr marL="0" indent="0">
              <a:buNone/>
            </a:pPr>
            <a:r>
              <a:rPr lang="pt-PT" sz="5400" dirty="0">
                <a:latin typeface="Bahnschrift SemiBold" panose="020B0502040204020203" pitchFamily="34" charset="0"/>
              </a:rPr>
              <a:t>as leis que regulariam a nova sociedade para que agissem com </a:t>
            </a:r>
            <a:r>
              <a:rPr lang="pt-PT" sz="5400" dirty="0" err="1">
                <a:latin typeface="Bahnschrift SemiBold" panose="020B0502040204020203" pitchFamily="34" charset="0"/>
              </a:rPr>
              <a:t>responsabilidad</a:t>
            </a:r>
            <a:endParaRPr lang="pt-PT" sz="5400" dirty="0">
              <a:latin typeface="Bahnschrift SemiBold" panose="020B0502040204020203" pitchFamily="34" charset="0"/>
            </a:endParaRPr>
          </a:p>
          <a:p>
            <a:r>
              <a:rPr lang="pt-PT" sz="5400" dirty="0">
                <a:latin typeface="Bahnschrift SemiBold" panose="020B0502040204020203" pitchFamily="34" charset="0"/>
              </a:rPr>
              <a:t>Segundo, havia tribunais inferiores em todo o acampamento. A jurisdição desses tribunais era restrita às pequenas causas. Os juízes eram cuidadosamente selecionados, comprometidos </a:t>
            </a:r>
          </a:p>
          <a:p>
            <a:pPr marL="0" indent="0">
              <a:buNone/>
            </a:pPr>
            <a:r>
              <a:rPr lang="pt-PT" sz="5400" dirty="0">
                <a:latin typeface="Bahnschrift SemiBold" panose="020B0502040204020203" pitchFamily="34" charset="0"/>
              </a:rPr>
              <a:t>com o Senhor – ética e moralmente confiáveis (Êxodo 18:11)</a:t>
            </a:r>
          </a:p>
        </p:txBody>
      </p:sp>
    </p:spTree>
    <p:extLst>
      <p:ext uri="{BB962C8B-B14F-4D97-AF65-F5344CB8AC3E}">
        <p14:creationId xmlns:p14="http://schemas.microsoft.com/office/powerpoint/2010/main" val="417545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96704">
        <p14:switch dir="r"/>
      </p:transition>
    </mc:Choice>
    <mc:Fallback xmlns="">
      <p:transition spd="slow" advTm="96704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D3DA96D-548D-4A2F-8CC6-80EF6ECDB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34" y="444136"/>
            <a:ext cx="23722149" cy="13240113"/>
          </a:xfrm>
        </p:spPr>
        <p:txBody>
          <a:bodyPr>
            <a:normAutofit fontScale="92500" lnSpcReduction="10000"/>
          </a:bodyPr>
          <a:lstStyle/>
          <a:p>
            <a:r>
              <a:rPr lang="pt-PT" sz="6000" dirty="0">
                <a:latin typeface="Bahnschrift SemiBold" panose="020B0502040204020203" pitchFamily="34" charset="0"/>
              </a:rPr>
              <a:t>Terceiro, havia um tribunal superior onde Moisés era o juiz. Esse não era um tribunal de apelação, mas aquele onde as questões legais mais importantes eram resolvidas (Êxodo 18:22).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O sistema legal foi ligeiramente modificado antes de os israelitas entrarem em Canaã </a:t>
            </a:r>
            <a:r>
              <a:rPr lang="pt-PT" sz="6000" dirty="0" err="1">
                <a:latin typeface="Bahnschrift SemiBold" panose="020B0502040204020203" pitchFamily="34" charset="0"/>
              </a:rPr>
              <a:t>Deut</a:t>
            </a:r>
            <a:r>
              <a:rPr lang="pt-PT" sz="6000" dirty="0">
                <a:latin typeface="Bahnschrift SemiBold" panose="020B0502040204020203" pitchFamily="34" charset="0"/>
              </a:rPr>
              <a:t> 17:8-13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Os tribunais inferiores estavam localizados nos bairros ou nos portões das cidades </a:t>
            </a:r>
            <a:r>
              <a:rPr lang="pt-PT" sz="6000" dirty="0" err="1">
                <a:latin typeface="Bahnschrift SemiBold" panose="020B0502040204020203" pitchFamily="34" charset="0"/>
              </a:rPr>
              <a:t>Deut</a:t>
            </a:r>
            <a:r>
              <a:rPr lang="pt-PT" sz="6000" dirty="0">
                <a:latin typeface="Bahnschrift SemiBold" panose="020B0502040204020203" pitchFamily="34" charset="0"/>
              </a:rPr>
              <a:t> 17:2; conforme Rute 4:1-12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Os juízes provavelmente eram os idosos do lugar. Na época, o tribunal superior funcionava no local onde estava o santuário e julgava os casos de “crimes de sangue, litígios ou </a:t>
            </a:r>
            <a:r>
              <a:rPr lang="pt-PT" sz="6000" dirty="0" err="1">
                <a:latin typeface="Bahnschrift SemiBold" panose="020B0502040204020203" pitchFamily="34" charset="0"/>
              </a:rPr>
              <a:t>agressões”Deut</a:t>
            </a:r>
            <a:r>
              <a:rPr lang="pt-PT" sz="6000" dirty="0">
                <a:latin typeface="Bahnschrift SemiBold" panose="020B0502040204020203" pitchFamily="34" charset="0"/>
              </a:rPr>
              <a:t> 17:8,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Um juiz e um sacerdote deviam decidir a questão legal e final </a:t>
            </a:r>
            <a:r>
              <a:rPr lang="pt-PT" sz="6000" dirty="0" err="1">
                <a:latin typeface="Bahnschrift SemiBold" panose="020B0502040204020203" pitchFamily="34" charset="0"/>
              </a:rPr>
              <a:t>Deut</a:t>
            </a:r>
            <a:r>
              <a:rPr lang="pt-PT" sz="6000" dirty="0">
                <a:latin typeface="Bahnschrift SemiBold" panose="020B0502040204020203" pitchFamily="34" charset="0"/>
              </a:rPr>
              <a:t> 17:9 </a:t>
            </a:r>
          </a:p>
          <a:p>
            <a:r>
              <a:rPr lang="pt-PT" sz="6000" dirty="0">
                <a:latin typeface="Bahnschrift SemiBold" panose="020B0502040204020203" pitchFamily="34" charset="0"/>
              </a:rPr>
              <a:t>Durante o período dos juízes, havia juízes como governantes em cada localidade (Josué 24:1), e alguns exerciam funções judiciais (Juízes 4:4-5; 1Samuel 8:1-3).</a:t>
            </a:r>
          </a:p>
        </p:txBody>
      </p:sp>
    </p:spTree>
    <p:extLst>
      <p:ext uri="{BB962C8B-B14F-4D97-AF65-F5344CB8AC3E}">
        <p14:creationId xmlns:p14="http://schemas.microsoft.com/office/powerpoint/2010/main" val="4084390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99540">
        <p15:prstTrans prst="fracture"/>
      </p:transition>
    </mc:Choice>
    <mc:Fallback xmlns="">
      <p:transition spd="slow" advTm="9954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135A0A-36CC-4664-8B5F-D10C72FF9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5" y="2549006"/>
            <a:ext cx="23304137" cy="3822425"/>
          </a:xfrm>
        </p:spPr>
        <p:txBody>
          <a:bodyPr/>
          <a:lstStyle/>
          <a:p>
            <a:r>
              <a:rPr lang="pt-PT" sz="413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Reflexões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CD85ED0-715E-49B2-9782-59C219A31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66" y="6371431"/>
            <a:ext cx="23042880" cy="2877070"/>
          </a:xfrm>
        </p:spPr>
        <p:txBody>
          <a:bodyPr>
            <a:normAutofit lnSpcReduction="10000"/>
          </a:bodyPr>
          <a:lstStyle/>
          <a:p>
            <a:r>
              <a:rPr lang="pt-PT" sz="18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www.moldado.com</a:t>
            </a:r>
          </a:p>
        </p:txBody>
      </p:sp>
    </p:spTree>
    <p:extLst>
      <p:ext uri="{BB962C8B-B14F-4D97-AF65-F5344CB8AC3E}">
        <p14:creationId xmlns:p14="http://schemas.microsoft.com/office/powerpoint/2010/main" val="832491615"/>
      </p:ext>
    </p:extLst>
  </p:cSld>
  <p:clrMapOvr>
    <a:masterClrMapping/>
  </p:clrMapOvr>
  <p:transition spd="slow" advTm="35573"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2CB0D2E-2DA7-4EA8-BE1E-D1544A606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10" y="496389"/>
            <a:ext cx="23669896" cy="12984480"/>
          </a:xfrm>
        </p:spPr>
        <p:txBody>
          <a:bodyPr>
            <a:noAutofit/>
          </a:bodyPr>
          <a:lstStyle/>
          <a:p>
            <a:r>
              <a:rPr lang="pt-PT" sz="6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1) Quais as atribuições dos sacerdotes quanto ao relacionamento social dos israelitas? Conduzir</a:t>
            </a:r>
            <a:r>
              <a:rPr lang="pt-PT" sz="6600" dirty="0">
                <a:latin typeface="Bahnschrift SemiBold" panose="020B0502040204020203" pitchFamily="34" charset="0"/>
              </a:rPr>
              <a:t> o povo na Lei de Deus, a fim de torná-lo propício ao Senhor que exige, de cada um de seus filhos, santidade, pureza e distinção  </a:t>
            </a:r>
          </a:p>
          <a:p>
            <a:pPr marL="0" indent="0">
              <a:buNone/>
            </a:pPr>
            <a:r>
              <a:rPr lang="pt-PT" sz="6600" dirty="0">
                <a:latin typeface="Bahnschrift SemiBold" panose="020B0502040204020203" pitchFamily="34" charset="0"/>
              </a:rPr>
              <a:t>       </a:t>
            </a:r>
            <a:r>
              <a:rPr lang="pt-PT" sz="6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2) Qual a função clínica dos </a:t>
            </a:r>
            <a:r>
              <a:rPr lang="pt-PT" sz="6600" dirty="0" err="1">
                <a:solidFill>
                  <a:srgbClr val="FFFF00"/>
                </a:solidFill>
                <a:latin typeface="Bahnschrift SemiBold" panose="020B0502040204020203" pitchFamily="34" charset="0"/>
              </a:rPr>
              <a:t>sacerdotes?</a:t>
            </a:r>
            <a:r>
              <a:rPr lang="pt-PT" sz="6600" dirty="0" err="1">
                <a:latin typeface="Bahnschrift SemiBold" panose="020B0502040204020203" pitchFamily="34" charset="0"/>
              </a:rPr>
              <a:t>Cabia</a:t>
            </a:r>
            <a:r>
              <a:rPr lang="pt-PT" sz="6600" dirty="0">
                <a:latin typeface="Bahnschrift SemiBold" panose="020B0502040204020203" pitchFamily="34" charset="0"/>
              </a:rPr>
              <a:t> aos sacerdotes inspecionar e diagnosticar os leprosos. Era uma função mais preventiva que curativa.</a:t>
            </a:r>
          </a:p>
          <a:p>
            <a:pPr marL="0" indent="0">
              <a:buNone/>
            </a:pPr>
            <a:r>
              <a:rPr lang="pt-PT" sz="6600" dirty="0">
                <a:latin typeface="Bahnschrift SemiBold" panose="020B0502040204020203" pitchFamily="34" charset="0"/>
              </a:rPr>
              <a:t>       </a:t>
            </a:r>
            <a:r>
              <a:rPr lang="pt-PT" sz="6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3) Descreva a função sanitarista dos sacerdotes. </a:t>
            </a:r>
            <a:r>
              <a:rPr lang="pt-PT" sz="6600" dirty="0">
                <a:latin typeface="Bahnschrift SemiBold" panose="020B0502040204020203" pitchFamily="34" charset="0"/>
              </a:rPr>
              <a:t>Sua função é basicamente preventiva. Manter a cidade livre dos focos de doenças e </a:t>
            </a:r>
            <a:r>
              <a:rPr lang="pt-PT" sz="6600" dirty="0" err="1">
                <a:latin typeface="Bahnschrift SemiBold" panose="020B0502040204020203" pitchFamily="34" charset="0"/>
              </a:rPr>
              <a:t>infecções</a:t>
            </a:r>
            <a:r>
              <a:rPr lang="pt-PT" sz="6600" dirty="0">
                <a:latin typeface="Bahnschrift SemiBold" panose="020B0502040204020203" pitchFamily="34" charset="0"/>
              </a:rPr>
              <a:t> é o seu trabalho prioritário. Nesse sentido, cabia aos sacerdotes inspecionar as casas e roupas em Israel</a:t>
            </a:r>
            <a:r>
              <a:rPr lang="pt-PT" sz="6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662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73613">
        <p14:prism/>
      </p:transition>
    </mc:Choice>
    <mc:Fallback xmlns="">
      <p:transition spd="slow" advTm="173613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5475E24-74A7-428E-9740-1C27B15FD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391886"/>
            <a:ext cx="23800525" cy="12958354"/>
          </a:xfrm>
        </p:spPr>
        <p:txBody>
          <a:bodyPr>
            <a:normAutofit lnSpcReduction="10000"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4) Como os israelitas deveriam tratar a propriedade privada?</a:t>
            </a:r>
          </a:p>
          <a:p>
            <a:pPr marL="0" indent="0">
              <a:buNone/>
            </a:pPr>
            <a:r>
              <a:rPr lang="pt-PT" sz="5400" dirty="0">
                <a:latin typeface="Bahnschrift SemiBold" panose="020B0502040204020203" pitchFamily="34" charset="0"/>
              </a:rPr>
              <a:t>A propriedade privada, em Israel, era sagrada; uma dádiva de Deus ao seu povo (</a:t>
            </a:r>
            <a:r>
              <a:rPr lang="pt-PT" sz="5400" dirty="0" err="1">
                <a:latin typeface="Bahnschrift SemiBold" panose="020B0502040204020203" pitchFamily="34" charset="0"/>
              </a:rPr>
              <a:t>Êx</a:t>
            </a:r>
            <a:r>
              <a:rPr lang="pt-PT" sz="5400" dirty="0">
                <a:latin typeface="Bahnschrift SemiBold" panose="020B0502040204020203" pitchFamily="34" charset="0"/>
              </a:rPr>
              <a:t> 3.7,8; 1 </a:t>
            </a:r>
            <a:r>
              <a:rPr lang="pt-PT" sz="5400" dirty="0" err="1">
                <a:latin typeface="Bahnschrift SemiBold" panose="020B0502040204020203" pitchFamily="34" charset="0"/>
              </a:rPr>
              <a:t>Rs</a:t>
            </a:r>
            <a:r>
              <a:rPr lang="pt-PT" sz="5400" dirty="0">
                <a:latin typeface="Bahnschrift SemiBold" panose="020B0502040204020203" pitchFamily="34" charset="0"/>
              </a:rPr>
              <a:t> 21.3). </a:t>
            </a:r>
          </a:p>
          <a:p>
            <a:pPr marL="0" indent="0">
              <a:buNone/>
            </a:pPr>
            <a:r>
              <a:rPr lang="pt-PT" sz="5400" dirty="0">
                <a:latin typeface="Bahnschrift SemiBold" panose="020B0502040204020203" pitchFamily="34" charset="0"/>
              </a:rPr>
              <a:t>Por esse motivo, os israelitas deveriam tratar suas casas e campos de maneira amorosa e responsável (</a:t>
            </a:r>
            <a:r>
              <a:rPr lang="pt-PT" sz="5400" dirty="0" err="1">
                <a:latin typeface="Bahnschrift SemiBold" panose="020B0502040204020203" pitchFamily="34" charset="0"/>
              </a:rPr>
              <a:t>Lv</a:t>
            </a:r>
            <a:r>
              <a:rPr lang="pt-PT" sz="5400" dirty="0">
                <a:latin typeface="Bahnschrift SemiBold" panose="020B0502040204020203" pitchFamily="34" charset="0"/>
              </a:rPr>
              <a:t> 19.9). </a:t>
            </a:r>
          </a:p>
          <a:p>
            <a:pPr marL="0" indent="0">
              <a:buNone/>
            </a:pPr>
            <a:r>
              <a:rPr lang="pt-PT" sz="5400" dirty="0">
                <a:latin typeface="Bahnschrift SemiBold" panose="020B0502040204020203" pitchFamily="34" charset="0"/>
              </a:rPr>
              <a:t>As colheitas deveriam ser feitas de maneira a atender à carência dos mais pobres (</a:t>
            </a:r>
            <a:r>
              <a:rPr lang="pt-PT" sz="5400" dirty="0" err="1">
                <a:latin typeface="Bahnschrift SemiBold" panose="020B0502040204020203" pitchFamily="34" charset="0"/>
              </a:rPr>
              <a:t>Lv</a:t>
            </a:r>
            <a:r>
              <a:rPr lang="pt-PT" sz="5400" dirty="0">
                <a:latin typeface="Bahnschrift SemiBold" panose="020B0502040204020203" pitchFamily="34" charset="0"/>
              </a:rPr>
              <a:t> 23.22). </a:t>
            </a:r>
          </a:p>
          <a:p>
            <a:pPr marL="0" indent="0">
              <a:buNone/>
            </a:pPr>
            <a:r>
              <a:rPr lang="pt-PT" sz="5400" dirty="0">
                <a:latin typeface="Bahnschrift SemiBold" panose="020B0502040204020203" pitchFamily="34" charset="0"/>
              </a:rPr>
              <a:t>Sendo, pois, a terra propriedade do Senhor, não poderia ser explorada de maneira irresponsável e contrária à natureza (</a:t>
            </a:r>
            <a:r>
              <a:rPr lang="pt-PT" sz="5400" dirty="0" err="1">
                <a:latin typeface="Bahnschrift SemiBold" panose="020B0502040204020203" pitchFamily="34" charset="0"/>
              </a:rPr>
              <a:t>Lv</a:t>
            </a:r>
            <a:r>
              <a:rPr lang="pt-PT" sz="5400" dirty="0">
                <a:latin typeface="Bahnschrift SemiBold" panose="020B0502040204020203" pitchFamily="34" charset="0"/>
              </a:rPr>
              <a:t> 25.3,4). </a:t>
            </a:r>
          </a:p>
          <a:p>
            <a:pPr marL="0" indent="0">
              <a:buNone/>
            </a:pPr>
            <a:r>
              <a:rPr lang="pt-PT" sz="5400" dirty="0">
                <a:latin typeface="Bahnschrift SemiBold" panose="020B0502040204020203" pitchFamily="34" charset="0"/>
              </a:rPr>
              <a:t>Do texto sagrado, depreendemos que o sacerdote tinha por obrigação supervisionar o uso sustentável da terra.</a:t>
            </a:r>
            <a:r>
              <a:rPr lang="pt-PT" sz="5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 5) Que qualidades deveriam ter os sacerdotes de acordo com o profeta Malaquias?</a:t>
            </a:r>
          </a:p>
          <a:p>
            <a:pPr marL="0" indent="0">
              <a:buNone/>
            </a:pPr>
            <a:r>
              <a:rPr lang="pt-PT" sz="5400" dirty="0">
                <a:latin typeface="Bahnschrift SemiBold" panose="020B0502040204020203" pitchFamily="34" charset="0"/>
              </a:rPr>
              <a:t>Os seus descendentes deveriam ser o mais alto referencial da nação no que tange à Palavra de Deus, à instrução e à administração </a:t>
            </a:r>
            <a:r>
              <a:rPr lang="pt-PT" sz="5400" dirty="0" err="1">
                <a:latin typeface="Bahnschrift SemiBold" panose="020B0502040204020203" pitchFamily="34" charset="0"/>
              </a:rPr>
              <a:t>dajustiça</a:t>
            </a:r>
            <a:r>
              <a:rPr lang="pt-PT" sz="5400" dirty="0">
                <a:latin typeface="Bahnschrift SemiBold" panose="020B0502040204020203" pitchFamily="34" charset="0"/>
              </a:rPr>
              <a:t> (Ml 2.4-7).</a:t>
            </a:r>
          </a:p>
        </p:txBody>
      </p:sp>
    </p:spTree>
    <p:extLst>
      <p:ext uri="{BB962C8B-B14F-4D97-AF65-F5344CB8AC3E}">
        <p14:creationId xmlns:p14="http://schemas.microsoft.com/office/powerpoint/2010/main" val="417628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3087">
        <p15:prstTrans prst="peelOff"/>
      </p:transition>
    </mc:Choice>
    <mc:Fallback xmlns="">
      <p:transition spd="slow" advTm="233087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67543CE-144B-43A2-91F8-EDB957442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90" y="418011"/>
            <a:ext cx="23434764" cy="12879978"/>
          </a:xfrm>
        </p:spPr>
        <p:txBody>
          <a:bodyPr/>
          <a:lstStyle/>
          <a:p>
            <a:r>
              <a:rPr lang="pt-PT" sz="11500" dirty="0">
                <a:hlinkClick r:id="rId2"/>
              </a:rPr>
              <a:t>www.moldado.com</a:t>
            </a:r>
            <a:endParaRPr lang="pt-PT" sz="11500" dirty="0"/>
          </a:p>
          <a:p>
            <a:r>
              <a:rPr lang="pt-PT" sz="88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Igreja Evangélica Assembleia de Deus em Portugal</a:t>
            </a:r>
          </a:p>
          <a:p>
            <a:r>
              <a:rPr lang="pt-PT" sz="88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Escola Bíblica Dominical (EBD)</a:t>
            </a:r>
          </a:p>
          <a:p>
            <a:r>
              <a:rPr lang="pt-PT" sz="88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Lição para Adultos</a:t>
            </a:r>
          </a:p>
          <a:p>
            <a:r>
              <a:rPr lang="pt-PT" sz="88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Lição 4 -  3ª Trimestre 2018</a:t>
            </a:r>
          </a:p>
          <a:p>
            <a:r>
              <a:rPr lang="pt-PT" sz="88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A Função Social dos Sacerdotes</a:t>
            </a:r>
          </a:p>
          <a:p>
            <a:r>
              <a:rPr lang="pt-PT" sz="88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Professor Quaglio Junior</a:t>
            </a:r>
          </a:p>
        </p:txBody>
      </p:sp>
    </p:spTree>
    <p:extLst>
      <p:ext uri="{BB962C8B-B14F-4D97-AF65-F5344CB8AC3E}">
        <p14:creationId xmlns:p14="http://schemas.microsoft.com/office/powerpoint/2010/main" val="35183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9616">
        <p14:doors dir="vert"/>
      </p:transition>
    </mc:Choice>
    <mc:Fallback xmlns="">
      <p:transition spd="slow" advTm="39616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ão">
  <a:themeElements>
    <a:clrScheme name="Ião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ão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ão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840</TotalTime>
  <Words>2954</Words>
  <Application>Microsoft Office PowerPoint</Application>
  <PresentationFormat>Personalizados</PresentationFormat>
  <Paragraphs>140</Paragraphs>
  <Slides>28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28</vt:i4>
      </vt:variant>
    </vt:vector>
  </HeadingPairs>
  <TitlesOfParts>
    <vt:vector size="35" baseType="lpstr">
      <vt:lpstr>Arial</vt:lpstr>
      <vt:lpstr>Arial Rounded MT Bold</vt:lpstr>
      <vt:lpstr>Bahnschrift SemiBold</vt:lpstr>
      <vt:lpstr>Blackadder ITC</vt:lpstr>
      <vt:lpstr>Century Gothic</vt:lpstr>
      <vt:lpstr>Wingdings 3</vt:lpstr>
      <vt:lpstr>Ião</vt:lpstr>
      <vt:lpstr>Apresentação do PowerPoint</vt:lpstr>
      <vt:lpstr>Segunda, Levíticos 13:3 A função clínica do sacerdote</vt:lpstr>
      <vt:lpstr>Apresentação do PowerPoint</vt:lpstr>
      <vt:lpstr>A Saúde Israelita</vt:lpstr>
      <vt:lpstr>Terça, Levíticos 13-53 A Função Sanitarista do Sacerdote</vt:lpstr>
      <vt:lpstr>Apresentação do PowerPoint</vt:lpstr>
      <vt:lpstr>A Saúde de Israel em Geral dependia de sua obediência</vt:lpstr>
      <vt:lpstr>Apresentação do PowerPoint</vt:lpstr>
      <vt:lpstr>Apresentação do PowerPoint</vt:lpstr>
      <vt:lpstr>Apresentação do PowerPoint</vt:lpstr>
      <vt:lpstr>QUARTA, A Função Urbanista do Sacerdote Levítico 14:36</vt:lpstr>
      <vt:lpstr>Apresentação do PowerPoint</vt:lpstr>
      <vt:lpstr>QUINTA, A Função Civil dos Sacerdotes Levíticos 27:18-23</vt:lpstr>
      <vt:lpstr>Apresentação do PowerPoint</vt:lpstr>
      <vt:lpstr>Apresentação do PowerPoint</vt:lpstr>
      <vt:lpstr>Sexta, A Função administrativa do Sacerdote Números 18:21-28</vt:lpstr>
      <vt:lpstr>Apresentação do PowerPoint</vt:lpstr>
      <vt:lpstr>Apresentação do PowerPoint</vt:lpstr>
      <vt:lpstr>Sábado, A Função Judicial do Sacerdote, Números 5:11-22</vt:lpstr>
      <vt:lpstr>Apresentação do PowerPoint</vt:lpstr>
      <vt:lpstr>Apresentação do PowerPoint</vt:lpstr>
      <vt:lpstr>Apresentação do PowerPoint</vt:lpstr>
      <vt:lpstr>Justiça na Bíblia – Como funcionavam os tribunais judiciais no Antigo Testamento?</vt:lpstr>
      <vt:lpstr>Apresentação do PowerPoint</vt:lpstr>
      <vt:lpstr>Reflexões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Função Social dos Sacerdotes</dc:title>
  <dc:creator>valdemar junior</dc:creator>
  <cp:lastModifiedBy>valdemar junior</cp:lastModifiedBy>
  <cp:revision>73</cp:revision>
  <dcterms:created xsi:type="dcterms:W3CDTF">2018-07-10T17:01:15Z</dcterms:created>
  <dcterms:modified xsi:type="dcterms:W3CDTF">2018-07-14T00:10:52Z</dcterms:modified>
</cp:coreProperties>
</file>