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1796" y="2595549"/>
            <a:ext cx="17378821" cy="5006809"/>
          </a:xfrm>
        </p:spPr>
        <p:txBody>
          <a:bodyPr anchor="b">
            <a:normAutofit/>
          </a:bodyPr>
          <a:lstStyle>
            <a:lvl1pPr algn="ctr">
              <a:defRPr sz="957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1796" y="7754409"/>
            <a:ext cx="17378821" cy="2736848"/>
          </a:xfrm>
        </p:spPr>
        <p:txBody>
          <a:bodyPr>
            <a:normAutofit/>
          </a:bodyPr>
          <a:lstStyle>
            <a:lvl1pPr marL="0" indent="0" algn="ctr">
              <a:buNone/>
              <a:defRPr sz="4390">
                <a:solidFill>
                  <a:schemeClr val="bg1">
                    <a:lumMod val="50000"/>
                  </a:schemeClr>
                </a:solidFill>
              </a:defRPr>
            </a:lvl1pPr>
            <a:lvl2pPr marL="912297" indent="0" algn="ctr">
              <a:buNone/>
              <a:defRPr sz="3991"/>
            </a:lvl2pPr>
            <a:lvl3pPr marL="1824594" indent="0" algn="ctr">
              <a:buNone/>
              <a:defRPr sz="3592"/>
            </a:lvl3pPr>
            <a:lvl4pPr marL="2736891" indent="0" algn="ctr">
              <a:buNone/>
              <a:defRPr sz="3193"/>
            </a:lvl4pPr>
            <a:lvl5pPr marL="3649188" indent="0" algn="ctr">
              <a:buNone/>
              <a:defRPr sz="3193"/>
            </a:lvl5pPr>
            <a:lvl6pPr marL="4561484" indent="0" algn="ctr">
              <a:buNone/>
              <a:defRPr sz="3193"/>
            </a:lvl6pPr>
            <a:lvl7pPr marL="5473781" indent="0" algn="ctr">
              <a:buNone/>
              <a:defRPr sz="3193"/>
            </a:lvl7pPr>
            <a:lvl8pPr marL="6386078" indent="0" algn="ctr">
              <a:buNone/>
              <a:defRPr sz="3193"/>
            </a:lvl8pPr>
            <a:lvl9pPr marL="7298375" indent="0" algn="ctr">
              <a:buNone/>
              <a:defRPr sz="319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1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827429" y="4723226"/>
            <a:ext cx="20726303" cy="683236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746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29" y="1653291"/>
            <a:ext cx="20702157" cy="5460968"/>
          </a:xfrm>
        </p:spPr>
        <p:txBody>
          <a:bodyPr anchor="b">
            <a:normAutofit/>
          </a:bodyPr>
          <a:lstStyle>
            <a:lvl1pPr>
              <a:defRPr sz="798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7429" y="7297982"/>
            <a:ext cx="20702157" cy="2730032"/>
          </a:xfrm>
        </p:spPr>
        <p:txBody>
          <a:bodyPr>
            <a:normAutofit/>
          </a:bodyPr>
          <a:lstStyle>
            <a:lvl1pPr marL="0" indent="0" algn="ctr">
              <a:buNone/>
              <a:defRPr sz="3991">
                <a:solidFill>
                  <a:schemeClr val="bg1">
                    <a:lumMod val="50000"/>
                  </a:schemeClr>
                </a:solidFill>
              </a:defRPr>
            </a:lvl1pPr>
            <a:lvl2pPr marL="912297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3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827432" y="1234172"/>
            <a:ext cx="20727553" cy="3184964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827429" y="4723226"/>
            <a:ext cx="10211387" cy="683236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12343597" y="4723226"/>
            <a:ext cx="10210135" cy="683236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3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827432" y="1234172"/>
            <a:ext cx="20727553" cy="3184964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2507" y="4731059"/>
            <a:ext cx="9746314" cy="135684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5188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827430" y="6087900"/>
            <a:ext cx="10211389" cy="54676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92013" y="4731059"/>
            <a:ext cx="9762973" cy="135684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5188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12343598" y="6087900"/>
            <a:ext cx="10210137" cy="54676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4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1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57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31" y="1216378"/>
            <a:ext cx="7870864" cy="4037137"/>
          </a:xfrm>
        </p:spPr>
        <p:txBody>
          <a:bodyPr anchor="b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10155464" y="1216379"/>
            <a:ext cx="12399519" cy="10339209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30" y="5253515"/>
            <a:ext cx="7870866" cy="6302074"/>
          </a:xfrm>
        </p:spPr>
        <p:txBody>
          <a:bodyPr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40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30" y="1216378"/>
            <a:ext cx="11869165" cy="4037141"/>
          </a:xfrm>
        </p:spPr>
        <p:txBody>
          <a:bodyPr anchor="b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8640" y="1216380"/>
            <a:ext cx="6510292" cy="10339211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70" y="5253516"/>
            <a:ext cx="11869125" cy="6302072"/>
          </a:xfrm>
        </p:spPr>
        <p:txBody>
          <a:bodyPr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0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69" y="8558890"/>
            <a:ext cx="20727515" cy="1619463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69334" y="1393289"/>
            <a:ext cx="19643785" cy="641339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29" y="10193805"/>
            <a:ext cx="20727555" cy="1361784"/>
          </a:xfrm>
        </p:spPr>
        <p:txBody>
          <a:bodyPr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67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29" y="1216377"/>
            <a:ext cx="20727555" cy="6838623"/>
          </a:xfrm>
        </p:spPr>
        <p:txBody>
          <a:bodyPr anchor="ctr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31" y="8390175"/>
            <a:ext cx="20727555" cy="3165416"/>
          </a:xfrm>
        </p:spPr>
        <p:txBody>
          <a:bodyPr anchor="ctr"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626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2236" y="1216378"/>
            <a:ext cx="18604293" cy="5971952"/>
          </a:xfrm>
        </p:spPr>
        <p:txBody>
          <a:bodyPr anchor="ctr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3441065" y="7203351"/>
            <a:ext cx="17503459" cy="1186822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29" y="8725349"/>
            <a:ext cx="20727555" cy="2835527"/>
          </a:xfrm>
        </p:spPr>
        <p:txBody>
          <a:bodyPr anchor="ctr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02845" y="1504840"/>
            <a:ext cx="1219121" cy="1166845"/>
          </a:xfrm>
          <a:prstGeom prst="rect">
            <a:avLst/>
          </a:prstGeom>
        </p:spPr>
        <p:txBody>
          <a:bodyPr vert="horz" lIns="182457" tIns="91228" rIns="182457" bIns="9122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5963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113742" y="5973297"/>
            <a:ext cx="1219121" cy="1166845"/>
          </a:xfrm>
          <a:prstGeom prst="rect">
            <a:avLst/>
          </a:prstGeom>
        </p:spPr>
        <p:txBody>
          <a:bodyPr vert="horz" lIns="182457" tIns="91228" rIns="182457" bIns="9122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5963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7844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31" y="4267542"/>
            <a:ext cx="20727555" cy="5012041"/>
          </a:xfrm>
        </p:spPr>
        <p:txBody>
          <a:bodyPr anchor="b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31" y="9303085"/>
            <a:ext cx="20727555" cy="2276007"/>
          </a:xfrm>
        </p:spPr>
        <p:txBody>
          <a:bodyPr anchor="t"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782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27429" y="1216378"/>
            <a:ext cx="20727555" cy="3202757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827429" y="4723227"/>
            <a:ext cx="6597523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827429" y="5873084"/>
            <a:ext cx="6597523" cy="568250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04199" y="4723227"/>
            <a:ext cx="6582614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82119" y="5873084"/>
            <a:ext cx="6606272" cy="568250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5945558" y="4723227"/>
            <a:ext cx="6609426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5945558" y="5873084"/>
            <a:ext cx="6609426" cy="568250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6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827429" y="1218717"/>
            <a:ext cx="20727555" cy="3200418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827430" y="8390173"/>
            <a:ext cx="6592389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390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827430" y="4723227"/>
            <a:ext cx="6592389" cy="3040944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827430" y="9540029"/>
            <a:ext cx="6592389" cy="2015560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884940" y="8390173"/>
            <a:ext cx="6603226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390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8882118" y="4723227"/>
            <a:ext cx="6606274" cy="3040944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8882118" y="9540026"/>
            <a:ext cx="6606274" cy="2015562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5945559" y="8390173"/>
            <a:ext cx="6600932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390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5945558" y="4723227"/>
            <a:ext cx="6609426" cy="3040944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5945309" y="9540022"/>
            <a:ext cx="6609676" cy="201556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715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827431" y="4723228"/>
            <a:ext cx="20727555" cy="6832362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10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1216381"/>
            <a:ext cx="5106320" cy="1033920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827431" y="1216381"/>
            <a:ext cx="15316451" cy="10339209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06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4382419" cy="1368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7432" y="1234172"/>
            <a:ext cx="20727553" cy="318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7431" y="4723228"/>
            <a:ext cx="20727555" cy="68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6474" y="1173931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95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7430" y="11739313"/>
            <a:ext cx="13344905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95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26654" y="11739313"/>
            <a:ext cx="1528331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95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12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1824594" rtl="0" eaLnBrk="1" latinLnBrk="0" hangingPunct="1">
        <a:lnSpc>
          <a:spcPct val="90000"/>
        </a:lnSpc>
        <a:spcBef>
          <a:spcPct val="0"/>
        </a:spcBef>
        <a:buNone/>
        <a:defRPr sz="7183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456148" indent="-456148" algn="l" defTabSz="1824594" rtl="0" eaLnBrk="1" latinLnBrk="0" hangingPunct="1">
        <a:lnSpc>
          <a:spcPct val="120000"/>
        </a:lnSpc>
        <a:spcBef>
          <a:spcPts val="1995"/>
        </a:spcBef>
        <a:buClr>
          <a:schemeClr val="tx1"/>
        </a:buClr>
        <a:buFont typeface="Arial" panose="020B0604020202020204" pitchFamily="34" charset="0"/>
        <a:buChar char="•"/>
        <a:defRPr sz="3991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368445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359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2280742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3193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3193039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4105336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5017633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5929930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6842227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7754523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http://www.moldado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ADF3A-BDA2-4E0C-BCC7-8666B374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053" y="405561"/>
            <a:ext cx="23228141" cy="12402138"/>
          </a:xfrm>
        </p:spPr>
        <p:txBody>
          <a:bodyPr>
            <a:normAutofit/>
          </a:bodyPr>
          <a:lstStyle/>
          <a:p>
            <a:r>
              <a:rPr lang="pt-PT" sz="8000" dirty="0">
                <a:latin typeface="Franklin Gothic Demi" panose="020B0703020102020204" pitchFamily="34" charset="0"/>
              </a:rPr>
              <a:t>Escola Bíblica dominical (</a:t>
            </a:r>
            <a:r>
              <a:rPr lang="pt-PT" sz="8000" dirty="0" err="1">
                <a:latin typeface="Franklin Gothic Demi" panose="020B0703020102020204" pitchFamily="34" charset="0"/>
              </a:rPr>
              <a:t>ebd</a:t>
            </a:r>
            <a:r>
              <a:rPr lang="pt-PT" sz="8000" dirty="0">
                <a:latin typeface="Franklin Gothic Demi" panose="020B0703020102020204" pitchFamily="34" charset="0"/>
              </a:rPr>
              <a:t>)</a:t>
            </a:r>
            <a:br>
              <a:rPr lang="pt-PT" sz="8000" dirty="0">
                <a:latin typeface="Franklin Gothic Demi" panose="020B0703020102020204" pitchFamily="34" charset="0"/>
              </a:rPr>
            </a:br>
            <a:br>
              <a:rPr lang="pt-PT" sz="8000" dirty="0">
                <a:latin typeface="Franklin Gothic Demi" panose="020B0703020102020204" pitchFamily="34" charset="0"/>
              </a:rPr>
            </a:br>
            <a:r>
              <a:rPr lang="pt-PT" sz="8000" dirty="0">
                <a:latin typeface="Franklin Gothic Demi" panose="020B0703020102020204" pitchFamily="34" charset="0"/>
              </a:rPr>
              <a:t>3º trimestre 2018 lição 13 adulto</a:t>
            </a:r>
            <a:br>
              <a:rPr lang="pt-PT" sz="8000" dirty="0">
                <a:latin typeface="Franklin Gothic Demi" panose="020B0703020102020204" pitchFamily="34" charset="0"/>
              </a:rPr>
            </a:br>
            <a:br>
              <a:rPr lang="pt-PT" sz="8000" dirty="0">
                <a:latin typeface="Franklin Gothic Demi" panose="020B0703020102020204" pitchFamily="34" charset="0"/>
              </a:rPr>
            </a:br>
            <a:r>
              <a:rPr lang="pt-PT" sz="8000" dirty="0">
                <a:latin typeface="Franklin Gothic Demi" panose="020B0703020102020204" pitchFamily="34" charset="0"/>
              </a:rPr>
              <a:t>as Orações dos santos no altar de ouro</a:t>
            </a:r>
            <a:br>
              <a:rPr lang="pt-PT" sz="8000" dirty="0">
                <a:latin typeface="Franklin Gothic Demi" panose="020B0703020102020204" pitchFamily="34" charset="0"/>
              </a:rPr>
            </a:br>
            <a:br>
              <a:rPr lang="pt-PT" sz="8000" dirty="0">
                <a:latin typeface="Franklin Gothic Demi" panose="020B0703020102020204" pitchFamily="34" charset="0"/>
              </a:rPr>
            </a:br>
            <a:r>
              <a:rPr lang="pt-PT" sz="8000" dirty="0">
                <a:latin typeface="Franklin Gothic Demi" panose="020B0703020102020204" pitchFamily="34" charset="0"/>
              </a:rPr>
              <a:t>Igreja evangélica assembleia de deus em Portugal</a:t>
            </a:r>
            <a:br>
              <a:rPr lang="pt-PT" sz="8000" dirty="0"/>
            </a:br>
            <a:br>
              <a:rPr lang="pt-PT" sz="8000" dirty="0"/>
            </a:br>
            <a:r>
              <a:rPr lang="pt-PT" sz="8000" dirty="0">
                <a:latin typeface="Gill Sans MT Condensed" panose="020B0506020104020203" pitchFamily="34" charset="0"/>
              </a:rPr>
              <a:t>Professor e presbítero </a:t>
            </a:r>
            <a:r>
              <a:rPr lang="pt-PT" sz="8000" dirty="0" err="1">
                <a:latin typeface="Gill Sans MT Condensed" panose="020B0506020104020203" pitchFamily="34" charset="0"/>
              </a:rPr>
              <a:t>quaglio</a:t>
            </a:r>
            <a:r>
              <a:rPr lang="pt-PT" sz="8000" dirty="0">
                <a:latin typeface="Gill Sans MT Condensed" panose="020B0506020104020203" pitchFamily="34" charset="0"/>
              </a:rPr>
              <a:t> junior</a:t>
            </a:r>
            <a:br>
              <a:rPr lang="pt-PT" sz="8000" dirty="0"/>
            </a:br>
            <a:endParaRPr lang="pt-PT" sz="8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84E8545-5171-48DB-B689-DF22006D6F57}"/>
              </a:ext>
            </a:extLst>
          </p:cNvPr>
          <p:cNvSpPr txBox="1"/>
          <p:nvPr/>
        </p:nvSpPr>
        <p:spPr>
          <a:xfrm>
            <a:off x="358219" y="8736726"/>
            <a:ext cx="49826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Deixe seu</a:t>
            </a:r>
          </a:p>
          <a:p>
            <a:r>
              <a:rPr lang="pt-PT" sz="4800" dirty="0"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LIKE</a:t>
            </a:r>
            <a:endParaRPr lang="pt-PT" sz="7200" dirty="0">
              <a:highlight>
                <a:srgbClr val="00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26E4D4C-93D2-4853-AD7A-47CFECFF2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95" y="9521556"/>
            <a:ext cx="3265713" cy="287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209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7360EB6-C3DD-450E-9B6D-21C2FDD6A5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143" y="522514"/>
            <a:ext cx="23173508" cy="12644846"/>
          </a:xfrm>
        </p:spPr>
        <p:txBody>
          <a:bodyPr>
            <a:normAutofit fontScale="92500" lnSpcReduction="10000"/>
          </a:bodyPr>
          <a:lstStyle/>
          <a:p>
            <a:r>
              <a:rPr lang="pt-PT" sz="6600" dirty="0">
                <a:latin typeface="Bahnschrift SemiBold Condensed" panose="020B0502040204020203" pitchFamily="34" charset="0"/>
              </a:rPr>
              <a:t>A OFERTA DE INCENSO OFERECIDA PELOS SACERDOTES NO LUGAR SANTO ERA A MAIS PRECIOSA PARA DEUS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OS SACERDOTES A OFERECIAM COM TEMOR E MUITA REVERENCIA AO Senhor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O Antigo Testamento menciona que o altar de incenso estava localizado no Lugar Santo, “diante do véu” que separava o Lugar Santo do Lugar Santíssimo </a:t>
            </a:r>
            <a:r>
              <a:rPr lang="pt-PT" sz="66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(</a:t>
            </a:r>
            <a:r>
              <a:rPr lang="pt-PT" sz="6600" dirty="0" err="1">
                <a:highlight>
                  <a:srgbClr val="00FF00"/>
                </a:highlight>
                <a:latin typeface="Bahnschrift SemiBold Condensed" panose="020B0502040204020203" pitchFamily="34" charset="0"/>
              </a:rPr>
              <a:t>Êx</a:t>
            </a:r>
            <a:r>
              <a:rPr lang="pt-PT" sz="66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 30:6; 40:26; 1 </a:t>
            </a:r>
            <a:r>
              <a:rPr lang="pt-PT" sz="6600" dirty="0" err="1">
                <a:highlight>
                  <a:srgbClr val="00FF00"/>
                </a:highlight>
                <a:latin typeface="Bahnschrift SemiBold Condensed" panose="020B0502040204020203" pitchFamily="34" charset="0"/>
              </a:rPr>
              <a:t>Rs</a:t>
            </a:r>
            <a:r>
              <a:rPr lang="pt-PT" sz="66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 6:22),</a:t>
            </a:r>
            <a:r>
              <a:rPr lang="pt-PT" sz="6600" dirty="0">
                <a:latin typeface="Bahnschrift SemiBold Condensed" panose="020B0502040204020203" pitchFamily="34" charset="0"/>
              </a:rPr>
              <a:t>para que o sumo sacerdote pudesse queimar sobre ele, cada manhã e cada tarde, “o incenso aromático” ao Senhor </a:t>
            </a:r>
            <a:r>
              <a:rPr lang="pt-PT" sz="66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(</a:t>
            </a:r>
            <a:r>
              <a:rPr lang="pt-PT" sz="6600" dirty="0" err="1">
                <a:highlight>
                  <a:srgbClr val="00FF00"/>
                </a:highlight>
                <a:latin typeface="Bahnschrift SemiBold Condensed" panose="020B0502040204020203" pitchFamily="34" charset="0"/>
              </a:rPr>
              <a:t>Êx</a:t>
            </a:r>
            <a:r>
              <a:rPr lang="pt-PT" sz="66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 30:7 e 8)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Embora localizado geograficamente no Lugar Santo, esse altar era tido como pertencendo tecnicamente ao Lugar Santíssimo (</a:t>
            </a:r>
            <a:r>
              <a:rPr lang="pt-PT" sz="6600" dirty="0" err="1">
                <a:latin typeface="Bahnschrift SemiBold Condensed" panose="020B0502040204020203" pitchFamily="34" charset="0"/>
              </a:rPr>
              <a:t>Hb</a:t>
            </a:r>
            <a:r>
              <a:rPr lang="pt-PT" sz="6600" dirty="0">
                <a:latin typeface="Bahnschrift SemiBold Condensed" panose="020B0502040204020203" pitchFamily="34" charset="0"/>
              </a:rPr>
              <a:t> 9:3 e 4),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pois o incenso sobre ele oferecido era tido como penetrando além do véu, “perante o Senhor” </a:t>
            </a:r>
            <a:r>
              <a:rPr lang="pt-PT" sz="66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(</a:t>
            </a:r>
            <a:r>
              <a:rPr lang="pt-PT" sz="6600" dirty="0" err="1">
                <a:highlight>
                  <a:srgbClr val="00FF00"/>
                </a:highlight>
                <a:latin typeface="Bahnschrift SemiBold Condensed" panose="020B0502040204020203" pitchFamily="34" charset="0"/>
              </a:rPr>
              <a:t>Êx</a:t>
            </a:r>
            <a:r>
              <a:rPr lang="pt-PT" sz="66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 30:8)</a:t>
            </a:r>
          </a:p>
        </p:txBody>
      </p:sp>
    </p:spTree>
    <p:extLst>
      <p:ext uri="{BB962C8B-B14F-4D97-AF65-F5344CB8AC3E}">
        <p14:creationId xmlns:p14="http://schemas.microsoft.com/office/powerpoint/2010/main" val="4076711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AAC7ECF-E50D-4207-B842-5E5EF37F63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92777" y="679269"/>
            <a:ext cx="22755497" cy="12461965"/>
          </a:xfrm>
        </p:spPr>
        <p:txBody>
          <a:bodyPr>
            <a:normAutofit fontScale="92500" lnSpcReduction="20000"/>
          </a:bodyPr>
          <a:lstStyle/>
          <a:p>
            <a:r>
              <a:rPr lang="pt-PT" sz="11500" dirty="0">
                <a:latin typeface="Bahnschrift SemiBold Condensed" panose="020B0502040204020203" pitchFamily="34" charset="0"/>
              </a:rPr>
              <a:t>Não era oferecido incenso estranho</a:t>
            </a:r>
          </a:p>
          <a:p>
            <a:r>
              <a:rPr lang="pt-PT" sz="11500" dirty="0">
                <a:latin typeface="Bahnschrift SemiBold Condensed" panose="020B0502040204020203" pitchFamily="34" charset="0"/>
              </a:rPr>
              <a:t>Não era oferecido também nenhum outro tipo de oferta</a:t>
            </a:r>
          </a:p>
          <a:p>
            <a:r>
              <a:rPr lang="pt-PT" sz="11500" dirty="0">
                <a:latin typeface="Bahnschrift SemiBold Condensed" panose="020B0502040204020203" pitchFamily="34" charset="0"/>
              </a:rPr>
              <a:t>Não oferecia-se libações</a:t>
            </a:r>
          </a:p>
          <a:p>
            <a:r>
              <a:rPr lang="pt-PT" sz="11500" dirty="0">
                <a:latin typeface="Bahnschrift SemiBold Condensed" panose="020B0502040204020203" pitchFamily="34" charset="0"/>
              </a:rPr>
              <a:t>Arão fazia neste altar uma vez por ano expiação nas pontas do altar, com o sangue do sacrifício das expiações </a:t>
            </a:r>
            <a:r>
              <a:rPr lang="pt-PT" sz="115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ÊXODO 30:9,10</a:t>
            </a:r>
          </a:p>
        </p:txBody>
      </p:sp>
    </p:spTree>
    <p:extLst>
      <p:ext uri="{BB962C8B-B14F-4D97-AF65-F5344CB8AC3E}">
        <p14:creationId xmlns:p14="http://schemas.microsoft.com/office/powerpoint/2010/main" val="1019091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0C625AC3-22F8-400B-B551-764979C9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4382418" cy="1368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5CC16C-9244-40EE-9E86-D28584302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2" cy="1368425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B0948AC-0331-4502-9E8B-805F06750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2412" cy="13684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0C45998A-3009-418B-A277-DB016705C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4382418" cy="1368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2">
            <a:extLst>
              <a:ext uri="{FF2B5EF4-FFF2-40B4-BE49-F238E27FC236}">
                <a16:creationId xmlns:a16="http://schemas.microsoft.com/office/drawing/2014/main" id="{8F345FFF-5F0F-450A-AFDE-5EE25F24D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9099" y="1283954"/>
            <a:ext cx="21484213" cy="11102499"/>
          </a:xfrm>
          <a:prstGeom prst="roundRect">
            <a:avLst>
              <a:gd name="adj" fmla="val 4448"/>
            </a:avLst>
          </a:prstGeom>
          <a:solidFill>
            <a:srgbClr val="FFFFFF"/>
          </a:solidFill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endParaRPr lang="en-US" sz="3200" cap="all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951C9B5-3276-4811-B6D3-B3683222D1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59" r="15516" b="1"/>
          <a:stretch/>
        </p:blipFill>
        <p:spPr>
          <a:xfrm>
            <a:off x="2227558" y="2103617"/>
            <a:ext cx="9802788" cy="9331389"/>
          </a:xfrm>
          <a:prstGeom prst="rect">
            <a:avLst/>
          </a:prstGeom>
        </p:spPr>
      </p:pic>
      <p:pic>
        <p:nvPicPr>
          <p:cNvPr id="5" name="Imagem 4" descr="Uma imagem com interior, janela, sala, parede&#10;&#10;Descrição gerada com confiança alta">
            <a:extLst>
              <a:ext uri="{FF2B5EF4-FFF2-40B4-BE49-F238E27FC236}">
                <a16:creationId xmlns:a16="http://schemas.microsoft.com/office/drawing/2014/main" id="{2ECD12D1-FB09-432D-BE93-0747D1EAF2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261" b="1"/>
          <a:stretch/>
        </p:blipFill>
        <p:spPr>
          <a:xfrm>
            <a:off x="12352061" y="2103617"/>
            <a:ext cx="9796730" cy="93313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67AADF-A737-4B5E-AE0E-9731126BA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2" cy="136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31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74A536B-7204-486C-A889-3321CE4909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8903" y="522515"/>
            <a:ext cx="22624868" cy="12801600"/>
          </a:xfrm>
        </p:spPr>
        <p:txBody>
          <a:bodyPr>
            <a:normAutofit fontScale="92500" lnSpcReduction="10000"/>
          </a:bodyPr>
          <a:lstStyle/>
          <a:p>
            <a:r>
              <a:rPr lang="pt-PT" sz="6600" dirty="0">
                <a:latin typeface="Bahnschrift SemiBold Condensed" panose="020B0502040204020203" pitchFamily="34" charset="0"/>
              </a:rPr>
              <a:t>No lugar santo se encontrava a mesa de pães, o castiçal e o altar de incenso. 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Quando o sacerdote entrava com a bacia de sangue no primeiro compartimento do santuário espirrava o sangue 7 vezes no altar de incenso, perto da segunda cortina. 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Os pecados individuais do povo eram transferidos simbolicamente para o santuário. 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Isso acontecia pelo menos 2 vezes por dia durante 1 ano inteiro! 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O sangue salpicava a cortina que dividia o primeiro do segundo compartimento e não podia ser lavada</a:t>
            </a:r>
          </a:p>
          <a:p>
            <a:r>
              <a:rPr lang="pt-PT" sz="6600" dirty="0">
                <a:latin typeface="Bahnschrift SemiBold Condensed" panose="020B0502040204020203" pitchFamily="34" charset="0"/>
              </a:rPr>
              <a:t>O Sacerdote JAMAIS entrava no SEGUNDO compartimento, SOMENTE O SUMO SACERDOTE ENTRAVA uma vez por ano.</a:t>
            </a:r>
          </a:p>
        </p:txBody>
      </p:sp>
    </p:spTree>
    <p:extLst>
      <p:ext uri="{BB962C8B-B14F-4D97-AF65-F5344CB8AC3E}">
        <p14:creationId xmlns:p14="http://schemas.microsoft.com/office/powerpoint/2010/main" val="18817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4382418" cy="1368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2" cy="136842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2520478-4B59-4956-BA96-98C6A62FB0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3" r="9493"/>
          <a:stretch/>
        </p:blipFill>
        <p:spPr>
          <a:xfrm>
            <a:off x="21" y="10"/>
            <a:ext cx="24382392" cy="1368424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78C519D-45DB-4363-872F-0DDCC5EDE218}"/>
              </a:ext>
            </a:extLst>
          </p:cNvPr>
          <p:cNvSpPr txBox="1"/>
          <p:nvPr/>
        </p:nvSpPr>
        <p:spPr>
          <a:xfrm flipH="1">
            <a:off x="14653849" y="5120640"/>
            <a:ext cx="64857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dirty="0">
                <a:highlight>
                  <a:srgbClr val="00FF00"/>
                </a:highlight>
              </a:rPr>
              <a:t>Lugar santo</a:t>
            </a:r>
          </a:p>
          <a:p>
            <a:r>
              <a:rPr lang="pt-PT" sz="7200" dirty="0">
                <a:highlight>
                  <a:srgbClr val="00FF00"/>
                </a:highlight>
              </a:rPr>
              <a:t>sacerdotes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42961B9-9ED5-4777-823D-729D8F00B877}"/>
              </a:ext>
            </a:extLst>
          </p:cNvPr>
          <p:cNvSpPr txBox="1"/>
          <p:nvPr/>
        </p:nvSpPr>
        <p:spPr>
          <a:xfrm>
            <a:off x="1175656" y="1985555"/>
            <a:ext cx="105286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highlight>
                  <a:srgbClr val="00FF00"/>
                </a:highlight>
              </a:rPr>
              <a:t>Santo dos Santos</a:t>
            </a:r>
          </a:p>
          <a:p>
            <a:r>
              <a:rPr lang="pt-PT" sz="6000" dirty="0">
                <a:highlight>
                  <a:srgbClr val="00FF00"/>
                </a:highlight>
              </a:rPr>
              <a:t> Sumo sacerdote uma vez por ano</a:t>
            </a:r>
          </a:p>
        </p:txBody>
      </p:sp>
    </p:spTree>
    <p:extLst>
      <p:ext uri="{BB962C8B-B14F-4D97-AF65-F5344CB8AC3E}">
        <p14:creationId xmlns:p14="http://schemas.microsoft.com/office/powerpoint/2010/main" val="373554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808D538-4867-4511-B778-2CBB5C12C8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88274" y="287384"/>
            <a:ext cx="22990629" cy="133968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O altar de Incenso era feito de madeira de acácia recoberto com ouro. </a:t>
            </a:r>
          </a:p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Ele estava localizado em frente ao Véu, a cortina que separava o Lugar Santo do Santo dos Santos. </a:t>
            </a:r>
          </a:p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Ele era quadrado: meio metro por meio metro de largura e um metro de altura.</a:t>
            </a:r>
          </a:p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O sacerdote tinha que queimar incenso neste altar pela manhã e a tarde (Êxodo 30:7-8), como incenso perpétuo perante o Senhor.</a:t>
            </a:r>
          </a:p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O incenso queimando simboliza a oração (Salmos 141:2, Apocalipse 5:8) e nos aponta para a oração do Senhor Jesus no jardim de </a:t>
            </a:r>
            <a:r>
              <a:rPr lang="pt-PT" sz="6000" dirty="0" err="1">
                <a:latin typeface="Bahnschrift SemiBold Condensed" panose="020B0502040204020203" pitchFamily="34" charset="0"/>
              </a:rPr>
              <a:t>Getsêmani</a:t>
            </a:r>
            <a:r>
              <a:rPr lang="pt-PT" sz="6000" dirty="0">
                <a:latin typeface="Bahnschrift SemiBold Condensed" panose="020B0502040204020203" pitchFamily="34" charset="0"/>
              </a:rPr>
              <a:t> (João cap. 17, Marcos 14:32-42).</a:t>
            </a:r>
          </a:p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Um dos ingredientes do incenso era o sal, para fazer com que nossas orações não sejam nem emocionais e nem formais.</a:t>
            </a:r>
          </a:p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Nós devemos orar em todo o tempo no Espírito (Efésios 6: 18) e em nome do Filho. Isto será cheiro suave a Deus Pai.</a:t>
            </a:r>
          </a:p>
        </p:txBody>
      </p:sp>
    </p:spTree>
    <p:extLst>
      <p:ext uri="{BB962C8B-B14F-4D97-AF65-F5344CB8AC3E}">
        <p14:creationId xmlns:p14="http://schemas.microsoft.com/office/powerpoint/2010/main" val="289427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6F333DC-6055-43AC-AB73-3CD623CC29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1" y="574766"/>
            <a:ext cx="22860000" cy="12670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6000" dirty="0">
                <a:latin typeface="Bahnschrift SemiBold Condensed" panose="020B0502040204020203" pitchFamily="34" charset="0"/>
              </a:rPr>
              <a:t>Quão forte fragrância do incenso da profunda oração, feita pelo grande Sumo Sacerdote, para todos os que estão na casa de Deus! 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Vamos também nos achegar até o Altar de Incenso e dali entrar com ousadia através do Véu para o trono da graça (a Arca da Aliança), 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Certos que vamos achar a misericórdia e obter a graça, da qual Cristo orou por nós, "...a fim de sermos ajudados em tempo oportuno.". ( Hebreus 3:6, 4:14-16)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o Altar de Incenso tinha uma coroa de ouro ao redor da parte superior. Isto representa Jesus, "...Coroado de glória e de honra..." (Hebreus 2:9).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Entretanto, por causa do Altar de Incenso ser o lugar de oração, a coroa e a oração juntas nos dão a ideia de um sacerdócio Real.</a:t>
            </a:r>
          </a:p>
        </p:txBody>
      </p:sp>
    </p:spTree>
    <p:extLst>
      <p:ext uri="{BB962C8B-B14F-4D97-AF65-F5344CB8AC3E}">
        <p14:creationId xmlns:p14="http://schemas.microsoft.com/office/powerpoint/2010/main" val="413018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DB90B95-F4D6-4BD5-A448-3A46F24314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66651" y="470263"/>
            <a:ext cx="23147383" cy="12958354"/>
          </a:xfrm>
        </p:spPr>
        <p:txBody>
          <a:bodyPr>
            <a:normAutofit/>
          </a:bodyPr>
          <a:lstStyle/>
          <a:p>
            <a:r>
              <a:rPr lang="pt-PT" sz="5400" dirty="0">
                <a:latin typeface="Bahnschrift SemiBold Condensed" panose="020B0502040204020203" pitchFamily="34" charset="0"/>
              </a:rPr>
              <a:t>Na oferta do incenso o sacerdote era levado mais diretamente à presença de Deus do que em qualquer outro ato do ministério diário. 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Como o véu interno do santuário não se estendia até ao alto do edifício, a glória de Deus, manifestada por cima do propiciatório, era parcialmente visível no primeiro compartimento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Quando o sacerdote oferecia incenso perante o Senhor, olhava em direção à arca; e, subindo a nuvem de incenso, a glória divina descia sobre o propiciatório e enchia o lugar santíssimo, 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muitas vezes ambos os compartimentos se enchia da glória de Deus, de tal maneira que o sacerdote era obrigado a afastar-se para a porta do santuário. 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Como no cerimonial típico o sacerdote olhava pela fé ao propiciatório que não podia ver,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assim o povo de Deus deve hoje dirigir suas orações a … seu grande Sumo Sacerdote que, invisível aos olhares humanos, pleiteia em seu favor no santuário celestial.</a:t>
            </a:r>
          </a:p>
        </p:txBody>
      </p:sp>
    </p:spTree>
    <p:extLst>
      <p:ext uri="{BB962C8B-B14F-4D97-AF65-F5344CB8AC3E}">
        <p14:creationId xmlns:p14="http://schemas.microsoft.com/office/powerpoint/2010/main" val="2036484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7628C70-79D2-41A8-AEC8-24D01C23F5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8012" y="679269"/>
            <a:ext cx="23878902" cy="12775474"/>
          </a:xfrm>
        </p:spPr>
        <p:txBody>
          <a:bodyPr>
            <a:noAutofit/>
          </a:bodyPr>
          <a:lstStyle/>
          <a:p>
            <a:r>
              <a:rPr lang="pt-PT" sz="6000" dirty="0">
                <a:latin typeface="Bahnschrift SemiBold Condensed" panose="020B0502040204020203" pitchFamily="34" charset="0"/>
              </a:rPr>
              <a:t>Quando os sacerdotes, pela manhã e à tarde, entravam no lugar santo à hora do incenso, o sacrifício diário estava pronto para ser oferecido sobre o altar,  no pátio.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era um momento de intenso desejo dos adoradores ao se reunir junto ao tabernáculo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Antes de entrarem à presença de Deus pelo ministério do sacerdote, deviam empenhar-se em ardoroso exame de coração e confissão de pecado. em oração silenciosa, com o rosto voltado para o lugar santo.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Assim ascendiam suas petições com a nuvem de incenso, enquanto a fé se apoderava dos méritos do Salvador prometido prefigurado pelo sacrifício expiatório.</a:t>
            </a:r>
          </a:p>
          <a:p>
            <a:r>
              <a:rPr lang="pt-PT" sz="6000" dirty="0">
                <a:latin typeface="Bahnschrift SemiBold Condensed" panose="020B0502040204020203" pitchFamily="34" charset="0"/>
              </a:rPr>
              <a:t>As horas designadas para o sacrifício da manhã e da tarde eram sagradas, pela nação judaica, e vieram a ser observadas como um tempo reservado para a adoração</a:t>
            </a:r>
          </a:p>
        </p:txBody>
      </p:sp>
    </p:spTree>
    <p:extLst>
      <p:ext uri="{BB962C8B-B14F-4D97-AF65-F5344CB8AC3E}">
        <p14:creationId xmlns:p14="http://schemas.microsoft.com/office/powerpoint/2010/main" val="1270540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E7782DA-2073-4AC3-93B0-F646B05C40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8326" y="783771"/>
            <a:ext cx="23587960" cy="12670972"/>
          </a:xfrm>
        </p:spPr>
        <p:txBody>
          <a:bodyPr>
            <a:normAutofit fontScale="92500"/>
          </a:bodyPr>
          <a:lstStyle/>
          <a:p>
            <a:r>
              <a:rPr lang="pt-PT" sz="4800" dirty="0"/>
              <a:t> </a:t>
            </a:r>
            <a:r>
              <a:rPr lang="pt-PT" sz="4800" dirty="0">
                <a:latin typeface="Bahnschrift SemiBold Condensed" panose="020B0502040204020203" pitchFamily="34" charset="0"/>
              </a:rPr>
              <a:t>em 2 crônicas 26,16-19 registra que o rei </a:t>
            </a:r>
            <a:r>
              <a:rPr lang="pt-PT" sz="4800" dirty="0" err="1">
                <a:latin typeface="Bahnschrift SemiBold Condensed" panose="020B0502040204020203" pitchFamily="34" charset="0"/>
              </a:rPr>
              <a:t>Uzias</a:t>
            </a:r>
            <a:r>
              <a:rPr lang="pt-PT" sz="4800" dirty="0">
                <a:latin typeface="Bahnschrift SemiBold Condensed" panose="020B0502040204020203" pitchFamily="34" charset="0"/>
              </a:rPr>
              <a:t> desobedecendo a Deus entrou no Templo e ofereceu incenso, que somente os sacerdotes descendentes de Aarão podiam fazer: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 </a:t>
            </a:r>
            <a:r>
              <a:rPr lang="pt-PT" sz="48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Mas, quando ele se havia tornado poderoso, o seu coração se exaltou de modo que se corrompeu, e transgrediu contra o Senhor, seu Deus; pois entrou no templo do Senhor para queimar incenso no altar do incenso.</a:t>
            </a:r>
          </a:p>
          <a:p>
            <a:r>
              <a:rPr lang="pt-PT" sz="48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17Mas o sacerdote Azarias entrou após ele, com oitenta sacerdotes do Senhor, homens valorosos,</a:t>
            </a:r>
          </a:p>
          <a:p>
            <a:r>
              <a:rPr lang="pt-PT" sz="48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18 e se opuseram ao rei </a:t>
            </a:r>
            <a:r>
              <a:rPr lang="pt-PT" sz="4800" dirty="0" err="1">
                <a:highlight>
                  <a:srgbClr val="FFFF00"/>
                </a:highlight>
                <a:latin typeface="Bahnschrift SemiBold Condensed" panose="020B0502040204020203" pitchFamily="34" charset="0"/>
              </a:rPr>
              <a:t>Uzias</a:t>
            </a:r>
            <a:r>
              <a:rPr lang="pt-PT" sz="48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, dizendo-lhe: A ti, </a:t>
            </a:r>
            <a:r>
              <a:rPr lang="pt-PT" sz="4800" dirty="0" err="1">
                <a:highlight>
                  <a:srgbClr val="FFFF00"/>
                </a:highlight>
                <a:latin typeface="Bahnschrift SemiBold Condensed" panose="020B0502040204020203" pitchFamily="34" charset="0"/>
              </a:rPr>
              <a:t>Uzias</a:t>
            </a:r>
            <a:r>
              <a:rPr lang="pt-PT" sz="48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, não compete queimar incenso perante o Senhor, mas aos sacerdotes, filhos de Arão, que foram consagrados para queimarem incenso. Sai do santuário, pois cometeste uma transgressão; e não será isto para honra tua da parte do Senhor Deus.</a:t>
            </a:r>
          </a:p>
          <a:p>
            <a:r>
              <a:rPr lang="pt-PT" sz="48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 Então </a:t>
            </a:r>
            <a:r>
              <a:rPr lang="pt-PT" sz="4800" dirty="0" err="1">
                <a:highlight>
                  <a:srgbClr val="FFFF00"/>
                </a:highlight>
                <a:latin typeface="Bahnschrift SemiBold Condensed" panose="020B0502040204020203" pitchFamily="34" charset="0"/>
              </a:rPr>
              <a:t>Uzias</a:t>
            </a:r>
            <a:r>
              <a:rPr lang="pt-PT" sz="48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 se indignou; e tinha na mão um incensário para queimar incenso. Indignando-se ele, contra os sacerdotes, nasceu-lhe a lepra na testa, perante os sacerdotes, na casa de Senhor, junto ao altar do incenso.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Devido a este fato, </a:t>
            </a:r>
            <a:r>
              <a:rPr lang="pt-PT" sz="4800" dirty="0" err="1">
                <a:latin typeface="Bahnschrift SemiBold Condensed" panose="020B0502040204020203" pitchFamily="34" charset="0"/>
              </a:rPr>
              <a:t>Uzias</a:t>
            </a:r>
            <a:r>
              <a:rPr lang="pt-PT" sz="4800" dirty="0">
                <a:latin typeface="Bahnschrift SemiBold Condensed" panose="020B0502040204020203" pitchFamily="34" charset="0"/>
              </a:rPr>
              <a:t> falhou feio, pois Deus não lhe havia designado a função do sacerdócio. Segundo a Bíblia foi atingido pela lepra morrendo completamente isolado, não recebendo nem sepultamento digno de rei.</a:t>
            </a:r>
          </a:p>
        </p:txBody>
      </p:sp>
    </p:spTree>
    <p:extLst>
      <p:ext uri="{BB962C8B-B14F-4D97-AF65-F5344CB8AC3E}">
        <p14:creationId xmlns:p14="http://schemas.microsoft.com/office/powerpoint/2010/main" val="2326601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D81F54A-6E3D-4536-9BD0-78AE0D0AFE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7646" y="600891"/>
            <a:ext cx="23278011" cy="12697098"/>
          </a:xfrm>
        </p:spPr>
        <p:txBody>
          <a:bodyPr>
            <a:noAutofit/>
          </a:bodyPr>
          <a:lstStyle/>
          <a:p>
            <a:r>
              <a:rPr lang="pt-PT" sz="4800" dirty="0">
                <a:latin typeface="Bahnschrift SemiBold Condensed" panose="020B0502040204020203" pitchFamily="34" charset="0"/>
              </a:rPr>
              <a:t>A oração que sobe do altar para o trono precisa ser precedida pelo fogo do Espírito </a:t>
            </a:r>
            <a:r>
              <a:rPr lang="pt-PT" sz="4800" dirty="0" err="1">
                <a:latin typeface="Bahnschrift SemiBold Condensed" panose="020B0502040204020203" pitchFamily="34" charset="0"/>
              </a:rPr>
              <a:t>Ap</a:t>
            </a:r>
            <a:r>
              <a:rPr lang="pt-PT" sz="4800" dirty="0">
                <a:latin typeface="Bahnschrift SemiBold Condensed" panose="020B0502040204020203" pitchFamily="34" charset="0"/>
              </a:rPr>
              <a:t> 8.4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A fumaça do incenso não pode subir do altar para o trono sem que antes o fogo seja aceso no altar.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O que faz a fumaça do incenso subir é o fogo do altar. Assim, também, não há fervor espiritual na oração sem que o fogo do Espírito inflame os nossos corações.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A oração não é uma mera repetição de palavras frias e vazias. Ela brota de um coração aquecido e dos lábios de alguém que foi tocado pela brasa viva do altar.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O fogo do altar não podia ficar apagado. As cinzas precisavam ser removidas. Esse fogo, porém, não é fogo estranho, fabricado na terra.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O fogo estranho é condenado por Deus. Ele tem brilho, mas não calor. Ele tem aparência de fogo, mas não aquece os corações nem os leva à adoração verdadeira. </a:t>
            </a:r>
          </a:p>
          <a:p>
            <a:r>
              <a:rPr lang="pt-PT" sz="4800" dirty="0">
                <a:latin typeface="Bahnschrift SemiBold Condensed" panose="020B0502040204020203" pitchFamily="34" charset="0"/>
              </a:rPr>
              <a:t>O fogo estranho é abominável para Deus e gera morte, mas o fogo do Espírito é aceitável diante de Deus e produz vida.</a:t>
            </a:r>
          </a:p>
        </p:txBody>
      </p:sp>
    </p:spTree>
    <p:extLst>
      <p:ext uri="{BB962C8B-B14F-4D97-AF65-F5344CB8AC3E}">
        <p14:creationId xmlns:p14="http://schemas.microsoft.com/office/powerpoint/2010/main" val="2878188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D6CBD59-828A-4902-BEB9-4A0CC6EA28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3771" y="1071154"/>
            <a:ext cx="23330263" cy="12200708"/>
          </a:xfrm>
        </p:spPr>
        <p:txBody>
          <a:bodyPr>
            <a:normAutofit fontScale="92500"/>
          </a:bodyPr>
          <a:lstStyle/>
          <a:p>
            <a:r>
              <a:rPr lang="pt-PT" sz="5400" dirty="0">
                <a:latin typeface="Bahnschrift SemiBold Condensed" panose="020B0502040204020203" pitchFamily="34" charset="0"/>
              </a:rPr>
              <a:t> A oração dos santos é o instrumento de Deus para manifestar suas intervenções na História </a:t>
            </a:r>
            <a:r>
              <a:rPr lang="pt-PT" sz="5400" dirty="0" err="1">
                <a:latin typeface="Bahnschrift SemiBold Condensed" panose="020B0502040204020203" pitchFamily="34" charset="0"/>
              </a:rPr>
              <a:t>Ap</a:t>
            </a:r>
            <a:r>
              <a:rPr lang="pt-PT" sz="5400" dirty="0">
                <a:latin typeface="Bahnschrift SemiBold Condensed" panose="020B0502040204020203" pitchFamily="34" charset="0"/>
              </a:rPr>
              <a:t> 8.5,6</a:t>
            </a:r>
          </a:p>
          <a:p>
            <a:r>
              <a:rPr lang="pt-PT" sz="54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O incenso que subiu do altar para o trono, símbolo das orações dos santos, foram lançadas do trono para a terra e houve trovões, vozes, relâmpagos e terremotos. Imediatamente as trombetas do juízo misturado com a misericórdia começaram a tocar.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Quando a Igreja ora, Deus age poderosamente. Quando a terra se dobra em oração, os céus se move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Aprouve a Deus, na sua soberania, intervir na História em resposta às orações do seu povo.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Quando oramos, nos unimos Àquele que está assentado no trono e governa os destinos dos povos.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Nenhuma força é tão poderosa na terra quanto a oração da igreja. Nenhuma coisa produz tanto efeito no céu quanto a oração dos santos.</a:t>
            </a:r>
          </a:p>
          <a:p>
            <a:r>
              <a:rPr lang="pt-PT" sz="5400" dirty="0">
                <a:latin typeface="Bahnschrift SemiBold Condensed" panose="020B0502040204020203" pitchFamily="34" charset="0"/>
              </a:rPr>
              <a:t>Orar é dar as mãos Àquele que tem tudo sob seu controle e domínio. O altar está conectado com o trono e é do trono que procedem as intervenções soberanas de Deus na História.</a:t>
            </a:r>
          </a:p>
        </p:txBody>
      </p:sp>
    </p:spTree>
    <p:extLst>
      <p:ext uri="{BB962C8B-B14F-4D97-AF65-F5344CB8AC3E}">
        <p14:creationId xmlns:p14="http://schemas.microsoft.com/office/powerpoint/2010/main" val="635516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E0F02AC-D5B1-47AC-9C21-92E4F3DD81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92777" y="522515"/>
            <a:ext cx="22860000" cy="12879976"/>
          </a:xfrm>
        </p:spPr>
        <p:txBody>
          <a:bodyPr>
            <a:normAutofit fontScale="77500" lnSpcReduction="20000"/>
          </a:bodyPr>
          <a:lstStyle/>
          <a:p>
            <a:endParaRPr lang="pt-PT" dirty="0"/>
          </a:p>
          <a:p>
            <a:r>
              <a:rPr lang="pt-PT" sz="10400" dirty="0">
                <a:highlight>
                  <a:srgbClr val="FFFF00"/>
                </a:highlight>
                <a:latin typeface="Bahnschrift SemiBold Condensed" panose="020B0502040204020203" pitchFamily="34" charset="0"/>
              </a:rPr>
              <a:t>A nossa leitura diária</a:t>
            </a:r>
          </a:p>
          <a:p>
            <a:r>
              <a:rPr lang="pt-PT" sz="10400" dirty="0">
                <a:latin typeface="Bahnschrift SemiBold Condensed" panose="020B0502040204020203" pitchFamily="34" charset="0"/>
              </a:rPr>
              <a:t>Precisamos consagrar todos os dias um </a:t>
            </a:r>
            <a:r>
              <a:rPr lang="pt-PT" sz="104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Lugar santo </a:t>
            </a:r>
            <a:r>
              <a:rPr lang="pt-PT" sz="10400" dirty="0">
                <a:latin typeface="Bahnschrift SemiBold Condensed" panose="020B0502040204020203" pitchFamily="34" charset="0"/>
              </a:rPr>
              <a:t>com </a:t>
            </a:r>
            <a:r>
              <a:rPr lang="pt-PT" sz="104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nosso altar de incenso </a:t>
            </a:r>
            <a:r>
              <a:rPr lang="pt-PT" sz="10400" dirty="0">
                <a:latin typeface="Bahnschrift SemiBold Condensed" panose="020B0502040204020203" pitchFamily="34" charset="0"/>
              </a:rPr>
              <a:t>consagrado para que </a:t>
            </a:r>
            <a:r>
              <a:rPr lang="pt-PT" sz="104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nosso incenso contínuo</a:t>
            </a:r>
            <a:r>
              <a:rPr lang="pt-PT" sz="10400" dirty="0">
                <a:latin typeface="Bahnschrift SemiBold Condensed" panose="020B0502040204020203" pitchFamily="34" charset="0"/>
              </a:rPr>
              <a:t> seja oferecido a Deus nosso pai em uma verdadeira </a:t>
            </a:r>
            <a:r>
              <a:rPr lang="pt-PT" sz="104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cerimonia de incenso </a:t>
            </a:r>
            <a:r>
              <a:rPr lang="pt-PT" sz="10400" dirty="0">
                <a:latin typeface="Bahnschrift SemiBold Condensed" panose="020B0502040204020203" pitchFamily="34" charset="0"/>
              </a:rPr>
              <a:t>olhando como exemplo a </a:t>
            </a:r>
            <a:r>
              <a:rPr lang="pt-PT" sz="104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oração perfeita</a:t>
            </a:r>
            <a:r>
              <a:rPr lang="pt-PT" sz="10400" dirty="0">
                <a:latin typeface="Bahnschrift SemiBold Condensed" panose="020B0502040204020203" pitchFamily="34" charset="0"/>
              </a:rPr>
              <a:t> de Jesus e unidos juntos ou só onde estivermos o </a:t>
            </a:r>
            <a:r>
              <a:rPr lang="pt-PT" sz="10400" dirty="0">
                <a:highlight>
                  <a:srgbClr val="00FF00"/>
                </a:highlight>
                <a:latin typeface="Bahnschrift SemiBold Condensed" panose="020B0502040204020203" pitchFamily="34" charset="0"/>
              </a:rPr>
              <a:t>incenso que simboliza a oração dos santos </a:t>
            </a:r>
            <a:r>
              <a:rPr lang="pt-PT" sz="10400" dirty="0">
                <a:latin typeface="Bahnschrift SemiBold Condensed" panose="020B0502040204020203" pitchFamily="34" charset="0"/>
              </a:rPr>
              <a:t>chegue ao trono da graça e tenhamos as respostas de bênçãos conforme a vontade divina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71386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0E574-B44A-4E83-B60B-3F788CFBC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1796" y="2595549"/>
            <a:ext cx="19854593" cy="5006809"/>
          </a:xfrm>
        </p:spPr>
        <p:txBody>
          <a:bodyPr>
            <a:normAutofit fontScale="90000"/>
          </a:bodyPr>
          <a:lstStyle/>
          <a:p>
            <a:r>
              <a:rPr lang="pt-PT" sz="41300" dirty="0"/>
              <a:t>reflexão</a:t>
            </a:r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0C6266-336E-4630-9841-4016BFE26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0058" y="7754408"/>
            <a:ext cx="20717692" cy="3610277"/>
          </a:xfrm>
        </p:spPr>
        <p:txBody>
          <a:bodyPr>
            <a:normAutofit fontScale="85000" lnSpcReduction="10000"/>
          </a:bodyPr>
          <a:lstStyle/>
          <a:p>
            <a:r>
              <a:rPr lang="pt-PT" sz="26400" dirty="0">
                <a:solidFill>
                  <a:srgbClr val="00B050"/>
                </a:solidFill>
                <a:latin typeface="Bahnschrift SemiBold Condensed" panose="020B0502040204020203" pitchFamily="34" charset="0"/>
              </a:rPr>
              <a:t>www.moldado.com</a:t>
            </a:r>
          </a:p>
        </p:txBody>
      </p:sp>
    </p:spTree>
    <p:extLst>
      <p:ext uri="{BB962C8B-B14F-4D97-AF65-F5344CB8AC3E}">
        <p14:creationId xmlns:p14="http://schemas.microsoft.com/office/powerpoint/2010/main" val="3167075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D23574D-522B-4A1B-A9B5-4EAF7B6229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3771" y="470263"/>
            <a:ext cx="23173509" cy="12801600"/>
          </a:xfrm>
        </p:spPr>
        <p:txBody>
          <a:bodyPr>
            <a:normAutofit fontScale="92500" lnSpcReduction="10000"/>
          </a:bodyPr>
          <a:lstStyle/>
          <a:p>
            <a:r>
              <a:rPr lang="pt-PT" sz="7200" dirty="0">
                <a:solidFill>
                  <a:srgbClr val="00B050"/>
                </a:solidFill>
                <a:highlight>
                  <a:srgbClr val="000000"/>
                </a:highlight>
                <a:latin typeface="Bahnschrift SemiBold Condensed" panose="020B0502040204020203" pitchFamily="34" charset="0"/>
              </a:rPr>
              <a:t>1) O que era o altar do incenso?</a:t>
            </a:r>
          </a:p>
          <a:p>
            <a:r>
              <a:rPr lang="pt-PT" sz="7200" dirty="0">
                <a:latin typeface="Bahnschrift SemiBold Condensed" panose="020B0502040204020203" pitchFamily="34" charset="0"/>
              </a:rPr>
              <a:t>Feito de madeira de acácia, o altar de incenso era revestido de ouro, sendo estas as suas medidas: um côvado de comprimento, um de largura e dois de altura.</a:t>
            </a:r>
          </a:p>
          <a:p>
            <a:r>
              <a:rPr lang="pt-PT" sz="7200" dirty="0">
                <a:solidFill>
                  <a:srgbClr val="00B050"/>
                </a:solidFill>
                <a:highlight>
                  <a:srgbClr val="000000"/>
                </a:highlight>
                <a:latin typeface="Bahnschrift SemiBold Condensed" panose="020B0502040204020203" pitchFamily="34" charset="0"/>
              </a:rPr>
              <a:t>2) Onde, segundo Hebreus 9.3,4, ficava o altar do incenso?</a:t>
            </a:r>
          </a:p>
          <a:p>
            <a:r>
              <a:rPr lang="pt-PT" sz="7200" dirty="0">
                <a:latin typeface="Bahnschrift SemiBold Condensed" panose="020B0502040204020203" pitchFamily="34" charset="0"/>
              </a:rPr>
              <a:t>Ficava depois do segundo véu, no Santo dos Santos.</a:t>
            </a:r>
          </a:p>
          <a:p>
            <a:r>
              <a:rPr lang="pt-PT" sz="7200" dirty="0">
                <a:solidFill>
                  <a:srgbClr val="00B050"/>
                </a:solidFill>
                <a:highlight>
                  <a:srgbClr val="000000"/>
                </a:highlight>
                <a:latin typeface="Bahnschrift SemiBold Condensed" panose="020B0502040204020203" pitchFamily="34" charset="0"/>
              </a:rPr>
              <a:t>3) Por que a fórmula do incenso não podia ser reproduzida para fins profanos?</a:t>
            </a:r>
          </a:p>
          <a:p>
            <a:r>
              <a:rPr lang="pt-PT" sz="7200" dirty="0">
                <a:latin typeface="Bahnschrift SemiBold Condensed" panose="020B0502040204020203" pitchFamily="34" charset="0"/>
              </a:rPr>
              <a:t>Porque era de uso exclusivo do Senhor e se alguém o reproduzisse para uso profano seria punido severamente.</a:t>
            </a:r>
          </a:p>
        </p:txBody>
      </p:sp>
    </p:spTree>
    <p:extLst>
      <p:ext uri="{BB962C8B-B14F-4D97-AF65-F5344CB8AC3E}">
        <p14:creationId xmlns:p14="http://schemas.microsoft.com/office/powerpoint/2010/main" val="642383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7E426A2-A6BE-4596-BA87-4E98528064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3771" y="653143"/>
            <a:ext cx="23173509" cy="12461966"/>
          </a:xfrm>
        </p:spPr>
        <p:txBody>
          <a:bodyPr>
            <a:normAutofit fontScale="85000" lnSpcReduction="10000"/>
          </a:bodyPr>
          <a:lstStyle/>
          <a:p>
            <a:r>
              <a:rPr lang="pt-PT" sz="9600" dirty="0">
                <a:solidFill>
                  <a:srgbClr val="00B050"/>
                </a:solidFill>
                <a:highlight>
                  <a:srgbClr val="000000"/>
                </a:highlight>
                <a:latin typeface="Bahnschrift SemiBold Condensed" panose="020B0502040204020203" pitchFamily="34" charset="0"/>
              </a:rPr>
              <a:t>4) O que representa o incenso?</a:t>
            </a:r>
          </a:p>
          <a:p>
            <a:r>
              <a:rPr lang="pt-PT" sz="9600" dirty="0">
                <a:latin typeface="Bahnschrift SemiBold Condensed" panose="020B0502040204020203" pitchFamily="34" charset="0"/>
              </a:rPr>
              <a:t>Simboliza a oração dos santos.</a:t>
            </a:r>
          </a:p>
          <a:p>
            <a:r>
              <a:rPr lang="pt-PT" sz="9600" dirty="0">
                <a:solidFill>
                  <a:srgbClr val="00B050"/>
                </a:solidFill>
                <a:highlight>
                  <a:srgbClr val="000000"/>
                </a:highlight>
                <a:latin typeface="Bahnschrift SemiBold Condensed" panose="020B0502040204020203" pitchFamily="34" charset="0"/>
              </a:rPr>
              <a:t>5) Descreva a experiência de Zacarias.</a:t>
            </a:r>
          </a:p>
          <a:p>
            <a:r>
              <a:rPr lang="pt-PT" sz="9600" dirty="0">
                <a:latin typeface="Bahnschrift SemiBold Condensed" panose="020B0502040204020203" pitchFamily="34" charset="0"/>
              </a:rPr>
              <a:t>Sua experiência com o Senhor foi completa.</a:t>
            </a:r>
          </a:p>
          <a:p>
            <a:r>
              <a:rPr lang="pt-PT" sz="9600" dirty="0">
                <a:latin typeface="Bahnschrift SemiBold Condensed" panose="020B0502040204020203" pitchFamily="34" charset="0"/>
              </a:rPr>
              <a:t>Ele viu o anjo, ouviu deste o anúncio profético sobre a vinda do Messias,</a:t>
            </a:r>
          </a:p>
          <a:p>
            <a:r>
              <a:rPr lang="pt-PT" sz="9600" dirty="0">
                <a:latin typeface="Bahnschrift SemiBold Condensed" panose="020B0502040204020203" pitchFamily="34" charset="0"/>
              </a:rPr>
              <a:t>e, finalmente, sua velhice foi consolada com a promessa de um filho, que seria o precursor do Filho de Deus.</a:t>
            </a:r>
          </a:p>
        </p:txBody>
      </p:sp>
    </p:spTree>
    <p:extLst>
      <p:ext uri="{BB962C8B-B14F-4D97-AF65-F5344CB8AC3E}">
        <p14:creationId xmlns:p14="http://schemas.microsoft.com/office/powerpoint/2010/main" val="2877065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E43006C0-9CF0-4AD0-9C72-B3F9942A8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2418" cy="1368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A20B43-EA35-4D51-8E25-05F8B334E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2" cy="1368425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3D1018B-412F-4D92-8F80-6D1E41C88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2412" cy="13684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59371E8-E3A5-457E-A234-8A4F8B825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4382418" cy="1368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8D92B13-6720-4454-BBAE-DA5919AE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1"/>
            <a:ext cx="11276806" cy="3771900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914400"/>
            <a:r>
              <a:rPr lang="en-US" sz="13600" dirty="0">
                <a:latin typeface="Bahnschrift SemiBold Condensed" panose="020B0502040204020203" pitchFamily="34" charset="0"/>
              </a:rPr>
              <a:t>DEUS ABENÇOE SUA VIDA E SUA FAMÍLIA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1E58A5C-DDC9-4D74-9023-F2857BFF8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269" y="4441372"/>
            <a:ext cx="11704320" cy="7316580"/>
          </a:xfr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defTabSz="914400">
              <a:spcBef>
                <a:spcPts val="1000"/>
              </a:spcBef>
            </a:pPr>
            <a:r>
              <a:rPr lang="en-US" sz="1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SUBSCREVA NO CANAL</a:t>
            </a:r>
          </a:p>
          <a:p>
            <a:pPr defTabSz="914400">
              <a:spcBef>
                <a:spcPts val="1000"/>
              </a:spcBef>
            </a:pPr>
            <a:r>
              <a:rPr lang="en-US" sz="22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VISITE NOSSO SITE </a:t>
            </a:r>
          </a:p>
          <a:p>
            <a:pPr defTabSz="914400">
              <a:spcBef>
                <a:spcPts val="1000"/>
              </a:spcBef>
            </a:pPr>
            <a:r>
              <a:rPr lang="en-US" sz="22000" dirty="0">
                <a:solidFill>
                  <a:schemeClr val="tx1"/>
                </a:solidFill>
                <a:latin typeface="Bahnschrift SemiBold Condense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WWW.MOLDADO.COM</a:t>
            </a:r>
            <a:endParaRPr lang="en-US" sz="220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  <a:p>
            <a:pPr defTabSz="914400">
              <a:spcBef>
                <a:spcPts val="1000"/>
              </a:spcBef>
            </a:pPr>
            <a:r>
              <a:rPr lang="en-US" sz="19700" dirty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                                                                         </a:t>
            </a:r>
          </a:p>
          <a:p>
            <a:pPr defTabSz="914400">
              <a:spcBef>
                <a:spcPts val="1000"/>
              </a:spcBef>
            </a:pPr>
            <a:r>
              <a:rPr lang="en-US" sz="19700" dirty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                                              DEIXE SEU LIKE 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B9C2318-C214-407F-A511-F8C6BECE7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24322" y="5930537"/>
            <a:ext cx="7335724" cy="6975566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08FAA8-9416-4584-94E0-E60C0EF6F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2" cy="136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52633"/>
      </p:ext>
    </p:extLst>
  </p:cSld>
  <p:clrMapOvr>
    <a:masterClrMapping/>
  </p:clrMapOvr>
</p:sld>
</file>

<file path=ppt/theme/theme1.xml><?xml version="1.0" encoding="utf-8"?>
<a:theme xmlns:a="http://schemas.openxmlformats.org/drawingml/2006/main" name="Gotícula">
  <a:themeElements>
    <a:clrScheme name="Gotícula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Gotícu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ícu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1815</Words>
  <Application>Microsoft Office PowerPoint</Application>
  <PresentationFormat>Personalizados</PresentationFormat>
  <Paragraphs>88</Paragraphs>
  <Slides>18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5" baseType="lpstr">
      <vt:lpstr>Aharoni</vt:lpstr>
      <vt:lpstr>Arial</vt:lpstr>
      <vt:lpstr>Bahnschrift SemiBold Condensed</vt:lpstr>
      <vt:lpstr>Franklin Gothic Demi</vt:lpstr>
      <vt:lpstr>Gill Sans MT Condensed</vt:lpstr>
      <vt:lpstr>Tw Cen MT</vt:lpstr>
      <vt:lpstr>Gotícula</vt:lpstr>
      <vt:lpstr>Escola Bíblica dominical (ebd)  3º trimestre 2018 lição 13 adulto  as Orações dos santos no altar de ouro  Igreja evangélica assembleia de deus em Portugal  Professor e presbítero quaglio junior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reflexão</vt:lpstr>
      <vt:lpstr>Apresentação do PowerPoint</vt:lpstr>
      <vt:lpstr>Apresentação do PowerPoint</vt:lpstr>
      <vt:lpstr>DEUS ABENÇOE SUA VIDA E SUA FAMÍLIA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Escola Bíblica dominical (ebd)  3º trimestre 2018 lição 13 adulto  as Orações dos santos no altar de ouro  Igreja evangélica assembleia de deus em Portugal  Professor e presbítero quaglio junior </dc:title>
  <dc:creator>valdemar junior</dc:creator>
  <cp:lastModifiedBy>valdemar junior</cp:lastModifiedBy>
  <cp:revision>9</cp:revision>
  <dcterms:created xsi:type="dcterms:W3CDTF">2018-09-12T19:59:41Z</dcterms:created>
  <dcterms:modified xsi:type="dcterms:W3CDTF">2018-09-14T09:59:39Z</dcterms:modified>
</cp:coreProperties>
</file>